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1" r:id="rId2"/>
    <p:sldId id="291" r:id="rId3"/>
    <p:sldId id="289" r:id="rId4"/>
    <p:sldId id="263" r:id="rId5"/>
    <p:sldId id="266" r:id="rId6"/>
    <p:sldId id="262" r:id="rId7"/>
    <p:sldId id="267" r:id="rId8"/>
    <p:sldId id="268" r:id="rId9"/>
    <p:sldId id="288" r:id="rId10"/>
    <p:sldId id="270" r:id="rId11"/>
    <p:sldId id="271" r:id="rId12"/>
    <p:sldId id="274" r:id="rId13"/>
    <p:sldId id="273" r:id="rId14"/>
    <p:sldId id="272" r:id="rId15"/>
    <p:sldId id="275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6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243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346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372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40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357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102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071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95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20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213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28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7707-3ECC-46DC-BCAA-316EBB94D07D}" type="datetimeFigureOut">
              <a:rPr lang="ru-RU" smtClean="0"/>
              <a:pPr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75A3-BFF9-4BFC-991E-3C0BF59BEE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565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externat.foxford.ru/polezno-znat/fgos-2020" TargetMode="External"/><Relationship Id="rId3" Type="http://schemas.openxmlformats.org/officeDocument/2006/relationships/hyperlink" Target="http://publication.pravo.gov.ru/Document/View/0001202107050027?index=0&amp;rangeSize=1" TargetMode="External"/><Relationship Id="rId7" Type="http://schemas.openxmlformats.org/officeDocument/2006/relationships/hyperlink" Target="http://edu53.ru/np-includes/upload/2021/09/21/1656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.gov.ru/" TargetMode="External"/><Relationship Id="rId5" Type="http://schemas.openxmlformats.org/officeDocument/2006/relationships/hyperlink" Target="http://edsoo.ru/" TargetMode="External"/><Relationship Id="rId4" Type="http://schemas.openxmlformats.org/officeDocument/2006/relationships/hyperlink" Target="https://fgos.ru/" TargetMode="External"/><Relationship Id="rId9" Type="http://schemas.openxmlformats.org/officeDocument/2006/relationships/hyperlink" Target="https://rg.ru/2021/07/12/chemu-budut-uchit-v-shkole-s-1-sentiabria-2022-god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dsoo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.gov.r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9095" y="1963711"/>
            <a:ext cx="9144000" cy="16788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третьего поколения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нового?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51095" y="4636359"/>
            <a:ext cx="5856158" cy="16557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smtClean="0"/>
              <a:t>Юрченко И.Е.</a:t>
            </a:r>
            <a:endParaRPr lang="ru-RU" sz="28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smtClean="0"/>
              <a:t>заместитель директора по УВР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80230" y="385187"/>
            <a:ext cx="9831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учреждения города Ростова-на-Дону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имени 440-го гаубичного артиллерийского полка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6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7175"/>
            <a:ext cx="10515600" cy="8212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изменения,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внесенные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ФГОС 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49" y="1228725"/>
            <a:ext cx="11772900" cy="5479256"/>
          </a:xfrm>
        </p:spPr>
        <p:txBody>
          <a:bodyPr>
            <a:noAutofit/>
          </a:bodyPr>
          <a:lstStyle/>
          <a:p>
            <a:pPr marL="0" indent="0" algn="ctr" fontAlgn="t">
              <a:buNone/>
            </a:pPr>
            <a:endParaRPr lang="ru-RU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t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1) Впервые вводится ФГОС НО и ООО (5-9 классы) одновременно.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Четко прописаны обязательства образовательного учреждения (в частности, школы) перед учениками и родителями.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Сделан акцент на развитие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и личностных навыков.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Подробно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указан перечень предметных и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Расписан формат работы в рамках каждого предмета для развития этих навыков (проведение лабораторных работ, внеурочной деятельности и т.д.).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Зафиксированы контрольные точки с конкретными результатами учеников (сочинение на 300 слов, словарный запас из 70 новых слов ежегодно и т.п.).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Строго обозначено, какие темы должны освоить дети в определенный год обучения.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тем по новым ФГОС не рекомендовано менять местами (ранее это допускалось).</a:t>
            </a:r>
          </a:p>
        </p:txBody>
      </p:sp>
    </p:spTree>
    <p:extLst>
      <p:ext uri="{BB962C8B-B14F-4D97-AF65-F5344CB8AC3E}">
        <p14:creationId xmlns:p14="http://schemas.microsoft.com/office/powerpoint/2010/main" xmlns="" val="8539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57164"/>
            <a:ext cx="11772899" cy="6701134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Вводится предмет «Функциональная грамотность» как одна из составляющих на уроках географии, математики, информатики, окружающего мира.</a:t>
            </a:r>
          </a:p>
          <a:p>
            <a:pPr marL="0" lv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10) Учитываются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возрастные и психологические особенности учеников всех классов. Главное, чтобы ребята не были перегружены. Кроме того, уточнено минимальное и максимальное количество часов, необходимых для полноценной реализации основных образовательных программ.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Расширяются возможности для реализации права выбора педагогическими работниками методик обучения и воспитания.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Школы имеют право обучать детей на родном языке, то есть на любом языке Российской Федерации.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процедура оценки качества образования (ВПР, РДР и т.д.)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возможность реализации системы образования через семейное обучение, когда семьи могут самостоятельно выбрать для своего ребенка образовательный маршрут.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доступа к информационно-образовательной среде образовательной организации, в том числе электронной.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16) Введены единые требования к составлению рабочих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программ, в том числе и программ внеурочной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базовое содержание программы воспитания.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Уточнены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задачи и условия программы коррекционной работы с детьми с ОВЗ. 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606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13991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7007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Безусловно, новые ФГОС – это шаг вперед.</a:t>
            </a:r>
          </a:p>
          <a:p>
            <a:r>
              <a:rPr lang="ru-RU" dirty="0" smtClean="0"/>
              <a:t>Есть интересные идеи и находки, которые справедливы и созвучны новому времени. </a:t>
            </a:r>
          </a:p>
          <a:p>
            <a:r>
              <a:rPr lang="ru-RU" dirty="0"/>
              <a:t>В</a:t>
            </a:r>
            <a:r>
              <a:rPr lang="ru-RU" dirty="0" smtClean="0"/>
              <a:t>ариативность содержания и сроков образования </a:t>
            </a:r>
          </a:p>
          <a:p>
            <a:r>
              <a:rPr lang="ru-RU" dirty="0" smtClean="0"/>
              <a:t>Личный образовательный маршрут</a:t>
            </a:r>
          </a:p>
          <a:p>
            <a:r>
              <a:rPr lang="ru-RU" dirty="0" smtClean="0"/>
              <a:t>Индивидуальные учебные планы</a:t>
            </a:r>
          </a:p>
          <a:p>
            <a:r>
              <a:rPr lang="ru-RU" dirty="0" smtClean="0"/>
              <a:t>Деление на группы</a:t>
            </a:r>
          </a:p>
          <a:p>
            <a:r>
              <a:rPr lang="ru-RU" dirty="0" smtClean="0"/>
              <a:t>Но многое требует разъяснения: на каком уровне и как будут составляться индивидуальные маршруты, какие нормативные документы, подкрепляющие эти маршруты и личные учебные планы необходимы, какое требуется сопровождение со стороны школ.</a:t>
            </a:r>
          </a:p>
          <a:p>
            <a:pPr marL="0" indent="0">
              <a:buNone/>
            </a:pPr>
            <a:r>
              <a:rPr lang="ru-RU" dirty="0" smtClean="0"/>
              <a:t>Так что приготовимся работать, работать и еще раз работать!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8368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9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язык. Второй иностранный язык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00113"/>
            <a:ext cx="11687176" cy="59581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u="sng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2600" u="sng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0" indent="0" algn="just">
              <a:buNone/>
            </a:pPr>
            <a:endParaRPr lang="ru-RU" sz="2600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изучения предметной области «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Иностранные язык. Второй иностранный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язык» должны отражать: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дружелюбного и толерантного отношения к ценностям иных культур. …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и совершенствование иноязычной коммуникативной компетенции; расширение и систематизация знаний о языке, расширение лингвистического кругозора и лексического запаса, дальнейшее овладение общей речевой культурой;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Достижение </a:t>
            </a:r>
            <a:r>
              <a:rPr lang="ru-RU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допорогового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уровня иноязычной коммуникативной компетенции;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основы для формирования интереса к совершенствованию достигнутого уровня владения изучаемым иностранным языком, в том числе на основе самонаблюдения и самооценки, к изучению второго/третьего иностранного языка, к использованию иностранного языка как средства получения информации, позволяющей расширять свои знания в других предметных областях</a:t>
            </a:r>
          </a:p>
          <a:p>
            <a:pPr marL="0" indent="0" algn="ctr">
              <a:buNone/>
            </a:pPr>
            <a:r>
              <a:rPr lang="ru-RU" sz="260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sz="2600" i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Это полная цитата из ФГОС 2009 в разделе «Иностранный язык. Второй иностранный язык».)</a:t>
            </a:r>
          </a:p>
          <a:p>
            <a:endParaRPr lang="ru-RU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494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язык. Второй иностранный язык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1165522"/>
            <a:ext cx="11734800" cy="5373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Обновленные ФГОС 2021</a:t>
            </a:r>
          </a:p>
          <a:p>
            <a:pPr marL="0" indent="0">
              <a:buNone/>
            </a:pPr>
            <a:endParaRPr lang="ru-RU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по учебным предметам «Иностранный язык» и «Второй иностранный язык» </a:t>
            </a: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детализированы и конкретизированы отдельно;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Конкретизировано содержание речи (приведен список тем для освоения основных видов речевой деятельности);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Каждый вид речевой деятельности детализирован отдельно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Подробно указан перечень предметных и </a:t>
            </a:r>
            <a:r>
              <a:rPr lang="ru-RU" sz="2600" u="sng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 навыков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которыми должен обладать ученик в рамках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обеих дисциплин (правильно структурировать предложения, уметь вести диалоги разных видов, воспринимать информацию на слух, читать и понимать аутентичные тексты, создавать небольшие письменные высказывания, применять в речи правила словообразования, классифицировать и сравнивать объекты, прогнозировать трудности и преодолевать их при решении коммуникативной задачи и т.п.)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942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1837" y="4000429"/>
            <a:ext cx="10441963" cy="18166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571" y="365125"/>
            <a:ext cx="5159830" cy="290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81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164"/>
            <a:ext cx="10515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Использованные материалы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314" y="771527"/>
            <a:ext cx="11644313" cy="59796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publication.pravo.gov.ru/Document/View/0001202107050027?index=0&amp;rangeSize=1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- Приказ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 Российской Федерации от 31.05.2021 № 287 "Об утверждении федерального государственного образовательного стандарта основного общего образования"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https://fgos.ru/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тексты ФГОС всех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Муштавинская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И.В. Путеводитель по ФГОС основного и среднего общего образования: Методическое пособие. Санкт-Петербург: КАРО,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edsoo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.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ru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введение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и апробацию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Рабочих программ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://edu.gov.ru/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– сайт </a:t>
            </a: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http://edu53.ru/np-includes/upload/2021/09/21/16562.pdf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- Изменения в новых ФГОС НОО и ООО 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externat.foxford.ru/polezno-znat/fgos-2020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rg.ru/2021/07/12/chemu-budut-uchit-v-shkole-s-1-sentiabria-2022-goda.html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5706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-598333"/>
            <a:ext cx="12191999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170" y="195420"/>
            <a:ext cx="8743949" cy="621260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федеральные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стандарты. Они представляют собой совокупность требований к программам образования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ФГОС являются создание </a:t>
            </a: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 образовательного пространства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всей Российской Федерации и </a:t>
            </a: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начального общего, основного общего и среднего общего образования.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751" y="1585869"/>
            <a:ext cx="3319460" cy="248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640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-598333"/>
            <a:ext cx="12191999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261" y="192397"/>
            <a:ext cx="8334375" cy="22429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ученики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5-х классов будут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обучаться только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новым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5291" y="-275635"/>
            <a:ext cx="3766709" cy="28250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68037" y="2141743"/>
            <a:ext cx="93795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ФГОС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года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запретило принимать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обучение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старым ФГОС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1-е и 5-е классы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2022/2023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8037" y="4477704"/>
            <a:ext cx="11249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которые на этот момент продолжают обучение в школе, вправе продолжить обучение по старым ФГОС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5851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884"/>
            <a:ext cx="10515600" cy="6940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ФГОС НОО и ООО в 2021 году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7275"/>
            <a:ext cx="11253019" cy="555779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Утверждение ФГОС – Приказ Министерства просвещения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№287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«Об утверждении Федерального государственного образовательного стандарта  основного общего образования»,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31 мая 2021г.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Комплексный анализ готовности введения ФГОС (региональный, муниципальный уровень, ОО) – 2 полугодие 2021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новых ПООП с учетом апробации – 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1 полугодие 2022 года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Поэтапное введение обновленных ФГОС НОО и ООО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начиная 2022/2023 учебного года.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 на ФГОС – до 2027 года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37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7484"/>
            <a:ext cx="10515600" cy="6489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Обновленные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сновные положения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206" y="2359742"/>
            <a:ext cx="11430000" cy="438027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Приводят стандарты в соответствие </a:t>
            </a:r>
            <a:r>
              <a:rPr lang="en-US" sz="2400" b="1" dirty="0" smtClean="0"/>
              <a:t>c </a:t>
            </a:r>
            <a:r>
              <a:rPr lang="ru-RU" sz="2400" b="1" dirty="0" smtClean="0"/>
              <a:t>Федеральным законом «Об образовании в Российской Федерации;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Обеспечивают вариативность содержания образовательных программ основного общего образования, возможность формирования программ разного уровня сложности и направленности с учетом потребностей и способностей  обучающихся;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Устанавливают вариативность сроков реализации программ (не только в сторону увеличения, но и в сторону сокращения);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условия реализации образовательных программ;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требования к результатам освоения учащимися программ ООО;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Оптимизируют требования к основной образовательной программе и рабочей программе;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Прописывают требования к организации электронного обучения и применению дистанционных образовательных технологий</a:t>
            </a:r>
            <a:endParaRPr lang="ru-RU" sz="2400" b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2434277" y="796414"/>
            <a:ext cx="7300451" cy="1426056"/>
          </a:xfrm>
          <a:prstGeom prst="downArrowCallout">
            <a:avLst>
              <a:gd name="adj1" fmla="val 29649"/>
              <a:gd name="adj2" fmla="val 36582"/>
              <a:gd name="adj3" fmla="val 25000"/>
              <a:gd name="adj4" fmla="val 64977"/>
            </a:avLst>
          </a:prstGeom>
          <a:noFill/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45774" y="707923"/>
            <a:ext cx="7300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Методологическая основа – </a:t>
            </a:r>
          </a:p>
          <a:p>
            <a:pPr algn="ctr"/>
            <a:r>
              <a:rPr lang="ru-RU" sz="2800" b="1" dirty="0" smtClean="0"/>
              <a:t>системно-</a:t>
            </a:r>
            <a:r>
              <a:rPr lang="ru-RU" sz="2800" b="1" dirty="0" err="1" smtClean="0"/>
              <a:t>деятельностный</a:t>
            </a:r>
            <a:r>
              <a:rPr lang="ru-RU" sz="2800" b="1" dirty="0" smtClean="0"/>
              <a:t> подход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41876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ФГОС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edsoo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marL="0" lv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апробацию Рабочих программ ФГОС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https://edu.gov.ru/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России</a:t>
            </a:r>
          </a:p>
        </p:txBody>
      </p:sp>
    </p:spTree>
    <p:extLst>
      <p:ext uri="{BB962C8B-B14F-4D97-AF65-F5344CB8AC3E}">
        <p14:creationId xmlns:p14="http://schemas.microsoft.com/office/powerpoint/2010/main" xmlns="" val="5943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316690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46558"/>
            <a:ext cx="11104418" cy="16625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825625"/>
            <a:ext cx="11104418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255" y="-1"/>
            <a:ext cx="9739744" cy="65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42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779166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273" y="13855"/>
            <a:ext cx="98367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90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2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второго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поколения 2009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9810"/>
            <a:ext cx="10515600" cy="4997153"/>
          </a:xfrm>
        </p:spPr>
        <p:txBody>
          <a:bodyPr/>
          <a:lstStyle/>
          <a:p>
            <a:pPr marL="0" indent="0" fontAlgn="t">
              <a:buNone/>
            </a:pPr>
            <a:r>
              <a:rPr lang="ru-RU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ru-RU" sz="3200" dirty="0"/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Акцент на становление личности выпускника («Портрет выпускника школы»)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Развитие универсальных учебных умений (общие установки)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Активное внедрение проектной деятельности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Внеурочная деятельность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Воспитание российской гражданской идентичности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659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</TotalTime>
  <Words>1148</Words>
  <Application>Microsoft Office PowerPoint</Application>
  <PresentationFormat>Произвольный</PresentationFormat>
  <Paragraphs>102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ФГОС третьего поколения Что нового?</vt:lpstr>
      <vt:lpstr>Слайд 2</vt:lpstr>
      <vt:lpstr>Слайд 3</vt:lpstr>
      <vt:lpstr>Введение ФГОС НОО и ООО в 2021 году</vt:lpstr>
      <vt:lpstr>Обновленные ФГОС Основные положения</vt:lpstr>
      <vt:lpstr>Научно-методическое сопровождение ФГОС</vt:lpstr>
      <vt:lpstr> edsoo.ru</vt:lpstr>
      <vt:lpstr> edsoo.ru</vt:lpstr>
      <vt:lpstr>ФГОС второго поколения 2009 </vt:lpstr>
      <vt:lpstr>Основные изменения,  внесенные в обновленный ФГОС 2021</vt:lpstr>
      <vt:lpstr>Слайд 11</vt:lpstr>
      <vt:lpstr>Выводы</vt:lpstr>
      <vt:lpstr>Иностранный язык. Второй иностранный язык</vt:lpstr>
      <vt:lpstr>Иностранный язык. Второй иностранный язык</vt:lpstr>
      <vt:lpstr>Слайд 15</vt:lpstr>
      <vt:lpstr>Использованные материалы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U2</cp:lastModifiedBy>
  <cp:revision>95</cp:revision>
  <dcterms:created xsi:type="dcterms:W3CDTF">2021-09-28T15:12:15Z</dcterms:created>
  <dcterms:modified xsi:type="dcterms:W3CDTF">2022-06-03T13:36:13Z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423458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