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6"/>
  </p:notesMasterIdLst>
  <p:sldIdLst>
    <p:sldId id="306" r:id="rId2"/>
    <p:sldId id="309" r:id="rId3"/>
    <p:sldId id="312" r:id="rId4"/>
    <p:sldId id="308" r:id="rId5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66FF33"/>
    <a:srgbClr val="FFFF99"/>
    <a:srgbClr val="0066FF"/>
    <a:srgbClr val="8FDEF1"/>
    <a:srgbClr val="FFFFFF"/>
    <a:srgbClr val="89F4F7"/>
    <a:srgbClr val="00CC00"/>
    <a:srgbClr val="E3DBBB"/>
    <a:srgbClr val="DDD4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61" autoAdjust="0"/>
    <p:restoredTop sz="92031" autoAdjust="0"/>
  </p:normalViewPr>
  <p:slideViewPr>
    <p:cSldViewPr>
      <p:cViewPr>
        <p:scale>
          <a:sx n="66" d="100"/>
          <a:sy n="66" d="100"/>
        </p:scale>
        <p:origin x="450" y="-7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91E7757-B608-4306-9B81-0176ED6EACE7}" type="datetimeFigureOut">
              <a:rPr lang="ru-RU"/>
              <a:pPr>
                <a:defRPr/>
              </a:pPr>
              <a:t>18.01.2015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756BB955-FA26-46C6-A861-20149E55C9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4537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6BB955-FA26-46C6-A861-20149E55C9A6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190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ru-RU" sz="1400" dirty="0" smtClean="0"/>
          </a:p>
          <a:p>
            <a:pPr algn="l"/>
            <a:endParaRPr lang="ru-RU" sz="1400" dirty="0" smtClean="0"/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6BB955-FA26-46C6-A861-20149E55C9A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1264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l"/>
            <a:endParaRPr lang="ru-RU" sz="1400" dirty="0" smtClean="0"/>
          </a:p>
          <a:p>
            <a:pPr algn="l"/>
            <a:endParaRPr lang="ru-RU" sz="1400" dirty="0" smtClean="0"/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56BB955-FA26-46C6-A861-20149E55C9A6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120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kumimoji="1" lang="ru-RU">
              <a:latin typeface="Times New Roman" charset="0"/>
            </a:endParaRPr>
          </a:p>
        </p:txBody>
      </p:sp>
      <p:pic>
        <p:nvPicPr>
          <p:cNvPr id="5" name="Picture 1027" descr="A:\minispi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028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ru-RU">
              <a:latin typeface="Times New Roman" charset="0"/>
            </a:endParaRPr>
          </a:p>
        </p:txBody>
      </p:sp>
      <p:pic>
        <p:nvPicPr>
          <p:cNvPr id="7" name="Picture 1029" descr="A:\minispir.GIF"/>
          <p:cNvPicPr>
            <a:picLocks noChangeAspect="1" noChangeArrowheads="1"/>
          </p:cNvPicPr>
          <p:nvPr/>
        </p:nvPicPr>
        <p:blipFill>
          <a:blip r:embed="rId3" cstate="print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Rectangle 1030"/>
          <p:cNvSpPr>
            <a:spLocks noGrp="1" noChangeArrowheads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271" name="Rectangle 1031"/>
          <p:cNvSpPr>
            <a:spLocks noGrp="1" noChangeArrowheads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8" name="Rectangle 1032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33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1034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95C28-8784-4D52-97E1-7618EA987A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5" name="Rectangle 1032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1084263" y="60960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103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22663" y="6096000"/>
            <a:ext cx="28956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103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51663" y="6096000"/>
            <a:ext cx="1905000" cy="4572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charset="0"/>
              </a:defRPr>
            </a:lvl1pPr>
          </a:lstStyle>
          <a:p>
            <a:pPr>
              <a:defRPr/>
            </a:pPr>
            <a:fld id="{302F188B-0529-430A-A784-2998C830E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175494" y="1301250"/>
            <a:ext cx="7344816" cy="789449"/>
            <a:chOff x="1223628" y="2564904"/>
            <a:chExt cx="7344816" cy="746943"/>
          </a:xfrm>
        </p:grpSpPr>
        <p:pic>
          <p:nvPicPr>
            <p:cNvPr id="6" name="Рисунок 5"/>
            <p:cNvPicPr/>
            <p:nvPr/>
          </p:nvPicPr>
          <p:blipFill rotWithShape="1">
            <a:blip r:embed="rId3">
              <a:lum contrast="6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21" t="15000" r="2496" b="21250"/>
            <a:stretch/>
          </p:blipFill>
          <p:spPr bwMode="auto">
            <a:xfrm>
              <a:off x="1223628" y="2564904"/>
              <a:ext cx="7344816" cy="746943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" name="Прямоугольник 1"/>
            <p:cNvSpPr/>
            <p:nvPr/>
          </p:nvSpPr>
          <p:spPr bwMode="auto">
            <a:xfrm>
              <a:off x="2486022" y="2564904"/>
              <a:ext cx="2909422" cy="43204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7476194" y="1395748"/>
            <a:ext cx="47481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000" dirty="0" smtClean="0"/>
              <a:t>1м</a:t>
            </a:r>
            <a:endParaRPr lang="ru-RU" sz="2000" dirty="0"/>
          </a:p>
        </p:txBody>
      </p:sp>
      <p:sp>
        <p:nvSpPr>
          <p:cNvPr id="5" name="Дуга 4"/>
          <p:cNvSpPr/>
          <p:nvPr/>
        </p:nvSpPr>
        <p:spPr bwMode="auto">
          <a:xfrm flipV="1">
            <a:off x="5174662" y="1658329"/>
            <a:ext cx="592869" cy="504056"/>
          </a:xfrm>
          <a:prstGeom prst="arc">
            <a:avLst>
              <a:gd name="adj1" fmla="val 10782597"/>
              <a:gd name="adj2" fmla="val 0"/>
            </a:avLst>
          </a:prstGeom>
          <a:ln w="57150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 bwMode="auto">
          <a:xfrm>
            <a:off x="5495526" y="2162385"/>
            <a:ext cx="0" cy="38316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5249305" y="2509927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/>
              <a:t>1</a:t>
            </a:r>
          </a:p>
          <a:p>
            <a:r>
              <a:rPr lang="ru-RU" b="1" dirty="0" smtClean="0"/>
              <a:t>10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251789" y="2694592"/>
            <a:ext cx="10182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</a:t>
            </a:r>
            <a:r>
              <a:rPr lang="ru-RU" dirty="0" err="1" smtClean="0"/>
              <a:t>дм</a:t>
            </a:r>
            <a:r>
              <a:rPr lang="ru-RU" dirty="0" smtClean="0"/>
              <a:t> =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060353" y="2694592"/>
            <a:ext cx="1432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дециметр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510732" y="2694592"/>
            <a:ext cx="16754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м = 10 </a:t>
            </a:r>
            <a:r>
              <a:rPr lang="ru-RU" dirty="0" err="1" smtClean="0"/>
              <a:t>дм</a:t>
            </a:r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934804" y="3958782"/>
            <a:ext cx="7826195" cy="929602"/>
            <a:chOff x="-8368287" y="1748639"/>
            <a:chExt cx="7826195" cy="929602"/>
          </a:xfrm>
        </p:grpSpPr>
        <p:pic>
          <p:nvPicPr>
            <p:cNvPr id="34" name="Рисунок 33"/>
            <p:cNvPicPr/>
            <p:nvPr/>
          </p:nvPicPr>
          <p:blipFill rotWithShape="1">
            <a:blip r:embed="rId4">
              <a:lum contrast="6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21" t="-1" r="4234" b="26118"/>
            <a:stretch/>
          </p:blipFill>
          <p:spPr bwMode="auto">
            <a:xfrm>
              <a:off x="-8368287" y="1748639"/>
              <a:ext cx="7826195" cy="92960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Прямоугольник 12"/>
            <p:cNvSpPr/>
            <p:nvPr/>
          </p:nvSpPr>
          <p:spPr bwMode="auto">
            <a:xfrm>
              <a:off x="-5888331" y="1894199"/>
              <a:ext cx="3379817" cy="21602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 bwMode="auto">
            <a:xfrm>
              <a:off x="-6199815" y="2386958"/>
              <a:ext cx="5204345" cy="22969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628622" y="3975735"/>
            <a:ext cx="474810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sz="2000" dirty="0" smtClean="0"/>
              <a:t>1м</a:t>
            </a:r>
            <a:endParaRPr lang="ru-RU" sz="2000" dirty="0"/>
          </a:p>
        </p:txBody>
      </p:sp>
      <p:sp>
        <p:nvSpPr>
          <p:cNvPr id="28" name="Дуга 27"/>
          <p:cNvSpPr/>
          <p:nvPr/>
        </p:nvSpPr>
        <p:spPr bwMode="auto">
          <a:xfrm flipV="1">
            <a:off x="5432496" y="4351219"/>
            <a:ext cx="63030" cy="459356"/>
          </a:xfrm>
          <a:prstGeom prst="arc">
            <a:avLst>
              <a:gd name="adj1" fmla="val 10782597"/>
              <a:gd name="adj2" fmla="val 0"/>
            </a:avLst>
          </a:prstGeom>
          <a:ln w="28575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29" name="Прямая со стрелкой 28"/>
          <p:cNvCxnSpPr/>
          <p:nvPr/>
        </p:nvCxnSpPr>
        <p:spPr bwMode="auto">
          <a:xfrm>
            <a:off x="5471097" y="4810575"/>
            <a:ext cx="0" cy="38316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5132191" y="5160159"/>
            <a:ext cx="6463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/>
              <a:t>1</a:t>
            </a:r>
          </a:p>
          <a:p>
            <a:r>
              <a:rPr lang="ru-RU" b="1" dirty="0" smtClean="0"/>
              <a:t>100</a:t>
            </a:r>
            <a:endParaRPr lang="ru-RU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124382" y="5315330"/>
            <a:ext cx="9973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</a:t>
            </a:r>
            <a:r>
              <a:rPr lang="ru-RU" dirty="0"/>
              <a:t>с</a:t>
            </a:r>
            <a:r>
              <a:rPr lang="ru-RU" dirty="0" smtClean="0"/>
              <a:t>м =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2049934" y="5388640"/>
            <a:ext cx="1549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сантиметр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6444208" y="5258571"/>
            <a:ext cx="18085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м = 100 см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6516350" y="3276921"/>
            <a:ext cx="23631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км = 10 000 </a:t>
            </a:r>
            <a:r>
              <a:rPr lang="ru-RU" dirty="0" err="1" smtClean="0"/>
              <a:t>дм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4955570" y="3182904"/>
            <a:ext cx="10310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/>
              <a:t> </a:t>
            </a:r>
            <a:r>
              <a:rPr lang="ru-RU" b="1" u="sng" dirty="0" smtClean="0"/>
              <a:t>    1   </a:t>
            </a:r>
          </a:p>
          <a:p>
            <a:r>
              <a:rPr lang="ru-RU" b="1" dirty="0" smtClean="0"/>
              <a:t>10 000</a:t>
            </a:r>
            <a:endParaRPr lang="ru-RU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4014269" y="3320004"/>
            <a:ext cx="10182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</a:t>
            </a:r>
            <a:r>
              <a:rPr lang="ru-RU" dirty="0" err="1" smtClean="0"/>
              <a:t>дм</a:t>
            </a:r>
            <a:r>
              <a:rPr lang="ru-RU" dirty="0" smtClean="0"/>
              <a:t> =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6444208" y="6093296"/>
            <a:ext cx="2496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км = 100 000 </a:t>
            </a:r>
            <a:r>
              <a:rPr lang="ru-RU" dirty="0"/>
              <a:t>с</a:t>
            </a:r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19" name="Левая фигурная скобка 18"/>
          <p:cNvSpPr/>
          <p:nvPr/>
        </p:nvSpPr>
        <p:spPr bwMode="auto">
          <a:xfrm>
            <a:off x="3750013" y="2495768"/>
            <a:ext cx="265257" cy="1254838"/>
          </a:xfrm>
          <a:prstGeom prst="leftBrac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795234" y="5850305"/>
            <a:ext cx="118494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/>
              <a:t> </a:t>
            </a:r>
            <a:r>
              <a:rPr lang="ru-RU" b="1" u="sng" dirty="0" smtClean="0"/>
              <a:t>    1   </a:t>
            </a:r>
          </a:p>
          <a:p>
            <a:r>
              <a:rPr lang="ru-RU" b="1" dirty="0" smtClean="0"/>
              <a:t>100 000</a:t>
            </a:r>
            <a:endParaRPr lang="ru-RU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3832507" y="5975981"/>
            <a:ext cx="9973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</a:t>
            </a:r>
            <a:r>
              <a:rPr lang="ru-RU" dirty="0"/>
              <a:t>с</a:t>
            </a:r>
            <a:r>
              <a:rPr lang="ru-RU" dirty="0" smtClean="0"/>
              <a:t>м =</a:t>
            </a:r>
            <a:endParaRPr lang="ru-RU" dirty="0"/>
          </a:p>
        </p:txBody>
      </p:sp>
      <p:sp>
        <p:nvSpPr>
          <p:cNvPr id="41" name="Левая фигурная скобка 40"/>
          <p:cNvSpPr/>
          <p:nvPr/>
        </p:nvSpPr>
        <p:spPr bwMode="auto">
          <a:xfrm>
            <a:off x="3654643" y="5319413"/>
            <a:ext cx="265257" cy="1254838"/>
          </a:xfrm>
          <a:prstGeom prst="leftBrac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2907525" y="386998"/>
            <a:ext cx="39604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Классная  работа.</a:t>
            </a:r>
            <a:endParaRPr lang="ru-RU" sz="2800" b="1" i="1" dirty="0"/>
          </a:p>
        </p:txBody>
      </p:sp>
      <p:sp>
        <p:nvSpPr>
          <p:cNvPr id="43" name="TextBox 4"/>
          <p:cNvSpPr txBox="1">
            <a:spLocks noChangeArrowheads="1"/>
          </p:cNvSpPr>
          <p:nvPr/>
        </p:nvSpPr>
        <p:spPr bwMode="auto">
          <a:xfrm>
            <a:off x="843670" y="826218"/>
            <a:ext cx="81369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tabLst>
                <a:tab pos="3314700" algn="l"/>
              </a:tabLst>
            </a:pPr>
            <a:r>
              <a:rPr lang="ru-RU" b="1" i="1" dirty="0">
                <a:solidFill>
                  <a:srgbClr val="FF0000"/>
                </a:solidFill>
              </a:rPr>
              <a:t>  </a:t>
            </a:r>
            <a:r>
              <a:rPr lang="ru-RU" sz="2200" b="1" i="1" dirty="0" smtClean="0">
                <a:solidFill>
                  <a:srgbClr val="FF0000"/>
                </a:solidFill>
              </a:rPr>
              <a:t>ОБЫКНОВЕННЫЕ  ДРОБИ  И  ЕДИНИЦЫ  ИЗМЕРЕНИЯ.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256803" y="104097"/>
            <a:ext cx="1261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02.12.14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631563" y="2598298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5689233" y="5234279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5811760" y="3252961"/>
            <a:ext cx="529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км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5820092" y="5929283"/>
            <a:ext cx="529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4.16667E-6 0.0375 " pathEditMode="relative" rAng="0" ptsTypes="AA">
                                      <p:cBhvr>
                                        <p:cTn id="16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-0.00121 0.06273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16" grpId="0"/>
      <p:bldP spid="11" grpId="0"/>
      <p:bldP spid="17" grpId="0"/>
      <p:bldP spid="17" grpId="1"/>
      <p:bldP spid="18" grpId="0"/>
      <p:bldP spid="27" grpId="0" animBg="1"/>
      <p:bldP spid="28" grpId="0" animBg="1"/>
      <p:bldP spid="30" grpId="0"/>
      <p:bldP spid="31" grpId="0"/>
      <p:bldP spid="32" grpId="0"/>
      <p:bldP spid="32" grpId="1"/>
      <p:bldP spid="33" grpId="0"/>
      <p:bldP spid="35" grpId="0"/>
      <p:bldP spid="36" grpId="0"/>
      <p:bldP spid="37" grpId="0"/>
      <p:bldP spid="38" grpId="0"/>
      <p:bldP spid="19" grpId="0" animBg="1"/>
      <p:bldP spid="39" grpId="0"/>
      <p:bldP spid="40" grpId="0"/>
      <p:bldP spid="41" grpId="0" animBg="1"/>
      <p:bldP spid="42" grpId="0"/>
      <p:bldP spid="43" grpId="0"/>
      <p:bldP spid="44" grpId="0"/>
      <p:bldP spid="7" grpId="0"/>
      <p:bldP spid="45" grpId="0"/>
      <p:bldP spid="46" grpId="0"/>
      <p:bldP spid="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111667" y="1626767"/>
            <a:ext cx="5693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/>
              <a:t>1</a:t>
            </a:r>
          </a:p>
          <a:p>
            <a:r>
              <a:rPr lang="ru-RU" sz="2000" b="1" dirty="0" smtClean="0"/>
              <a:t>100</a:t>
            </a:r>
            <a:endParaRPr lang="ru-RU" sz="2000" b="1" dirty="0"/>
          </a:p>
        </p:txBody>
      </p:sp>
      <p:grpSp>
        <p:nvGrpSpPr>
          <p:cNvPr id="55" name="Группа 54"/>
          <p:cNvGrpSpPr/>
          <p:nvPr/>
        </p:nvGrpSpPr>
        <p:grpSpPr>
          <a:xfrm>
            <a:off x="1409736" y="128505"/>
            <a:ext cx="7063284" cy="1296118"/>
            <a:chOff x="1409736" y="128505"/>
            <a:chExt cx="7063284" cy="1296118"/>
          </a:xfrm>
        </p:grpSpPr>
        <p:sp>
          <p:nvSpPr>
            <p:cNvPr id="3" name="TextBox 2"/>
            <p:cNvSpPr txBox="1"/>
            <p:nvPr/>
          </p:nvSpPr>
          <p:spPr>
            <a:xfrm>
              <a:off x="4261686" y="128505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u="sng" dirty="0" smtClean="0"/>
                <a:t>1</a:t>
              </a:r>
            </a:p>
            <a:p>
              <a:r>
                <a:rPr lang="ru-RU" sz="2000" b="1" dirty="0" smtClean="0"/>
                <a:t>10</a:t>
              </a:r>
              <a:endParaRPr lang="ru-RU" sz="2000" b="1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3234644" y="293929"/>
              <a:ext cx="8771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1 </a:t>
              </a:r>
              <a:r>
                <a:rPr lang="ru-RU" sz="2000" dirty="0" err="1" smtClean="0"/>
                <a:t>дм</a:t>
              </a:r>
              <a:r>
                <a:rPr lang="ru-RU" sz="2000" dirty="0" smtClean="0"/>
                <a:t> =</a:t>
              </a:r>
              <a:endParaRPr lang="ru-RU" sz="20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09736" y="717827"/>
              <a:ext cx="122334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дециметр</a:t>
              </a:r>
              <a:endParaRPr lang="ru-RU" sz="20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520300" y="261877"/>
              <a:ext cx="142378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1 м = 10 </a:t>
              </a:r>
              <a:r>
                <a:rPr lang="ru-RU" sz="2000" dirty="0" err="1" smtClean="0"/>
                <a:t>дм</a:t>
              </a:r>
              <a:endParaRPr lang="ru-RU" sz="2000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475358" y="857875"/>
              <a:ext cx="199766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1 км = 10 000 </a:t>
              </a:r>
              <a:r>
                <a:rPr lang="ru-RU" sz="2000" dirty="0" err="1" smtClean="0"/>
                <a:t>дм</a:t>
              </a:r>
              <a:endParaRPr lang="ru-RU" sz="20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037265" y="716737"/>
              <a:ext cx="88998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u="sng" dirty="0"/>
                <a:t> </a:t>
              </a:r>
              <a:r>
                <a:rPr lang="ru-RU" sz="2000" b="1" u="sng" dirty="0" smtClean="0"/>
                <a:t>    1   </a:t>
              </a:r>
            </a:p>
            <a:p>
              <a:r>
                <a:rPr lang="ru-RU" sz="2000" b="1" dirty="0" smtClean="0"/>
                <a:t>10 000</a:t>
              </a:r>
              <a:endParaRPr lang="ru-RU" sz="2000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190511" y="824458"/>
              <a:ext cx="87716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1 </a:t>
              </a:r>
              <a:r>
                <a:rPr lang="ru-RU" sz="2000" dirty="0" err="1" smtClean="0"/>
                <a:t>дм</a:t>
              </a:r>
              <a:r>
                <a:rPr lang="ru-RU" sz="2000" dirty="0" smtClean="0"/>
                <a:t> =</a:t>
              </a:r>
              <a:endParaRPr lang="ru-RU" sz="2000" dirty="0"/>
            </a:p>
          </p:txBody>
        </p:sp>
        <p:sp>
          <p:nvSpPr>
            <p:cNvPr id="10" name="Левая фигурная скобка 9"/>
            <p:cNvSpPr/>
            <p:nvPr/>
          </p:nvSpPr>
          <p:spPr bwMode="auto">
            <a:xfrm>
              <a:off x="2820868" y="353213"/>
              <a:ext cx="263898" cy="1071410"/>
            </a:xfrm>
            <a:prstGeom prst="leftBrac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641758" y="234921"/>
              <a:ext cx="34656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м</a:t>
              </a:r>
              <a:endParaRPr lang="ru-RU" sz="20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886744" y="847391"/>
              <a:ext cx="4716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км</a:t>
              </a:r>
              <a:endParaRPr lang="ru-RU" sz="2000" dirty="0"/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1279499" y="1696981"/>
            <a:ext cx="7329105" cy="1835172"/>
            <a:chOff x="1279499" y="1696981"/>
            <a:chExt cx="7329105" cy="1835172"/>
          </a:xfrm>
        </p:grpSpPr>
        <p:sp>
          <p:nvSpPr>
            <p:cNvPr id="15" name="TextBox 14"/>
            <p:cNvSpPr txBox="1"/>
            <p:nvPr/>
          </p:nvSpPr>
          <p:spPr>
            <a:xfrm>
              <a:off x="3168673" y="1782921"/>
              <a:ext cx="861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1 </a:t>
              </a:r>
              <a:r>
                <a:rPr lang="ru-RU" sz="2000" dirty="0"/>
                <a:t>с</a:t>
              </a:r>
              <a:r>
                <a:rPr lang="ru-RU" sz="2000" dirty="0" smtClean="0"/>
                <a:t>м =</a:t>
              </a:r>
              <a:endParaRPr lang="ru-RU" sz="20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279499" y="2440628"/>
              <a:ext cx="13226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сантиметр</a:t>
              </a:r>
              <a:endParaRPr lang="ru-RU" sz="20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484977" y="1912911"/>
              <a:ext cx="153599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1 м = 100 см</a:t>
              </a:r>
              <a:endParaRPr lang="ru-RU" sz="20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98731" y="2419177"/>
              <a:ext cx="21098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1 км = 100 000 </a:t>
              </a:r>
              <a:r>
                <a:rPr lang="ru-RU" sz="2000" dirty="0"/>
                <a:t>с</a:t>
              </a:r>
              <a:r>
                <a:rPr lang="ru-RU" sz="2000" dirty="0" smtClean="0"/>
                <a:t>м</a:t>
              </a:r>
              <a:endParaRPr lang="ru-RU" sz="2000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870847" y="2281978"/>
              <a:ext cx="10182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b="1" u="sng" dirty="0"/>
                <a:t> </a:t>
              </a:r>
              <a:r>
                <a:rPr lang="ru-RU" sz="2000" b="1" u="sng" dirty="0" smtClean="0"/>
                <a:t>    1   </a:t>
              </a:r>
            </a:p>
            <a:p>
              <a:r>
                <a:rPr lang="ru-RU" sz="2000" b="1" dirty="0" smtClean="0"/>
                <a:t>100 000</a:t>
              </a:r>
              <a:endParaRPr lang="ru-RU" sz="20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41439" y="2396654"/>
              <a:ext cx="86113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1 </a:t>
              </a:r>
              <a:r>
                <a:rPr lang="ru-RU" sz="2000" dirty="0"/>
                <a:t>с</a:t>
              </a:r>
              <a:r>
                <a:rPr lang="ru-RU" sz="2000" dirty="0" smtClean="0"/>
                <a:t>м =</a:t>
              </a:r>
              <a:endParaRPr lang="ru-RU" sz="2000" dirty="0"/>
            </a:p>
          </p:txBody>
        </p:sp>
        <p:sp>
          <p:nvSpPr>
            <p:cNvPr id="21" name="Левая фигурная скобка 20"/>
            <p:cNvSpPr/>
            <p:nvPr/>
          </p:nvSpPr>
          <p:spPr bwMode="auto">
            <a:xfrm>
              <a:off x="2769937" y="1813209"/>
              <a:ext cx="380569" cy="1718944"/>
            </a:xfrm>
            <a:prstGeom prst="leftBrace">
              <a:avLst/>
            </a:prstGeom>
            <a:noFill/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677623" y="1696981"/>
              <a:ext cx="34656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м</a:t>
              </a:r>
              <a:endParaRPr lang="ru-RU" sz="20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765276" y="2494271"/>
              <a:ext cx="4716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000" dirty="0" smtClean="0"/>
                <a:t>км</a:t>
              </a:r>
              <a:endParaRPr lang="ru-RU" sz="2000" dirty="0"/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3141438" y="3030318"/>
            <a:ext cx="8611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 </a:t>
            </a:r>
            <a:r>
              <a:rPr lang="ru-RU" sz="2000" dirty="0"/>
              <a:t>с</a:t>
            </a:r>
            <a:r>
              <a:rPr lang="ru-RU" sz="2000" dirty="0" smtClean="0"/>
              <a:t>м =</a:t>
            </a:r>
            <a:endParaRPr lang="ru-RU" sz="2000" dirty="0"/>
          </a:p>
        </p:txBody>
      </p:sp>
      <p:sp>
        <p:nvSpPr>
          <p:cNvPr id="30" name="TextBox 29"/>
          <p:cNvSpPr txBox="1"/>
          <p:nvPr/>
        </p:nvSpPr>
        <p:spPr>
          <a:xfrm>
            <a:off x="3955214" y="2918098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/>
              <a:t>1</a:t>
            </a:r>
          </a:p>
          <a:p>
            <a:r>
              <a:rPr lang="ru-RU" sz="2000" b="1" dirty="0" smtClean="0"/>
              <a:t>10</a:t>
            </a:r>
            <a:endParaRPr lang="ru-RU" sz="2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308810" y="3030318"/>
            <a:ext cx="476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err="1" smtClean="0"/>
              <a:t>дм</a:t>
            </a:r>
            <a:endParaRPr lang="ru-RU" sz="2000" dirty="0"/>
          </a:p>
        </p:txBody>
      </p:sp>
      <p:sp>
        <p:nvSpPr>
          <p:cNvPr id="32" name="TextBox 31"/>
          <p:cNvSpPr txBox="1"/>
          <p:nvPr/>
        </p:nvSpPr>
        <p:spPr>
          <a:xfrm>
            <a:off x="6489810" y="3071986"/>
            <a:ext cx="15376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 </a:t>
            </a:r>
            <a:r>
              <a:rPr lang="ru-RU" sz="2000" dirty="0" err="1" smtClean="0"/>
              <a:t>дм</a:t>
            </a:r>
            <a:r>
              <a:rPr lang="ru-RU" sz="2000" dirty="0" smtClean="0"/>
              <a:t> = 10 </a:t>
            </a:r>
            <a:r>
              <a:rPr lang="ru-RU" sz="2000" dirty="0"/>
              <a:t>с</a:t>
            </a:r>
            <a:r>
              <a:rPr lang="ru-RU" sz="2000" dirty="0" smtClean="0"/>
              <a:t>м</a:t>
            </a:r>
            <a:endParaRPr lang="ru-RU" sz="2000" dirty="0"/>
          </a:p>
        </p:txBody>
      </p:sp>
      <p:sp>
        <p:nvSpPr>
          <p:cNvPr id="34" name="TextBox 33"/>
          <p:cNvSpPr txBox="1"/>
          <p:nvPr/>
        </p:nvSpPr>
        <p:spPr>
          <a:xfrm>
            <a:off x="3762853" y="375911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/>
              <a:t>1  </a:t>
            </a:r>
          </a:p>
          <a:p>
            <a:r>
              <a:rPr lang="ru-RU" sz="2000" b="1" dirty="0" smtClean="0"/>
              <a:t>1000</a:t>
            </a:r>
            <a:endParaRPr lang="ru-RU" sz="20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3064257" y="3873150"/>
            <a:ext cx="9092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 </a:t>
            </a:r>
            <a:r>
              <a:rPr lang="ru-RU" sz="2000" dirty="0"/>
              <a:t>м</a:t>
            </a:r>
            <a:r>
              <a:rPr lang="ru-RU" sz="2000" dirty="0" smtClean="0"/>
              <a:t>м =</a:t>
            </a:r>
            <a:endParaRPr lang="ru-RU" sz="2000" dirty="0"/>
          </a:p>
        </p:txBody>
      </p:sp>
      <p:sp>
        <p:nvSpPr>
          <p:cNvPr id="36" name="TextBox 35"/>
          <p:cNvSpPr txBox="1"/>
          <p:nvPr/>
        </p:nvSpPr>
        <p:spPr>
          <a:xfrm>
            <a:off x="1183518" y="4805968"/>
            <a:ext cx="13980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миллиметр</a:t>
            </a:r>
            <a:endParaRPr lang="ru-RU" sz="2000" dirty="0"/>
          </a:p>
        </p:txBody>
      </p:sp>
      <p:sp>
        <p:nvSpPr>
          <p:cNvPr id="37" name="TextBox 36"/>
          <p:cNvSpPr txBox="1"/>
          <p:nvPr/>
        </p:nvSpPr>
        <p:spPr>
          <a:xfrm>
            <a:off x="6487065" y="3899592"/>
            <a:ext cx="17123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 м = 1000 </a:t>
            </a:r>
            <a:r>
              <a:rPr lang="ru-RU" sz="2000" dirty="0"/>
              <a:t>м</a:t>
            </a:r>
            <a:r>
              <a:rPr lang="ru-RU" sz="2000" dirty="0" smtClean="0"/>
              <a:t>м</a:t>
            </a:r>
            <a:endParaRPr lang="ru-RU" sz="2000" dirty="0"/>
          </a:p>
        </p:txBody>
      </p:sp>
      <p:sp>
        <p:nvSpPr>
          <p:cNvPr id="38" name="TextBox 37"/>
          <p:cNvSpPr txBox="1"/>
          <p:nvPr/>
        </p:nvSpPr>
        <p:spPr>
          <a:xfrm>
            <a:off x="6484977" y="4605913"/>
            <a:ext cx="22862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 км = 1000 000 </a:t>
            </a:r>
            <a:r>
              <a:rPr lang="ru-RU" sz="2000" dirty="0"/>
              <a:t>м</a:t>
            </a:r>
            <a:r>
              <a:rPr lang="ru-RU" sz="2000" dirty="0" smtClean="0"/>
              <a:t>м</a:t>
            </a:r>
            <a:endParaRPr lang="ru-RU" sz="2000" dirty="0"/>
          </a:p>
        </p:txBody>
      </p:sp>
      <p:sp>
        <p:nvSpPr>
          <p:cNvPr id="39" name="TextBox 38"/>
          <p:cNvSpPr txBox="1"/>
          <p:nvPr/>
        </p:nvSpPr>
        <p:spPr>
          <a:xfrm>
            <a:off x="3715825" y="4469332"/>
            <a:ext cx="11464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/>
              <a:t> </a:t>
            </a:r>
            <a:r>
              <a:rPr lang="ru-RU" sz="2000" b="1" u="sng" dirty="0" smtClean="0"/>
              <a:t>    1   </a:t>
            </a:r>
          </a:p>
          <a:p>
            <a:r>
              <a:rPr lang="ru-RU" sz="2000" b="1" dirty="0" smtClean="0"/>
              <a:t>1000 000</a:t>
            </a:r>
            <a:endParaRPr lang="ru-RU" sz="20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3034389" y="4598103"/>
            <a:ext cx="9092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 </a:t>
            </a:r>
            <a:r>
              <a:rPr lang="ru-RU" sz="2000" dirty="0"/>
              <a:t>м</a:t>
            </a:r>
            <a:r>
              <a:rPr lang="ru-RU" sz="2000" dirty="0" smtClean="0"/>
              <a:t>м =</a:t>
            </a:r>
            <a:endParaRPr lang="ru-RU" sz="2000" dirty="0"/>
          </a:p>
        </p:txBody>
      </p:sp>
      <p:sp>
        <p:nvSpPr>
          <p:cNvPr id="41" name="Левая фигурная скобка 40"/>
          <p:cNvSpPr/>
          <p:nvPr/>
        </p:nvSpPr>
        <p:spPr bwMode="auto">
          <a:xfrm>
            <a:off x="2793310" y="3873150"/>
            <a:ext cx="357196" cy="2364162"/>
          </a:xfrm>
          <a:prstGeom prst="leftBrac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89060" y="3870993"/>
            <a:ext cx="3465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м</a:t>
            </a:r>
            <a:endParaRPr lang="ru-RU" sz="2000" dirty="0"/>
          </a:p>
        </p:txBody>
      </p:sp>
      <p:sp>
        <p:nvSpPr>
          <p:cNvPr id="43" name="TextBox 42"/>
          <p:cNvSpPr txBox="1"/>
          <p:nvPr/>
        </p:nvSpPr>
        <p:spPr>
          <a:xfrm>
            <a:off x="4650942" y="4539330"/>
            <a:ext cx="4716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км</a:t>
            </a:r>
            <a:endParaRPr lang="ru-RU" sz="2000" dirty="0"/>
          </a:p>
        </p:txBody>
      </p:sp>
      <p:sp>
        <p:nvSpPr>
          <p:cNvPr id="44" name="TextBox 43"/>
          <p:cNvSpPr txBox="1"/>
          <p:nvPr/>
        </p:nvSpPr>
        <p:spPr>
          <a:xfrm>
            <a:off x="3064256" y="5339210"/>
            <a:ext cx="9092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 </a:t>
            </a:r>
            <a:r>
              <a:rPr lang="ru-RU" sz="2000" dirty="0"/>
              <a:t>м</a:t>
            </a:r>
            <a:r>
              <a:rPr lang="ru-RU" sz="2000" dirty="0" smtClean="0"/>
              <a:t>м =</a:t>
            </a:r>
            <a:endParaRPr lang="ru-RU" sz="2000" dirty="0"/>
          </a:p>
        </p:txBody>
      </p:sp>
      <p:sp>
        <p:nvSpPr>
          <p:cNvPr id="45" name="TextBox 44"/>
          <p:cNvSpPr txBox="1"/>
          <p:nvPr/>
        </p:nvSpPr>
        <p:spPr>
          <a:xfrm>
            <a:off x="3838279" y="5194285"/>
            <a:ext cx="5693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/>
              <a:t>1</a:t>
            </a:r>
          </a:p>
          <a:p>
            <a:r>
              <a:rPr lang="ru-RU" sz="2000" b="1" dirty="0" smtClean="0"/>
              <a:t>100</a:t>
            </a:r>
            <a:endParaRPr lang="ru-RU" sz="20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4323453" y="5305851"/>
            <a:ext cx="476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err="1" smtClean="0"/>
              <a:t>дм</a:t>
            </a:r>
            <a:endParaRPr lang="ru-RU" sz="2000" dirty="0"/>
          </a:p>
        </p:txBody>
      </p:sp>
      <p:sp>
        <p:nvSpPr>
          <p:cNvPr id="47" name="TextBox 46"/>
          <p:cNvSpPr txBox="1"/>
          <p:nvPr/>
        </p:nvSpPr>
        <p:spPr>
          <a:xfrm>
            <a:off x="6475358" y="5305851"/>
            <a:ext cx="17139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 </a:t>
            </a:r>
            <a:r>
              <a:rPr lang="ru-RU" sz="2000" dirty="0" err="1" smtClean="0"/>
              <a:t>дм</a:t>
            </a:r>
            <a:r>
              <a:rPr lang="ru-RU" sz="2000" dirty="0" smtClean="0"/>
              <a:t> = 100 мм</a:t>
            </a:r>
            <a:endParaRPr lang="ru-RU" sz="2000" dirty="0"/>
          </a:p>
        </p:txBody>
      </p:sp>
      <p:sp>
        <p:nvSpPr>
          <p:cNvPr id="48" name="TextBox 47"/>
          <p:cNvSpPr txBox="1"/>
          <p:nvPr/>
        </p:nvSpPr>
        <p:spPr>
          <a:xfrm>
            <a:off x="3084766" y="5939213"/>
            <a:ext cx="9092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 </a:t>
            </a:r>
            <a:r>
              <a:rPr lang="ru-RU" sz="2000" dirty="0"/>
              <a:t>м</a:t>
            </a:r>
            <a:r>
              <a:rPr lang="ru-RU" sz="2000" dirty="0" smtClean="0"/>
              <a:t>м =</a:t>
            </a:r>
            <a:endParaRPr lang="ru-RU" sz="2000" dirty="0"/>
          </a:p>
        </p:txBody>
      </p:sp>
      <p:sp>
        <p:nvSpPr>
          <p:cNvPr id="49" name="TextBox 48"/>
          <p:cNvSpPr txBox="1"/>
          <p:nvPr/>
        </p:nvSpPr>
        <p:spPr>
          <a:xfrm>
            <a:off x="3938814" y="5765574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/>
              <a:t>1</a:t>
            </a:r>
          </a:p>
          <a:p>
            <a:r>
              <a:rPr lang="ru-RU" sz="2000" b="1" dirty="0" smtClean="0"/>
              <a:t>10</a:t>
            </a:r>
            <a:endParaRPr lang="ru-RU" sz="20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4292103" y="5879368"/>
            <a:ext cx="4603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/>
              <a:t>с</a:t>
            </a:r>
            <a:r>
              <a:rPr lang="ru-RU" sz="2000" dirty="0" smtClean="0"/>
              <a:t>м</a:t>
            </a:r>
            <a:endParaRPr lang="ru-RU" sz="2000" dirty="0"/>
          </a:p>
        </p:txBody>
      </p:sp>
      <p:sp>
        <p:nvSpPr>
          <p:cNvPr id="51" name="TextBox 50"/>
          <p:cNvSpPr txBox="1"/>
          <p:nvPr/>
        </p:nvSpPr>
        <p:spPr>
          <a:xfrm>
            <a:off x="6468146" y="5902171"/>
            <a:ext cx="15696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1 см = 10 </a:t>
            </a:r>
            <a:r>
              <a:rPr lang="ru-RU" sz="2000" dirty="0"/>
              <a:t>м</a:t>
            </a:r>
            <a:r>
              <a:rPr lang="ru-RU" sz="2000" dirty="0" smtClean="0"/>
              <a:t>м</a:t>
            </a:r>
            <a:endParaRPr lang="ru-RU" sz="2000" dirty="0"/>
          </a:p>
        </p:txBody>
      </p:sp>
      <p:sp>
        <p:nvSpPr>
          <p:cNvPr id="52" name="Овал 51"/>
          <p:cNvSpPr/>
          <p:nvPr/>
        </p:nvSpPr>
        <p:spPr bwMode="auto">
          <a:xfrm>
            <a:off x="4286832" y="160118"/>
            <a:ext cx="387839" cy="691916"/>
          </a:xfrm>
          <a:prstGeom prst="ellipse">
            <a:avLst/>
          </a:prstGeom>
          <a:noFill/>
          <a:ln w="3810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3" name="Овал 52"/>
          <p:cNvSpPr/>
          <p:nvPr/>
        </p:nvSpPr>
        <p:spPr bwMode="auto">
          <a:xfrm>
            <a:off x="4010523" y="2943200"/>
            <a:ext cx="387839" cy="691916"/>
          </a:xfrm>
          <a:prstGeom prst="ellipse">
            <a:avLst/>
          </a:prstGeom>
          <a:noFill/>
          <a:ln w="3810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4" name="Овал 53"/>
          <p:cNvSpPr/>
          <p:nvPr/>
        </p:nvSpPr>
        <p:spPr bwMode="auto">
          <a:xfrm>
            <a:off x="3976117" y="5824922"/>
            <a:ext cx="387839" cy="691916"/>
          </a:xfrm>
          <a:prstGeom prst="ellipse">
            <a:avLst/>
          </a:prstGeom>
          <a:noFill/>
          <a:ln w="3810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52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 animBg="1"/>
      <p:bldP spid="53" grpId="0" animBg="1"/>
      <p:bldP spid="5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48064" y="0"/>
            <a:ext cx="146706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0" b="1" u="sng" dirty="0" smtClean="0"/>
              <a:t>1</a:t>
            </a:r>
          </a:p>
          <a:p>
            <a:r>
              <a:rPr lang="ru-RU" sz="10000" b="1" dirty="0" smtClean="0"/>
              <a:t>10</a:t>
            </a:r>
            <a:endParaRPr lang="ru-RU" sz="10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647272" y="188640"/>
            <a:ext cx="974946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см</a:t>
            </a:r>
          </a:p>
          <a:p>
            <a:r>
              <a:rPr lang="ru-RU" sz="5400" dirty="0" err="1" smtClean="0"/>
              <a:t>дм</a:t>
            </a:r>
            <a:endParaRPr lang="ru-RU" sz="5400" dirty="0" smtClean="0"/>
          </a:p>
          <a:p>
            <a:r>
              <a:rPr lang="ru-RU" sz="5400" dirty="0" smtClean="0"/>
              <a:t>м</a:t>
            </a:r>
            <a:endParaRPr lang="ru-RU" sz="5400" dirty="0"/>
          </a:p>
        </p:txBody>
      </p:sp>
      <p:sp>
        <p:nvSpPr>
          <p:cNvPr id="7" name="TextBox 6"/>
          <p:cNvSpPr txBox="1"/>
          <p:nvPr/>
        </p:nvSpPr>
        <p:spPr>
          <a:xfrm>
            <a:off x="2746707" y="188639"/>
            <a:ext cx="1233030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/>
              <a:t>мм </a:t>
            </a:r>
            <a:endParaRPr lang="ru-RU" sz="5400" dirty="0"/>
          </a:p>
          <a:p>
            <a:r>
              <a:rPr lang="ru-RU" sz="5400" dirty="0" smtClean="0"/>
              <a:t>см</a:t>
            </a:r>
          </a:p>
          <a:p>
            <a:r>
              <a:rPr lang="ru-RU" sz="5400" dirty="0" err="1" smtClean="0"/>
              <a:t>дм</a:t>
            </a:r>
            <a:endParaRPr lang="ru-RU" sz="5400" dirty="0"/>
          </a:p>
        </p:txBody>
      </p:sp>
      <p:sp>
        <p:nvSpPr>
          <p:cNvPr id="8" name="TextBox 7"/>
          <p:cNvSpPr txBox="1"/>
          <p:nvPr/>
        </p:nvSpPr>
        <p:spPr>
          <a:xfrm>
            <a:off x="1384622" y="-488469"/>
            <a:ext cx="1787669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0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0090" y="665692"/>
            <a:ext cx="90762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0" dirty="0" smtClean="0"/>
              <a:t>=</a:t>
            </a:r>
            <a:endParaRPr lang="ru-RU" sz="10000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l="20078" t="4448" r="19598" b="74968"/>
          <a:stretch>
            <a:fillRect/>
          </a:stretch>
        </p:blipFill>
        <p:spPr bwMode="auto">
          <a:xfrm>
            <a:off x="1619672" y="3142445"/>
            <a:ext cx="612068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4447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TextBox 80"/>
          <p:cNvSpPr txBox="1"/>
          <p:nvPr/>
        </p:nvSpPr>
        <p:spPr>
          <a:xfrm>
            <a:off x="979265" y="1415428"/>
            <a:ext cx="79208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 dirty="0" smtClean="0"/>
              <a:t>Задание № 2.</a:t>
            </a:r>
            <a:r>
              <a:rPr lang="ru-RU" dirty="0" smtClean="0"/>
              <a:t>Вставьте пропущенные  слова,  используя  следующий  образец: </a:t>
            </a:r>
          </a:p>
          <a:p>
            <a:pPr algn="l"/>
            <a:r>
              <a:rPr lang="ru-RU" b="1" i="1" dirty="0" smtClean="0"/>
              <a:t>миллиметр  -  это  тысячная  доля  метра.</a:t>
            </a:r>
            <a:r>
              <a:rPr lang="ru-RU" b="1" dirty="0" smtClean="0"/>
              <a:t> </a:t>
            </a:r>
          </a:p>
          <a:p>
            <a:pPr algn="l"/>
            <a:r>
              <a:rPr lang="ru-RU" dirty="0"/>
              <a:t>а</a:t>
            </a:r>
            <a:r>
              <a:rPr lang="ru-RU" dirty="0" smtClean="0"/>
              <a:t>). миллиметр – это …  доля  сантиметра;</a:t>
            </a:r>
          </a:p>
          <a:p>
            <a:pPr algn="l"/>
            <a:r>
              <a:rPr lang="ru-RU" dirty="0"/>
              <a:t>б</a:t>
            </a:r>
            <a:r>
              <a:rPr lang="ru-RU" dirty="0" smtClean="0"/>
              <a:t>). </a:t>
            </a:r>
            <a:r>
              <a:rPr lang="ru-RU" dirty="0"/>
              <a:t>м</a:t>
            </a:r>
            <a:r>
              <a:rPr lang="ru-RU" dirty="0" smtClean="0"/>
              <a:t>иллиметр  -  это  … доля дециметра;</a:t>
            </a:r>
          </a:p>
          <a:p>
            <a:pPr algn="l"/>
            <a:r>
              <a:rPr lang="ru-RU" dirty="0"/>
              <a:t>в</a:t>
            </a:r>
            <a:r>
              <a:rPr lang="ru-RU" dirty="0" smtClean="0"/>
              <a:t>). метр – это … доля километра;</a:t>
            </a:r>
          </a:p>
          <a:p>
            <a:pPr algn="l"/>
            <a:r>
              <a:rPr lang="ru-RU" dirty="0"/>
              <a:t>г</a:t>
            </a:r>
            <a:r>
              <a:rPr lang="ru-RU" dirty="0" smtClean="0"/>
              <a:t>). 1 см</a:t>
            </a:r>
            <a:r>
              <a:rPr lang="ru-RU" baseline="30000" dirty="0" smtClean="0"/>
              <a:t>2</a:t>
            </a:r>
            <a:r>
              <a:rPr lang="ru-RU" dirty="0" smtClean="0"/>
              <a:t> – это …доля 1 м</a:t>
            </a:r>
            <a:r>
              <a:rPr lang="ru-RU" baseline="30000" dirty="0" smtClean="0"/>
              <a:t>2</a:t>
            </a:r>
            <a:r>
              <a:rPr lang="ru-RU" dirty="0" smtClean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0385" y="3964885"/>
            <a:ext cx="27366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г</a:t>
            </a:r>
            <a:r>
              <a:rPr lang="ru-RU" b="1" i="1" dirty="0" smtClean="0">
                <a:solidFill>
                  <a:srgbClr val="FF0000"/>
                </a:solidFill>
              </a:rPr>
              <a:t>). 1 м</a:t>
            </a:r>
            <a:r>
              <a:rPr lang="ru-RU" b="1" i="1" baseline="30000" dirty="0" smtClean="0">
                <a:solidFill>
                  <a:srgbClr val="FF0000"/>
                </a:solidFill>
              </a:rPr>
              <a:t>2</a:t>
            </a:r>
            <a:r>
              <a:rPr lang="ru-RU" b="1" i="1" dirty="0" smtClean="0">
                <a:solidFill>
                  <a:srgbClr val="FF0000"/>
                </a:solidFill>
              </a:rPr>
              <a:t> = 10000 см</a:t>
            </a:r>
            <a:r>
              <a:rPr lang="ru-RU" b="1" i="1" baseline="30000" dirty="0" smtClean="0">
                <a:solidFill>
                  <a:srgbClr val="FF0000"/>
                </a:solidFill>
              </a:rPr>
              <a:t>2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84054" y="3993119"/>
            <a:ext cx="54547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→1 см</a:t>
            </a:r>
            <a:r>
              <a:rPr lang="ru-RU" b="1" i="1" baseline="30000" dirty="0" smtClean="0">
                <a:solidFill>
                  <a:srgbClr val="FF0000"/>
                </a:solidFill>
              </a:rPr>
              <a:t>2</a:t>
            </a:r>
            <a:r>
              <a:rPr lang="ru-RU" b="1" i="1" dirty="0" smtClean="0">
                <a:solidFill>
                  <a:srgbClr val="FF0000"/>
                </a:solidFill>
              </a:rPr>
              <a:t> – это  десятитысячная  доля 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сантиметра.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70385" y="4824116"/>
            <a:ext cx="7906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 dirty="0" smtClean="0"/>
              <a:t>Задание № 3. </a:t>
            </a:r>
            <a:r>
              <a:rPr lang="ru-RU" dirty="0" smtClean="0"/>
              <a:t>Как  называется  доля? № 887(</a:t>
            </a:r>
            <a:r>
              <a:rPr lang="ru-RU" dirty="0" err="1" smtClean="0"/>
              <a:t>а,д,е</a:t>
            </a:r>
            <a:r>
              <a:rPr lang="ru-RU" dirty="0" smtClean="0"/>
              <a:t>) стр. 140.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79265" y="188640"/>
            <a:ext cx="79064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 dirty="0" smtClean="0"/>
              <a:t>Задание № 1. </a:t>
            </a:r>
            <a:r>
              <a:rPr lang="ru-RU" dirty="0" smtClean="0"/>
              <a:t>Какую  часть</a:t>
            </a:r>
          </a:p>
          <a:p>
            <a:pPr algn="l"/>
            <a:r>
              <a:rPr lang="ru-RU" dirty="0"/>
              <a:t>а</a:t>
            </a:r>
            <a:r>
              <a:rPr lang="ru-RU" dirty="0" smtClean="0"/>
              <a:t>). метра  составляют: 3 </a:t>
            </a:r>
            <a:r>
              <a:rPr lang="ru-RU" dirty="0" err="1" smtClean="0"/>
              <a:t>дм</a:t>
            </a:r>
            <a:r>
              <a:rPr lang="ru-RU" dirty="0" smtClean="0"/>
              <a:t>, 7 см, 17 мм?</a:t>
            </a:r>
          </a:p>
          <a:p>
            <a:pPr algn="l"/>
            <a:r>
              <a:rPr lang="ru-RU" dirty="0"/>
              <a:t>б</a:t>
            </a:r>
            <a:r>
              <a:rPr lang="ru-RU" dirty="0" smtClean="0"/>
              <a:t>). километра составляют: 35 м, 5 м 4 </a:t>
            </a:r>
            <a:r>
              <a:rPr lang="ru-RU" dirty="0" err="1" smtClean="0"/>
              <a:t>дм</a:t>
            </a:r>
            <a:r>
              <a:rPr lang="ru-RU" dirty="0"/>
              <a:t>?</a:t>
            </a:r>
            <a:endParaRPr lang="ru-RU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979265" y="5235266"/>
            <a:ext cx="5112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</a:rPr>
              <a:t>Д/з № 106:</a:t>
            </a:r>
          </a:p>
          <a:p>
            <a:pPr marL="742950" indent="-742950" algn="l"/>
            <a:r>
              <a:rPr lang="ru-RU" b="1" dirty="0" smtClean="0">
                <a:solidFill>
                  <a:srgbClr val="FF0000"/>
                </a:solidFill>
              </a:rPr>
              <a:t>1.п.23;</a:t>
            </a:r>
          </a:p>
          <a:p>
            <a:pPr marL="742950" indent="-742950" algn="l"/>
            <a:r>
              <a:rPr lang="ru-RU" b="1" dirty="0" smtClean="0">
                <a:solidFill>
                  <a:srgbClr val="FF0000"/>
                </a:solidFill>
              </a:rPr>
              <a:t>2.№  887(</a:t>
            </a:r>
            <a:r>
              <a:rPr lang="ru-RU" b="1" dirty="0" err="1" smtClean="0">
                <a:solidFill>
                  <a:srgbClr val="FF0000"/>
                </a:solidFill>
              </a:rPr>
              <a:t>б,в,г</a:t>
            </a:r>
            <a:r>
              <a:rPr lang="ru-RU" b="1" dirty="0" smtClean="0">
                <a:solidFill>
                  <a:srgbClr val="FF0000"/>
                </a:solidFill>
              </a:rPr>
              <a:t>),  924(1,3), 933.</a:t>
            </a:r>
          </a:p>
        </p:txBody>
      </p:sp>
    </p:spTree>
    <p:extLst>
      <p:ext uri="{BB962C8B-B14F-4D97-AF65-F5344CB8AC3E}">
        <p14:creationId xmlns:p14="http://schemas.microsoft.com/office/powerpoint/2010/main" val="60842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6" grpId="0"/>
      <p:bldP spid="7" grpId="0"/>
      <p:bldP spid="13" grpId="0"/>
      <p:bldP spid="14" grpId="0"/>
      <p:bldP spid="8" grpId="0"/>
    </p:bldLst>
  </p:timing>
</p:sld>
</file>

<file path=ppt/theme/theme1.xml><?xml version="1.0" encoding="utf-8"?>
<a:theme xmlns:a="http://schemas.openxmlformats.org/drawingml/2006/main" name="Урок № 2. Натуральные  числа.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1_Презентация.Решение  ОЗМ.  10  класс.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Тетрадь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традь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Урок № 2. Натуральные  числа.</Template>
  <TotalTime>3330</TotalTime>
  <Words>323</Words>
  <Application>Microsoft Office PowerPoint</Application>
  <PresentationFormat>Экран (4:3)</PresentationFormat>
  <Paragraphs>106</Paragraphs>
  <Slides>4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Урок № 2. Натуральные  числа.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серёжа</dc:creator>
  <cp:lastModifiedBy>серёжа</cp:lastModifiedBy>
  <cp:revision>378</cp:revision>
  <dcterms:created xsi:type="dcterms:W3CDTF">2014-07-31T12:37:30Z</dcterms:created>
  <dcterms:modified xsi:type="dcterms:W3CDTF">2015-01-18T07:18:34Z</dcterms:modified>
</cp:coreProperties>
</file>