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0" r:id="rId10"/>
    <p:sldId id="282" r:id="rId11"/>
    <p:sldId id="264" r:id="rId12"/>
    <p:sldId id="281" r:id="rId13"/>
    <p:sldId id="267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77" r:id="rId24"/>
    <p:sldId id="278" r:id="rId25"/>
    <p:sldId id="279" r:id="rId26"/>
    <p:sldId id="27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77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432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824979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3962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966372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5884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8899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135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1579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393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51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326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182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40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753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7423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982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rant.ru/products/ipo/prime/doc/401333920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6199" y="1988840"/>
            <a:ext cx="56886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</a:p>
          <a:p>
            <a:pPr algn="ctr"/>
            <a:r>
              <a:rPr lang="ru-RU" sz="8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  <a:r>
              <a:rPr lang="ru-RU" sz="8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-2021</a:t>
            </a:r>
          </a:p>
        </p:txBody>
      </p:sp>
    </p:spTree>
    <p:extLst>
      <p:ext uri="{BB962C8B-B14F-4D97-AF65-F5344CB8AC3E}">
        <p14:creationId xmlns:p14="http://schemas.microsoft.com/office/powerpoint/2010/main" xmlns="" val="2591513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54402983"/>
              </p:ext>
            </p:extLst>
          </p:nvPr>
        </p:nvGraphicFramePr>
        <p:xfrm>
          <a:off x="395536" y="1052736"/>
          <a:ext cx="8496944" cy="614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  <a:latin typeface="Arial Black" panose="020B0A04020102020204" pitchFamily="34" charset="0"/>
                        </a:rPr>
                        <a:t>Предметные области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  <a:latin typeface="Arial Black" panose="020B0A04020102020204" pitchFamily="34" charset="0"/>
                        </a:rPr>
                        <a:t>Учебные предметы (учебные модули)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Русский язык и литературное чтение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Русский язык, Литературное чтение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Родной язык и литературное чтение на родном языке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Родной язык и (или) государственный язык республики Российской Федерации, Литературное чтение на родном языке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Иностранный язык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Иностранный язык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Математика и информатика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Математика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Обществознание и естествознание ("окружающий мир")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Окружающий мир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Основы религиозных культур и светской этики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Основы религиозных культур и светской этики: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Искусство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Изобразительное искусство, Музыка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Технология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Технология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Физическая 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Физическая культура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59632" y="188640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 Black" panose="020B0A04020102020204" pitchFamily="34" charset="0"/>
              </a:rPr>
              <a:t>                       ФГОС НОО - 2021</a:t>
            </a:r>
          </a:p>
        </p:txBody>
      </p:sp>
    </p:spTree>
    <p:extLst>
      <p:ext uri="{BB962C8B-B14F-4D97-AF65-F5344CB8AC3E}">
        <p14:creationId xmlns:p14="http://schemas.microsoft.com/office/powerpoint/2010/main" xmlns="" val="1126495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31309073"/>
              </p:ext>
            </p:extLst>
          </p:nvPr>
        </p:nvGraphicFramePr>
        <p:xfrm>
          <a:off x="251520" y="260648"/>
          <a:ext cx="8712968" cy="6667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564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6415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Предметные области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Учебные предметы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6415"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Русский язык и литература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Русский язык, Литература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99284"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Родной язык и родная литература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Родной язык и (или) государственный язык республики Российской Федерации, Родная литература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9499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Иностранные языки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Иностранный язык, Второй иностранный язык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6415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Математика и информатика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Математика, Информатика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6415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Общественно-научные предметы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История, Обществознание, География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86415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Естественнонаучные предметы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Физика, Химия, Биология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9499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Основы духовно-нравственной культуры народов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6415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Искусство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Изобразительное искусство, Музыка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86415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Технология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Технология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29499">
                <a:tc>
                  <a:txBody>
                    <a:bodyPr/>
                    <a:lstStyle/>
                    <a:p>
                      <a:pPr algn="l" fontAlgn="t"/>
                      <a:r>
                        <a:rPr lang="ru-RU" b="1">
                          <a:effectLst/>
                        </a:rPr>
                        <a:t>Физическая культура и основы безопасности жизнедеятельности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b="1" dirty="0">
                          <a:effectLst/>
                        </a:rPr>
                        <a:t>Физическая культура, Основы безопасности жизнедеятельности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85076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72645281"/>
              </p:ext>
            </p:extLst>
          </p:nvPr>
        </p:nvGraphicFramePr>
        <p:xfrm>
          <a:off x="539552" y="836712"/>
          <a:ext cx="8136904" cy="3885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9976">
                <a:tc grid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                     Нагрузка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ФГОС НОО – 2010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ФГОС НОО – 2021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pPr algn="ctr"/>
                      <a:r>
                        <a:rPr lang="ru-RU" u="none" dirty="0">
                          <a:latin typeface="Arial Black" panose="020B0A04020102020204" pitchFamily="34" charset="0"/>
                        </a:rPr>
                        <a:t>Количество учебных занятий</a:t>
                      </a: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u="none" dirty="0">
                          <a:solidFill>
                            <a:srgbClr val="00B0F0"/>
                          </a:solidFill>
                          <a:latin typeface="Arial Black" panose="020B0A04020102020204" pitchFamily="34" charset="0"/>
                        </a:rPr>
                        <a:t>2904-3345</a:t>
                      </a: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u="none" dirty="0">
                          <a:latin typeface="Arial Black" panose="020B0A04020102020204" pitchFamily="34" charset="0"/>
                        </a:rPr>
                        <a:t>Внеурочные курсы </a:t>
                      </a:r>
                    </a:p>
                    <a:p>
                      <a:pPr algn="ctr"/>
                      <a:r>
                        <a:rPr lang="ru-RU" u="none" dirty="0">
                          <a:latin typeface="Arial Black" panose="020B0A04020102020204" pitchFamily="34" charset="0"/>
                        </a:rPr>
                        <a:t>до </a:t>
                      </a:r>
                      <a:r>
                        <a:rPr lang="ru-RU" u="none" dirty="0">
                          <a:solidFill>
                            <a:srgbClr val="00B0F0"/>
                          </a:solidFill>
                          <a:latin typeface="Arial Black" panose="020B0A04020102020204" pitchFamily="34" charset="0"/>
                        </a:rPr>
                        <a:t>1350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Black" panose="020B0A04020102020204" pitchFamily="34" charset="0"/>
                        </a:rPr>
                        <a:t>Общий объем </a:t>
                      </a:r>
                      <a:r>
                        <a:rPr lang="ru-RU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аудиторной</a:t>
                      </a:r>
                      <a:r>
                        <a:rPr lang="ru-RU" dirty="0">
                          <a:latin typeface="Arial Black" panose="020B0A04020102020204" pitchFamily="34" charset="0"/>
                        </a:rPr>
                        <a:t> работы обучающихся</a:t>
                      </a:r>
                    </a:p>
                    <a:p>
                      <a:pPr algn="ctr"/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dirty="0">
                          <a:solidFill>
                            <a:srgbClr val="00B0F0"/>
                          </a:solidFill>
                          <a:latin typeface="Arial Black" panose="020B0A04020102020204" pitchFamily="34" charset="0"/>
                        </a:rPr>
                        <a:t>2954-3190</a:t>
                      </a:r>
                    </a:p>
                    <a:p>
                      <a:pPr algn="ctr"/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dirty="0">
                          <a:latin typeface="Arial Black" panose="020B0A04020102020204" pitchFamily="34" charset="0"/>
                        </a:rPr>
                        <a:t>Внеурочные курсы</a:t>
                      </a:r>
                    </a:p>
                    <a:p>
                      <a:pPr algn="ctr"/>
                      <a:r>
                        <a:rPr lang="ru-RU" dirty="0">
                          <a:latin typeface="Arial Black" panose="020B0A04020102020204" pitchFamily="34" charset="0"/>
                        </a:rPr>
                        <a:t>до </a:t>
                      </a:r>
                      <a:r>
                        <a:rPr lang="ru-RU" dirty="0">
                          <a:solidFill>
                            <a:srgbClr val="00B0F0"/>
                          </a:solidFill>
                          <a:latin typeface="Arial Black" panose="020B0A04020102020204" pitchFamily="34" charset="0"/>
                        </a:rPr>
                        <a:t>1320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65212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688364"/>
              </p:ext>
            </p:extLst>
          </p:nvPr>
        </p:nvGraphicFramePr>
        <p:xfrm>
          <a:off x="539552" y="836712"/>
          <a:ext cx="8136904" cy="470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9976">
                <a:tc grid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                     Нагрузка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ФГОС ООО – 2010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ФГОС ООО – 2021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pPr algn="ctr"/>
                      <a:r>
                        <a:rPr lang="ru-RU" u="none" dirty="0">
                          <a:latin typeface="Arial Black" panose="020B0A04020102020204" pitchFamily="34" charset="0"/>
                        </a:rPr>
                        <a:t>Количество учебных занятий</a:t>
                      </a: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u="none" dirty="0">
                          <a:solidFill>
                            <a:srgbClr val="00B0F0"/>
                          </a:solidFill>
                          <a:latin typeface="Arial Black" panose="020B0A04020102020204" pitchFamily="34" charset="0"/>
                        </a:rPr>
                        <a:t>5267-6020</a:t>
                      </a: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none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u="none" dirty="0">
                          <a:latin typeface="Arial Black" panose="020B0A04020102020204" pitchFamily="34" charset="0"/>
                        </a:rPr>
                        <a:t>Внеурочные курсы </a:t>
                      </a:r>
                    </a:p>
                    <a:p>
                      <a:pPr algn="ctr"/>
                      <a:r>
                        <a:rPr lang="ru-RU" u="none" dirty="0">
                          <a:latin typeface="Arial Black" panose="020B0A04020102020204" pitchFamily="34" charset="0"/>
                        </a:rPr>
                        <a:t>до 1750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Black" panose="020B0A04020102020204" pitchFamily="34" charset="0"/>
                        </a:rPr>
                        <a:t>Общий объем </a:t>
                      </a:r>
                      <a:r>
                        <a:rPr lang="ru-RU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аудиторной</a:t>
                      </a:r>
                      <a:r>
                        <a:rPr lang="ru-RU" dirty="0">
                          <a:latin typeface="Arial Black" panose="020B0A04020102020204" pitchFamily="34" charset="0"/>
                        </a:rPr>
                        <a:t> работы обучающихся</a:t>
                      </a:r>
                    </a:p>
                    <a:p>
                      <a:pPr algn="ctr"/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dirty="0">
                          <a:solidFill>
                            <a:srgbClr val="00B0F0"/>
                          </a:solidFill>
                          <a:latin typeface="Arial Black" panose="020B0A04020102020204" pitchFamily="34" charset="0"/>
                        </a:rPr>
                        <a:t>5058-5549</a:t>
                      </a:r>
                    </a:p>
                    <a:p>
                      <a:pPr algn="ctr"/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dirty="0">
                          <a:latin typeface="Arial Black" panose="020B0A04020102020204" pitchFamily="34" charset="0"/>
                        </a:rPr>
                        <a:t>(сейчас 6020)</a:t>
                      </a:r>
                    </a:p>
                    <a:p>
                      <a:pPr algn="ctr"/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dirty="0">
                          <a:latin typeface="Arial Black" panose="020B0A04020102020204" pitchFamily="34" charset="0"/>
                        </a:rPr>
                        <a:t>Внеурочные курсы</a:t>
                      </a:r>
                    </a:p>
                    <a:p>
                      <a:pPr algn="ctr"/>
                      <a:r>
                        <a:rPr lang="ru-RU" dirty="0">
                          <a:latin typeface="Arial Black" panose="020B0A04020102020204" pitchFamily="34" charset="0"/>
                        </a:rPr>
                        <a:t>До 1750</a:t>
                      </a:r>
                    </a:p>
                    <a:p>
                      <a:pPr algn="ctr"/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59434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836712"/>
            <a:ext cx="58326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 грамотности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(способности решать учебные задачи и жизненные проблемные ситуации на основе сформированных предметных,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универсальных способов деятельности), включающей овладение ключевыми компетенциями, составляющими основу дальнейшего успешного образования и ориентации в мире профессий;</a:t>
            </a:r>
          </a:p>
        </p:txBody>
      </p:sp>
    </p:spTree>
    <p:extLst>
      <p:ext uri="{BB962C8B-B14F-4D97-AF65-F5344CB8AC3E}">
        <p14:creationId xmlns:p14="http://schemas.microsoft.com/office/powerpoint/2010/main" xmlns="" val="2471882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13690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 Black" panose="020B0A04020102020204" pitchFamily="34" charset="0"/>
              </a:rPr>
              <a:t>Электронная информационно-образовательная среда Организации должна обеспечивать: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к учебным планам, рабочим программам учебных предметов, учебных курсов (в том числе внеурочной деятельности), учебных модулей, электронным учебным изданиям и электронным образовательным ресурсам, указанным в рабочих программах учебных предметов, учебных курсов (в том числе внеурочной деятельности), учебных модулей посредством сети Интернет;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 хранение электронного портфолио обучающегося, в том числе выполненных им работ и результатов выполнения работ;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фиксацию и хранение информации о ходе образовательного процесса, результатов промежуточной аттестации и результатов освоения программы основного общего образования;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учебных занятий, процедуры оценки результатов обучения, реализация которых предусмотрена с применением электронного обучения, дистанционных образовательных технологий;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между участниками образовательного процесса, в том числе посредством сети Интернет.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Функционирование электронной информационно-образовательной среды обеспечивается соответствующими средствами ИКТ и квалификацией работников, ее использующих и поддерживающих. Функционирование электронной информационно-образовательной среды должно соответствовать законодательству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48407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28092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Информационно-образовательная среда Организации должна обеспечивать</a:t>
            </a:r>
            <a:r>
              <a:rPr lang="ru-RU" dirty="0"/>
              <a:t>: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использования участниками образовательного процесса ресурсов и сервисов цифровой образовательной среды;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безопасный доступ к верифицированным образовательным ресурсам цифровой образовательной среды;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информационно-методическую поддержку образовательной деятельности;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сопровождение проектирования обучающимися планов продолжения образования и будущего профессионального самоопределения;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образовательной деятельности и ее ресурсного обеспечения;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и фиксацию хода и результатов образовательной деятельности; мониторинг здоровья обучающихся;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процедуры создания, поиска, сбора, анализа, обработки, хранения и представления информации;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взаимодействие всех участников образовательных отношений (обучающихся, родителей (законных представителей) несовершеннолетних обучающихся, педагогических работников, органов управления в сфере образования, общественности), в том числе в рамках дистанционного образования с соблюдением законодательства Российской Федерации</a:t>
            </a:r>
            <a:r>
              <a:rPr lang="ru-RU" b="1" u="sng" baseline="30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13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3573457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196752"/>
            <a:ext cx="7992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Учебно-методическое и информационное обеспечение</a:t>
            </a:r>
          </a:p>
          <a:p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должна предоставлять не менее одного учебника из федерального перечня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образования, и (или) учебного пособия 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печатной форме.</a:t>
            </a:r>
          </a:p>
          <a:p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Организация может предоставить учебные пособия в электронной форме.</a:t>
            </a:r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8375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3185404"/>
              </p:ext>
            </p:extLst>
          </p:nvPr>
        </p:nvGraphicFramePr>
        <p:xfrm>
          <a:off x="251520" y="1052736"/>
          <a:ext cx="8568952" cy="5000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         Гражданское воспитание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200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готовность к выполнению обязанностей гражданина и реализации его прав, уважение прав, свобод и законных интересов других людей;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активное участие в жизни семьи, Организации, местного сообщества, родного края, страны;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неприятие любых форм экстремизма, дискриминации;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понимание роли различных социальных институтов в жизни человека;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представление об основных правах, свободах и обязанностях гражданина, социальных нормах и правилах межличностных отношений в поликультурном и многоконфессиональном обществе;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представление о способах противодействия коррупции;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готовность к разнообразной совместной деятельности, стремление к взаимопониманию и взаимопомощи, активное участие в школьном самоуправлении;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готовность к участию в гуманитарной деятельности (</a:t>
                      </a:r>
                      <a:r>
                        <a:rPr lang="ru-RU" sz="180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волонтерство</a:t>
                      </a: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помощь людям, нуждающимся в ней).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26064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ЛИЧНОСТНЫЕ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xmlns="" val="3578897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16230318"/>
              </p:ext>
            </p:extLst>
          </p:nvPr>
        </p:nvGraphicFramePr>
        <p:xfrm>
          <a:off x="251520" y="1052736"/>
          <a:ext cx="8568952" cy="4177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         Патриотическое воспитание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200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осознание российской гражданской идентичности в поликультурном и многоконфессиональном обществе, проявление интереса к познанию родного языка, истории, культуры Российской Федерации, своего края, народов России;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ценностное отношение к достижениям своей Родины - России, к науке, искусству, спорту, технологиям, боевым подвигам и трудовым достижениям народа;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уважение к символам России, государственным праздникам, историческому и природному наследию и памятникам, традициям разных народов, проживающих в родной стране.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26064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ЛИЧНОСТНЫЕ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xmlns="" val="135888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9454357"/>
              </p:ext>
            </p:extLst>
          </p:nvPr>
        </p:nvGraphicFramePr>
        <p:xfrm>
          <a:off x="323528" y="332656"/>
          <a:ext cx="8568952" cy="6264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844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53949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ФГОС ООО - 2010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ФГОС ООО -2021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10748">
                <a:tc>
                  <a:txBody>
                    <a:bodyPr/>
                    <a:lstStyle/>
                    <a:p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 результатам освоения ООП ООО;</a:t>
                      </a:r>
                    </a:p>
                    <a:p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 структуре основной образовательной 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программы основного общего  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образования;</a:t>
                      </a:r>
                    </a:p>
                    <a:p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 условиям реализации основной образовательной программы основного общего образования, в том числе к кадровым, финансовым, материально-техническим и иным условиям.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структуре  программ ООО, к соотношению  обязательной</a:t>
                      </a:r>
                      <a:r>
                        <a:rPr lang="ru-RU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части и части , формируемой участниками образовательных отношений и их объему;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8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8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условиям реализации программ (кадровым, финансовым, материально-техническим);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8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результатам освоения программ ООО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07986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170835"/>
              </p:ext>
            </p:extLst>
          </p:nvPr>
        </p:nvGraphicFramePr>
        <p:xfrm>
          <a:off x="251520" y="1052736"/>
          <a:ext cx="8568952" cy="3354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Духовно-нравственное воспитание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200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ориентация на моральные ценности и нормы в ситуациях нравственного выбора;</a:t>
                      </a:r>
                    </a:p>
                    <a:p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готовность оценивать свое поведение и поступки, поведение и поступки других людей с позиции нравственных и правовых норм с учетом осознания последствий поступков;</a:t>
                      </a:r>
                    </a:p>
                    <a:p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активное неприятие асоциальных поступков, свобода и ответственность личности в условиях индивидуального и общественного пространства.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26064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ЛИЧНОСТНЫЕ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xmlns="" val="13185124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49639222"/>
              </p:ext>
            </p:extLst>
          </p:nvPr>
        </p:nvGraphicFramePr>
        <p:xfrm>
          <a:off x="251520" y="1052736"/>
          <a:ext cx="8568952" cy="3080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        Эстетическое воспитание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200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восприимчивость к разным видам искусства, традициям и творчеству своего и других народов, понимание эмоционального воздействия искусства; осознание важности художественной культуры как средства коммуникации и самовыражения;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понимание ценности отечественного и мирового искусства, роли этнических культурных традиций и народного творчества;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стремление к самовыражению в разных видах искусства.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26064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ЛИЧНОСТНЫЕ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xmlns="" val="17561126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33627332"/>
              </p:ext>
            </p:extLst>
          </p:nvPr>
        </p:nvGraphicFramePr>
        <p:xfrm>
          <a:off x="251520" y="692696"/>
          <a:ext cx="8568952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Физическое воспитание, формирование культуры  </a:t>
                      </a:r>
                    </a:p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здоровья и эмоционального благополучия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200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осознание ценности жизни;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ответственное отношение к своему здоровью и установка на здоровый образ жизни (здоровое питание, соблюдение гигиенических правил, сбалансированный режим занятий и отдыха, регулярная физическая активность);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осознание последствий и неприятие вредных привычек (употребление алкоголя, наркотиков, курение) и иных форм вреда для физического и психического здоровья;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соблюдение правил безопасности, в том числе навыков безопасного поведения в интернет-среде;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способность адаптироваться к стрессовым ситуациям и меняющимся социальным, информационным и природным условиям, в том числе осмысляя собственный опыт и выстраивая дальнейшие цели;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умение принимать себя и других, не осуждая;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умение осознавать эмоциональное состояние себя и других, умение управлять собственным эмоциональным состоянием;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навыка рефлексии, признание своего права на ошибку и такого же права другого человека.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7598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ЛИЧНОСТНЫЕ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xmlns="" val="5953101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9127611"/>
              </p:ext>
            </p:extLst>
          </p:nvPr>
        </p:nvGraphicFramePr>
        <p:xfrm>
          <a:off x="251520" y="692696"/>
          <a:ext cx="8568952" cy="5549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              Трудовое воспитание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200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установка на активное участие в решении практических задач (в рамках семьи, Организации, города, края) технологической и социальной направленности, способность инициировать, планировать и самостоятельно выполнять такого рода деятельность;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интерес к практическому изучению профессий и труда различного рода, в том числе на основе применения изучаемого предметного знания;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осознание важности обучения на протяжении всей жизни для успешной профессиональной деятельности и развитие необходимых умений для этого;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готовность адаптироваться в профессиональной среде;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уважение к труду и результатам трудовой деятельности;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осознанный выбор и построение индивидуальной траектории образования и жизненных планов с учетом личных и общественных интересов и потребностей.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7598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ЛИЧНОСТНЫЕ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xmlns="" val="29920124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4532580"/>
              </p:ext>
            </p:extLst>
          </p:nvPr>
        </p:nvGraphicFramePr>
        <p:xfrm>
          <a:off x="251520" y="980728"/>
          <a:ext cx="8568952" cy="4451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              Экологическое воспитание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200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ориентация на применение знаний из социальных и естественных наук для решения задач в области окружающей среды, планирования поступков и оценки их возможных последствий для окружающей среды;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уровня экологической культуры, осознание глобального характера экологических проблем и путей их решения;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активное неприятие действий, приносящих вред окружающей среде;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осознание своей роли как гражданина и потребителя в условиях взаимосвязи природной, технологической и социальной сред;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готовность к участию в практической деятельности экологической направленности.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7598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ЛИЧНОСТНЫЕ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xmlns="" val="467625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8286980"/>
              </p:ext>
            </p:extLst>
          </p:nvPr>
        </p:nvGraphicFramePr>
        <p:xfrm>
          <a:off x="251520" y="1268760"/>
          <a:ext cx="8568952" cy="3628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              Ценности научного познания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200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ориентация в деятельности на современную систему научных представлений об основных закономерностях развития человека, природы и общества, взаимосвязях человека с природной и социальной средой;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овладение языковой и читательской культурой как средством познания мира;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овладение основными навыками исследовательской деятельности, установка на осмысление опыта, наблюдений, поступков и стремление совершенствовать пути достижения индивидуального и коллективного благополучия.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7598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ЛИЧНОСТНЫЕ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xmlns="" val="1447343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33265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              МЕТАПРЕДМЕТНЫЕ РЕЗУЛЬТАТЫ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0943187"/>
              </p:ext>
            </p:extLst>
          </p:nvPr>
        </p:nvGraphicFramePr>
        <p:xfrm>
          <a:off x="467544" y="1124744"/>
          <a:ext cx="8280921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3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Познавательные действия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Коммуникативные действия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Регулятивные действия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Базовые логические действия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Базовые исследовательские</a:t>
                      </a:r>
                      <a:r>
                        <a:rPr lang="ru-RU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действия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информацией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1.Общение</a:t>
                      </a:r>
                    </a:p>
                    <a:p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Совместная деятельность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Самоорганизация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Самоконтроль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Эмоциональный интеллект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</a:t>
                      </a:r>
                      <a:r>
                        <a:rPr lang="ru-RU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себя и других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33738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84353740"/>
              </p:ext>
            </p:extLst>
          </p:nvPr>
        </p:nvGraphicFramePr>
        <p:xfrm>
          <a:off x="683568" y="1412776"/>
          <a:ext cx="7920880" cy="397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   Вариативность содержания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44116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Требования к структуре программ ООО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        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2.  Индивидуальный учебный план</a:t>
                      </a:r>
                    </a:p>
                    <a:p>
                      <a:pPr marL="0" indent="0">
                        <a:buNone/>
                      </a:pPr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marL="342900" indent="-342900">
                        <a:buAutoNum type="arabicPeriod" startAt="3"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Возможность разработки и реализации программ,   </a:t>
                      </a:r>
                    </a:p>
                    <a:p>
                      <a:pPr marL="0" indent="0">
                        <a:buNone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    </a:t>
                      </a:r>
                      <a:r>
                        <a:rPr lang="ru-RU" dirty="0">
                          <a:latin typeface="Arial Black" panose="020B0A04020102020204" pitchFamily="34" charset="0"/>
                        </a:rPr>
                        <a:t>предусматривающих   углубленное изучение  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     предметов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«Математика», «Информатика», «Физика»,  </a:t>
                      </a:r>
                    </a:p>
                    <a:p>
                      <a:pPr marL="0" indent="0">
                        <a:buNone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    «Химия», «Биология».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marL="0" indent="0">
                        <a:buNone/>
                      </a:pPr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    </a:t>
                      </a:r>
                    </a:p>
                    <a:p>
                      <a:pPr marL="0" indent="0">
                        <a:buNone/>
                      </a:pP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0236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21152344"/>
              </p:ext>
            </p:extLst>
          </p:nvPr>
        </p:nvGraphicFramePr>
        <p:xfrm>
          <a:off x="467544" y="404664"/>
          <a:ext cx="8136904" cy="5920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9976">
                <a:tc grid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СРОК ПОЛУЧЕНИЯ</a:t>
                      </a:r>
                      <a:r>
                        <a:rPr lang="ru-RU" baseline="0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ОБРАЗОВАНИЯ</a:t>
                      </a:r>
                      <a:endParaRPr lang="ru-RU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ФГОС НОО – 2009</a:t>
                      </a:r>
                    </a:p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        4 года </a:t>
                      </a:r>
                    </a:p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(для ОВЗ 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+ 2 года)</a:t>
                      </a:r>
                    </a:p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ФГОС – 2021</a:t>
                      </a:r>
                    </a:p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  4 года</a:t>
                      </a:r>
                    </a:p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(для ОВЗ + 2 года)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ФГОС ООО – 2010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sng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sng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u="sng" dirty="0">
                          <a:latin typeface="Arial Black" panose="020B0A04020102020204" pitchFamily="34" charset="0"/>
                        </a:rPr>
                        <a:t>5 лет</a:t>
                      </a:r>
                    </a:p>
                    <a:p>
                      <a:pPr algn="ctr"/>
                      <a:endParaRPr lang="ru-RU" u="sng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u="sng" dirty="0">
                          <a:latin typeface="Arial Black" panose="020B0A04020102020204" pitchFamily="34" charset="0"/>
                        </a:rPr>
                        <a:t>(для ОВЗ +1 год)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Black" panose="020B0A04020102020204" pitchFamily="34" charset="0"/>
                        </a:rPr>
                        <a:t>ФГОС ООО – 2021 </a:t>
                      </a:r>
                      <a:endParaRPr lang="ru-RU" u="sng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sng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u="sng" dirty="0">
                          <a:latin typeface="Arial Black" panose="020B0A04020102020204" pitchFamily="34" charset="0"/>
                        </a:rPr>
                        <a:t>5 лет</a:t>
                      </a:r>
                    </a:p>
                    <a:p>
                      <a:pPr algn="ctr"/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dirty="0">
                          <a:latin typeface="Arial Black" panose="020B0A04020102020204" pitchFamily="34" charset="0"/>
                        </a:rPr>
                        <a:t>Для обучающихся с ОВЗ может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быть увеличен до 6 лет</a:t>
                      </a:r>
                    </a:p>
                    <a:p>
                      <a:pPr algn="ctr"/>
                      <a:endParaRPr lang="ru-RU" baseline="0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По индивидуальному учебному плану </a:t>
                      </a:r>
                    </a:p>
                    <a:p>
                      <a:pPr algn="ctr"/>
                      <a:r>
                        <a:rPr lang="ru-RU" baseline="0" dirty="0">
                          <a:latin typeface="Arial Black" panose="020B0A04020102020204" pitchFamily="34" charset="0"/>
                        </a:rPr>
                        <a:t>срок обучения может быть сокращен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1478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9063701"/>
              </p:ext>
            </p:extLst>
          </p:nvPr>
        </p:nvGraphicFramePr>
        <p:xfrm>
          <a:off x="539552" y="1052736"/>
          <a:ext cx="8136904" cy="3885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9976">
                <a:tc grid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Формы получения образования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ФГОС ООО – 2010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</a:t>
                      </a:r>
                    </a:p>
                    <a:p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           ФГОС НОО - 2009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ФГОС ООО – 2021</a:t>
                      </a:r>
                    </a:p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ФГОС НОО - 2021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в организации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вне организации (семейное образование)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ru-RU" baseline="0" dirty="0">
                        <a:latin typeface="Arial Black" panose="020B0A04020102020204" pitchFamily="34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очная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очно-заочная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заочная</a:t>
                      </a:r>
                    </a:p>
                    <a:p>
                      <a:pPr algn="ctr"/>
                      <a:endParaRPr lang="ru-RU" u="sng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в организации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вне организации (семейное образование)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ru-RU" baseline="0" dirty="0">
                        <a:latin typeface="Arial Black" panose="020B0A04020102020204" pitchFamily="34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очная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очно-заочная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заочная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1891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0127836"/>
              </p:ext>
            </p:extLst>
          </p:nvPr>
        </p:nvGraphicFramePr>
        <p:xfrm>
          <a:off x="539552" y="1052736"/>
          <a:ext cx="8136904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9976">
                <a:tc grid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Обязательная и формируемая часть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</a:t>
                      </a:r>
                    </a:p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ФГОС НОО – 2009</a:t>
                      </a:r>
                    </a:p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      80%/20%</a:t>
                      </a:r>
                    </a:p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ФГОС НОО – 2009</a:t>
                      </a:r>
                    </a:p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      80%/20%</a:t>
                      </a:r>
                    </a:p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  ФГОС ООО – 2010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endParaRPr lang="ru-RU" u="sng" dirty="0">
                        <a:latin typeface="Arial Black" panose="020B0A04020102020204" pitchFamily="34" charset="0"/>
                      </a:endParaRPr>
                    </a:p>
                    <a:p>
                      <a:pPr algn="ctr"/>
                      <a:r>
                        <a:rPr lang="ru-RU" u="sng" dirty="0">
                          <a:latin typeface="Arial Black" panose="020B0A04020102020204" pitchFamily="34" charset="0"/>
                        </a:rPr>
                        <a:t>70%/30%</a:t>
                      </a:r>
                    </a:p>
                    <a:p>
                      <a:pPr algn="ctr"/>
                      <a:endParaRPr lang="ru-RU" u="sng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         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         ФГОС ООО – 2021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                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dirty="0">
                          <a:latin typeface="Arial Black" panose="020B0A04020102020204" pitchFamily="34" charset="0"/>
                        </a:rPr>
                        <a:t>                  70%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/30%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81788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17810649"/>
              </p:ext>
            </p:extLst>
          </p:nvPr>
        </p:nvGraphicFramePr>
        <p:xfrm>
          <a:off x="395536" y="116632"/>
          <a:ext cx="8136904" cy="632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9976">
                <a:tc grid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         Рабочая программа учебного предмета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 ФГОС ООО – 2010</a:t>
                      </a:r>
                      <a:r>
                        <a:rPr lang="ru-RU" baseline="0" dirty="0">
                          <a:latin typeface="Arial Black" panose="020B0A04020102020204" pitchFamily="34" charset="0"/>
                        </a:rPr>
                        <a:t> 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Black" panose="020B0A04020102020204" pitchFamily="34" charset="0"/>
                        </a:rPr>
                        <a:t>           ФГОС ООО – 2021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9976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ru-RU" sz="1600" u="none" dirty="0">
                          <a:latin typeface="Arial Black" panose="020B0A04020102020204" pitchFamily="34" charset="0"/>
                        </a:rPr>
                        <a:t>Планируемые результаты освоения учебного предмета, курса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600" u="none" dirty="0">
                          <a:latin typeface="Arial Black" panose="020B0A04020102020204" pitchFamily="34" charset="0"/>
                        </a:rPr>
                        <a:t>Содержание учебного предмета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600" u="none" dirty="0">
                          <a:latin typeface="Arial Black" panose="020B0A04020102020204" pitchFamily="34" charset="0"/>
                        </a:rPr>
                        <a:t>Тематическое планирование,</a:t>
                      </a:r>
                      <a:r>
                        <a:rPr lang="ru-RU" sz="1600" u="none" baseline="0" dirty="0">
                          <a:latin typeface="Arial Black" panose="020B0A04020102020204" pitchFamily="34" charset="0"/>
                        </a:rPr>
                        <a:t> в том числе с учетом программы воспитания с указанием количества часов, отводимых на </a:t>
                      </a:r>
                      <a:r>
                        <a:rPr lang="ru-RU" sz="1600" u="none" baseline="0">
                          <a:latin typeface="Arial Black" panose="020B0A04020102020204" pitchFamily="34" charset="0"/>
                        </a:rPr>
                        <a:t>освоение каждой темы. </a:t>
                      </a:r>
                      <a:endParaRPr lang="ru-RU" sz="1600" u="none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AutoNum type="arabicPeriod"/>
                      </a:pPr>
                      <a:r>
                        <a:rPr lang="ru-RU" sz="1600" dirty="0">
                          <a:latin typeface="Arial Black" panose="020B0A04020102020204" pitchFamily="34" charset="0"/>
                        </a:rPr>
                        <a:t>Содержание</a:t>
                      </a:r>
                      <a:r>
                        <a:rPr lang="ru-RU" sz="1600" baseline="0" dirty="0">
                          <a:latin typeface="Arial Black" panose="020B0A04020102020204" pitchFamily="34" charset="0"/>
                        </a:rPr>
                        <a:t> учебного предмета, курса, учебного модуля.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AutoNum type="arabicPeriod"/>
                      </a:pPr>
                      <a:r>
                        <a:rPr lang="ru-RU" sz="1600" baseline="0" dirty="0">
                          <a:latin typeface="Arial Black" panose="020B0A04020102020204" pitchFamily="34" charset="0"/>
                        </a:rPr>
                        <a:t>Планируемые результаты освоения учебного предмета, учебного курса (в том числе внеурочной деятельности), учебного модуля.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AutoNum type="arabicPeriod"/>
                      </a:pPr>
                      <a:r>
                        <a:rPr lang="ru-RU" sz="1600" dirty="0">
                          <a:latin typeface="Arial Black" panose="020B0A04020102020204" pitchFamily="34" charset="0"/>
                        </a:rPr>
                        <a:t>Тематическое планирование с указанием количества часов, отводимых на освоение каждой темы учебного предмета, учебного курса, учебного модуля и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возможность использования по этой теме ЭОР,</a:t>
                      </a:r>
                      <a:r>
                        <a:rPr lang="ru-RU" sz="1600" baseline="0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 содержание которых соответствует законодательству РФ.</a:t>
                      </a:r>
                      <a:endParaRPr lang="ru-RU" sz="1600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67168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484784"/>
            <a:ext cx="7560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Рабочие программы учебных курсов внеурочной деятельности также должны содержать указание на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форму проведения занятий</a:t>
            </a:r>
            <a:r>
              <a:rPr lang="ru-RU" dirty="0">
                <a:latin typeface="Arial Black" panose="020B0A04020102020204" pitchFamily="34" charset="0"/>
              </a:rPr>
              <a:t>.</a:t>
            </a:r>
          </a:p>
          <a:p>
            <a:endParaRPr lang="ru-RU" dirty="0">
              <a:latin typeface="Arial Black" panose="020B0A04020102020204" pitchFamily="34" charset="0"/>
            </a:endParaRPr>
          </a:p>
          <a:p>
            <a:endParaRPr lang="ru-RU" dirty="0">
              <a:latin typeface="Arial Black" panose="020B0A04020102020204" pitchFamily="34" charset="0"/>
            </a:endParaRPr>
          </a:p>
          <a:p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Рабочие программы учебных предметов, учебных курсов (в том числе внеурочной деятельности), учебных модулей формируются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с учетом рабочей программы воспитания.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487827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168" y="188640"/>
            <a:ext cx="83529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Система оценки достижения планируемых результатов освоения программы основного общего образования, в том числе адаптированной, должна</a:t>
            </a:r>
            <a:r>
              <a:rPr lang="ru-RU" dirty="0"/>
              <a:t>: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отражать содержание и критерии оценки, формы представления результатов оценочной деятельности;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обеспечивать комплексный подход к оценке результатов освоения программы основного общего образования, позволяющий осуществлять оценку предметных и </a:t>
            </a:r>
            <a:r>
              <a:rPr lang="ru-RU" b="1" dirty="0" err="1"/>
              <a:t>метапредметных</a:t>
            </a:r>
            <a:r>
              <a:rPr lang="ru-RU" b="1" dirty="0"/>
              <a:t> результатов;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предусматривать оценку и учет результатов использования разнообразных методов и форм обучения, взаимно дополняющих друг друга, в том числе проектов, практических, командных, исследовательских, творческих работ, самоанализа и самооценки, </a:t>
            </a:r>
            <a:r>
              <a:rPr lang="ru-RU" b="1" dirty="0" err="1"/>
              <a:t>взаимооценки</a:t>
            </a:r>
            <a:r>
              <a:rPr lang="ru-RU" b="1" dirty="0"/>
              <a:t>, наблюдения, испытаний (тестов), динамических показателей освоения навыков и знаний, в том числе формируемых с использованием цифровых технологий;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предусматривать оценку динамики учебных достижений обучающихся;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обеспечивать возможность получения объективной информации о качестве подготовки обучающихся в интересах всех участников образовательных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84390487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260</TotalTime>
  <Words>1953</Words>
  <Application>Microsoft Office PowerPoint</Application>
  <PresentationFormat>Экран (4:3)</PresentationFormat>
  <Paragraphs>317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NifanovaMV</dc:creator>
  <cp:lastModifiedBy>U2</cp:lastModifiedBy>
  <cp:revision>46</cp:revision>
  <dcterms:created xsi:type="dcterms:W3CDTF">2021-09-03T06:21:45Z</dcterms:created>
  <dcterms:modified xsi:type="dcterms:W3CDTF">2022-06-03T13:39:53Z</dcterms:modified>
</cp:coreProperties>
</file>