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0.jpg" ContentType="image/jpeg"/>
  <Override PartName="/ppt/media/image11.jpg" ContentType="image/jpeg"/>
  <Override PartName="/ppt/media/image20.jpg" ContentType="image/jpeg"/>
  <Override PartName="/ppt/media/image22.jpg" ContentType="image/jpeg"/>
  <Override PartName="/ppt/media/image24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3" r:id="rId3"/>
    <p:sldId id="274" r:id="rId4"/>
    <p:sldId id="275" r:id="rId5"/>
    <p:sldId id="276" r:id="rId6"/>
    <p:sldId id="257" r:id="rId7"/>
    <p:sldId id="258" r:id="rId8"/>
    <p:sldId id="277" r:id="rId9"/>
    <p:sldId id="260" r:id="rId10"/>
    <p:sldId id="261" r:id="rId11"/>
    <p:sldId id="263" r:id="rId12"/>
    <p:sldId id="278" r:id="rId13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5" autoAdjust="0"/>
    <p:restoredTop sz="94660"/>
  </p:normalViewPr>
  <p:slideViewPr>
    <p:cSldViewPr>
      <p:cViewPr varScale="1">
        <p:scale>
          <a:sx n="83" d="100"/>
          <a:sy n="83" d="100"/>
        </p:scale>
        <p:origin x="-634" y="-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2667000"/>
            <a:ext cx="4191000" cy="41910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0" y="2895600"/>
            <a:ext cx="2362200" cy="23622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609076" y="5867400"/>
            <a:ext cx="990600" cy="9906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609076" y="1676400"/>
            <a:ext cx="2819400" cy="281940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999476" y="9144"/>
            <a:ext cx="1600200" cy="1600200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8502142" y="1519047"/>
            <a:ext cx="3288029" cy="768350"/>
          </a:xfrm>
          <a:custGeom>
            <a:avLst/>
            <a:gdLst/>
            <a:ahLst/>
            <a:cxnLst/>
            <a:rect l="l" t="t" r="r" b="b"/>
            <a:pathLst>
              <a:path w="3288029" h="768350">
                <a:moveTo>
                  <a:pt x="3226307" y="0"/>
                </a:moveTo>
                <a:lnTo>
                  <a:pt x="2909951" y="104775"/>
                </a:lnTo>
                <a:lnTo>
                  <a:pt x="2591054" y="200660"/>
                </a:lnTo>
                <a:lnTo>
                  <a:pt x="2485643" y="229997"/>
                </a:lnTo>
                <a:lnTo>
                  <a:pt x="2271522" y="287274"/>
                </a:lnTo>
                <a:lnTo>
                  <a:pt x="2059812" y="340487"/>
                </a:lnTo>
                <a:lnTo>
                  <a:pt x="1954656" y="365760"/>
                </a:lnTo>
                <a:lnTo>
                  <a:pt x="1639697" y="436244"/>
                </a:lnTo>
                <a:lnTo>
                  <a:pt x="1330071" y="498855"/>
                </a:lnTo>
                <a:lnTo>
                  <a:pt x="1127378" y="536828"/>
                </a:lnTo>
                <a:lnTo>
                  <a:pt x="829309" y="588517"/>
                </a:lnTo>
                <a:lnTo>
                  <a:pt x="447928" y="646811"/>
                </a:lnTo>
                <a:lnTo>
                  <a:pt x="174751" y="683894"/>
                </a:lnTo>
                <a:lnTo>
                  <a:pt x="0" y="705103"/>
                </a:lnTo>
                <a:lnTo>
                  <a:pt x="9701" y="720494"/>
                </a:lnTo>
                <a:lnTo>
                  <a:pt x="29342" y="751181"/>
                </a:lnTo>
                <a:lnTo>
                  <a:pt x="39115" y="766572"/>
                </a:lnTo>
                <a:lnTo>
                  <a:pt x="66166" y="767349"/>
                </a:lnTo>
                <a:lnTo>
                  <a:pt x="95131" y="767793"/>
                </a:lnTo>
                <a:lnTo>
                  <a:pt x="125954" y="767911"/>
                </a:lnTo>
                <a:lnTo>
                  <a:pt x="192949" y="767195"/>
                </a:lnTo>
                <a:lnTo>
                  <a:pt x="305973" y="763849"/>
                </a:lnTo>
                <a:lnTo>
                  <a:pt x="477701" y="755441"/>
                </a:lnTo>
                <a:lnTo>
                  <a:pt x="773052" y="735284"/>
                </a:lnTo>
                <a:lnTo>
                  <a:pt x="1336019" y="685315"/>
                </a:lnTo>
                <a:lnTo>
                  <a:pt x="2059023" y="606988"/>
                </a:lnTo>
                <a:lnTo>
                  <a:pt x="2689041" y="527362"/>
                </a:lnTo>
                <a:lnTo>
                  <a:pt x="3038251" y="477217"/>
                </a:lnTo>
                <a:lnTo>
                  <a:pt x="3250138" y="443265"/>
                </a:lnTo>
                <a:lnTo>
                  <a:pt x="3288029" y="436752"/>
                </a:lnTo>
                <a:lnTo>
                  <a:pt x="3280235" y="379771"/>
                </a:lnTo>
                <a:lnTo>
                  <a:pt x="3273959" y="334487"/>
                </a:lnTo>
                <a:lnTo>
                  <a:pt x="3264862" y="270500"/>
                </a:lnTo>
                <a:lnTo>
                  <a:pt x="3252759" y="189298"/>
                </a:lnTo>
                <a:lnTo>
                  <a:pt x="3249394" y="166333"/>
                </a:lnTo>
                <a:lnTo>
                  <a:pt x="3245343" y="138048"/>
                </a:lnTo>
                <a:lnTo>
                  <a:pt x="3240328" y="102315"/>
                </a:lnTo>
                <a:lnTo>
                  <a:pt x="3234075" y="57008"/>
                </a:lnTo>
                <a:lnTo>
                  <a:pt x="3226307" y="0"/>
                </a:lnTo>
                <a:close/>
              </a:path>
            </a:pathLst>
          </a:custGeom>
          <a:solidFill>
            <a:srgbClr val="FFFFFF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1269"/>
            <a:ext cx="12192000" cy="6856730"/>
          </a:xfrm>
          <a:custGeom>
            <a:avLst/>
            <a:gdLst/>
            <a:ahLst/>
            <a:cxnLst/>
            <a:rect l="l" t="t" r="r" b="b"/>
            <a:pathLst>
              <a:path w="12192000" h="6856730">
                <a:moveTo>
                  <a:pt x="12192000" y="0"/>
                </a:moveTo>
                <a:lnTo>
                  <a:pt x="0" y="0"/>
                </a:lnTo>
                <a:lnTo>
                  <a:pt x="0" y="469900"/>
                </a:lnTo>
                <a:lnTo>
                  <a:pt x="0" y="6380480"/>
                </a:lnTo>
                <a:lnTo>
                  <a:pt x="0" y="6856730"/>
                </a:lnTo>
                <a:lnTo>
                  <a:pt x="12192000" y="6856730"/>
                </a:lnTo>
                <a:lnTo>
                  <a:pt x="12192000" y="6380480"/>
                </a:lnTo>
                <a:lnTo>
                  <a:pt x="12192000" y="470154"/>
                </a:lnTo>
                <a:lnTo>
                  <a:pt x="11709273" y="470154"/>
                </a:lnTo>
                <a:lnTo>
                  <a:pt x="11709273" y="1871421"/>
                </a:lnTo>
                <a:lnTo>
                  <a:pt x="10971022" y="1981454"/>
                </a:lnTo>
                <a:lnTo>
                  <a:pt x="10201148" y="2075180"/>
                </a:lnTo>
                <a:lnTo>
                  <a:pt x="9947148" y="2100580"/>
                </a:lnTo>
                <a:lnTo>
                  <a:pt x="9434322" y="2146554"/>
                </a:lnTo>
                <a:lnTo>
                  <a:pt x="8927973" y="2184654"/>
                </a:lnTo>
                <a:lnTo>
                  <a:pt x="8675497" y="2200529"/>
                </a:lnTo>
                <a:lnTo>
                  <a:pt x="7926197" y="2237105"/>
                </a:lnTo>
                <a:lnTo>
                  <a:pt x="7191248" y="2257679"/>
                </a:lnTo>
                <a:lnTo>
                  <a:pt x="6473698" y="2265680"/>
                </a:lnTo>
                <a:lnTo>
                  <a:pt x="6006973" y="2264029"/>
                </a:lnTo>
                <a:lnTo>
                  <a:pt x="5108448" y="2246630"/>
                </a:lnTo>
                <a:lnTo>
                  <a:pt x="4467098" y="2222754"/>
                </a:lnTo>
                <a:lnTo>
                  <a:pt x="3665347" y="2179955"/>
                </a:lnTo>
                <a:lnTo>
                  <a:pt x="2931922" y="2130679"/>
                </a:lnTo>
                <a:lnTo>
                  <a:pt x="2592197" y="2103755"/>
                </a:lnTo>
                <a:lnTo>
                  <a:pt x="1979422" y="2046605"/>
                </a:lnTo>
                <a:lnTo>
                  <a:pt x="1233360" y="1965579"/>
                </a:lnTo>
                <a:lnTo>
                  <a:pt x="863473" y="1921129"/>
                </a:lnTo>
                <a:lnTo>
                  <a:pt x="476377" y="1867852"/>
                </a:lnTo>
                <a:lnTo>
                  <a:pt x="476377" y="469900"/>
                </a:lnTo>
                <a:lnTo>
                  <a:pt x="12192000" y="4699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" name="bg object 2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0398252" y="0"/>
            <a:ext cx="765048" cy="1208532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10437876" y="0"/>
            <a:ext cx="685800" cy="1143000"/>
          </a:xfrm>
          <a:custGeom>
            <a:avLst/>
            <a:gdLst/>
            <a:ahLst/>
            <a:cxnLst/>
            <a:rect l="l" t="t" r="r" b="b"/>
            <a:pathLst>
              <a:path w="685800" h="1143000">
                <a:moveTo>
                  <a:pt x="685800" y="0"/>
                </a:moveTo>
                <a:lnTo>
                  <a:pt x="0" y="0"/>
                </a:lnTo>
                <a:lnTo>
                  <a:pt x="0" y="1143000"/>
                </a:lnTo>
                <a:lnTo>
                  <a:pt x="685800" y="1143000"/>
                </a:lnTo>
                <a:lnTo>
                  <a:pt x="685800" y="0"/>
                </a:lnTo>
                <a:close/>
              </a:path>
            </a:pathLst>
          </a:custGeom>
          <a:solidFill>
            <a:srgbClr val="B311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29335" y="842848"/>
            <a:ext cx="11133328" cy="1219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60678" y="2898139"/>
            <a:ext cx="10270642" cy="276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2/15/2023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460119" y="1068704"/>
            <a:ext cx="434149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3600" dirty="0">
              <a:latin typeface="Tahoma"/>
              <a:cs typeface="Tahoma"/>
            </a:endParaRPr>
          </a:p>
        </p:txBody>
      </p:sp>
      <p:pic>
        <p:nvPicPr>
          <p:cNvPr id="5" name="Рисунок 4" descr="IMG-20180524-WA00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-104508"/>
            <a:ext cx="4876800" cy="696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90600" y="31322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Портфолио</a:t>
            </a:r>
            <a:b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</a:b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руководителя детского объединения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2321611"/>
            <a:ext cx="6096000" cy="4385816"/>
          </a:xfrm>
          <a:prstGeom prst="rect">
            <a:avLst/>
          </a:prstGeom>
          <a:ln>
            <a:solidFill>
              <a:srgbClr val="CC006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3600" b="1" dirty="0" err="1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Галиуллина</a:t>
            </a:r>
            <a:r>
              <a:rPr lang="ru-RU" sz="3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3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Оксана Сергеевна </a:t>
            </a: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2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Советник директора по воспитательной работе и взаимодействию с детскими общественными объединениями  </a:t>
            </a: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2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МБОУ «Школа № 79»</a:t>
            </a: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2600" b="1" dirty="0" err="1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г.Ростова</a:t>
            </a:r>
            <a:r>
              <a:rPr lang="ru-RU" sz="2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-на-Дону</a:t>
            </a:r>
          </a:p>
          <a:p>
            <a:pPr marL="27432" lvl="0" algn="ctr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2600" b="1" dirty="0">
                <a:solidFill>
                  <a:srgbClr val="4F271C">
                    <a:shade val="30000"/>
                    <a:satMod val="150000"/>
                  </a:srgbClr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2600" b="1" dirty="0">
              <a:solidFill>
                <a:srgbClr val="4F271C">
                  <a:shade val="30000"/>
                  <a:satMod val="1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943600" y="4608574"/>
            <a:ext cx="3187065" cy="2182495"/>
            <a:chOff x="5943600" y="4608574"/>
            <a:chExt cx="3187065" cy="2182495"/>
          </a:xfrm>
        </p:grpSpPr>
        <p:sp>
          <p:nvSpPr>
            <p:cNvPr id="3" name="object 3"/>
            <p:cNvSpPr/>
            <p:nvPr/>
          </p:nvSpPr>
          <p:spPr>
            <a:xfrm>
              <a:off x="5953505" y="4618480"/>
              <a:ext cx="3167380" cy="2162810"/>
            </a:xfrm>
            <a:custGeom>
              <a:avLst/>
              <a:gdLst/>
              <a:ahLst/>
              <a:cxnLst/>
              <a:rect l="l" t="t" r="r" b="b"/>
              <a:pathLst>
                <a:path w="3167379" h="2162809">
                  <a:moveTo>
                    <a:pt x="3166872" y="0"/>
                  </a:moveTo>
                  <a:lnTo>
                    <a:pt x="0" y="0"/>
                  </a:lnTo>
                  <a:lnTo>
                    <a:pt x="0" y="2162556"/>
                  </a:lnTo>
                  <a:lnTo>
                    <a:pt x="3166872" y="2162556"/>
                  </a:lnTo>
                  <a:lnTo>
                    <a:pt x="3166872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953505" y="4618480"/>
              <a:ext cx="3167380" cy="2162810"/>
            </a:xfrm>
            <a:custGeom>
              <a:avLst/>
              <a:gdLst/>
              <a:ahLst/>
              <a:cxnLst/>
              <a:rect l="l" t="t" r="r" b="b"/>
              <a:pathLst>
                <a:path w="3167379" h="2162809">
                  <a:moveTo>
                    <a:pt x="0" y="2162556"/>
                  </a:moveTo>
                  <a:lnTo>
                    <a:pt x="3166872" y="2162556"/>
                  </a:lnTo>
                  <a:lnTo>
                    <a:pt x="3166872" y="0"/>
                  </a:lnTo>
                  <a:lnTo>
                    <a:pt x="0" y="0"/>
                  </a:lnTo>
                  <a:lnTo>
                    <a:pt x="0" y="2162556"/>
                  </a:lnTo>
                  <a:close/>
                </a:path>
              </a:pathLst>
            </a:custGeom>
            <a:ln w="19812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9230868" y="2174748"/>
            <a:ext cx="2440305" cy="3096895"/>
            <a:chOff x="9230868" y="2174748"/>
            <a:chExt cx="2440305" cy="3096895"/>
          </a:xfrm>
        </p:grpSpPr>
        <p:sp>
          <p:nvSpPr>
            <p:cNvPr id="6" name="object 6"/>
            <p:cNvSpPr/>
            <p:nvPr/>
          </p:nvSpPr>
          <p:spPr>
            <a:xfrm>
              <a:off x="9240774" y="2184654"/>
              <a:ext cx="2420620" cy="3077210"/>
            </a:xfrm>
            <a:custGeom>
              <a:avLst/>
              <a:gdLst/>
              <a:ahLst/>
              <a:cxnLst/>
              <a:rect l="l" t="t" r="r" b="b"/>
              <a:pathLst>
                <a:path w="2420620" h="3077210">
                  <a:moveTo>
                    <a:pt x="2420112" y="0"/>
                  </a:moveTo>
                  <a:lnTo>
                    <a:pt x="0" y="0"/>
                  </a:lnTo>
                  <a:lnTo>
                    <a:pt x="0" y="3076956"/>
                  </a:lnTo>
                  <a:lnTo>
                    <a:pt x="2420112" y="3076956"/>
                  </a:lnTo>
                  <a:lnTo>
                    <a:pt x="2420112" y="0"/>
                  </a:lnTo>
                  <a:close/>
                </a:path>
              </a:pathLst>
            </a:custGeom>
            <a:solidFill>
              <a:srgbClr val="B311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240774" y="2184654"/>
              <a:ext cx="2420620" cy="3077210"/>
            </a:xfrm>
            <a:custGeom>
              <a:avLst/>
              <a:gdLst/>
              <a:ahLst/>
              <a:cxnLst/>
              <a:rect l="l" t="t" r="r" b="b"/>
              <a:pathLst>
                <a:path w="2420620" h="3077210">
                  <a:moveTo>
                    <a:pt x="0" y="3076956"/>
                  </a:moveTo>
                  <a:lnTo>
                    <a:pt x="2420112" y="3076956"/>
                  </a:lnTo>
                  <a:lnTo>
                    <a:pt x="2420112" y="0"/>
                  </a:lnTo>
                  <a:lnTo>
                    <a:pt x="0" y="0"/>
                  </a:lnTo>
                  <a:lnTo>
                    <a:pt x="0" y="3076956"/>
                  </a:lnTo>
                  <a:close/>
                </a:path>
              </a:pathLst>
            </a:custGeom>
            <a:ln w="19812">
              <a:solidFill>
                <a:srgbClr val="83094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-1676400" y="533400"/>
            <a:ext cx="11133328" cy="1090221"/>
          </a:xfrm>
          <a:prstGeom prst="rect">
            <a:avLst/>
          </a:prstGeom>
        </p:spPr>
        <p:txBody>
          <a:bodyPr vert="horz" wrap="square" lIns="0" tIns="165277" rIns="0" bIns="0" rtlCol="0">
            <a:spAutoFit/>
          </a:bodyPr>
          <a:lstStyle/>
          <a:p>
            <a:pPr marL="2494915" marR="5080" indent="1479550">
              <a:lnSpc>
                <a:spcPts val="2390"/>
              </a:lnSpc>
              <a:spcBef>
                <a:spcPts val="190"/>
              </a:spcBef>
            </a:pPr>
            <a:r>
              <a:rPr lang="ru-RU" sz="2000" i="0" spc="-50" dirty="0" smtClean="0">
                <a:latin typeface="Tahoma"/>
                <a:cs typeface="Tahoma"/>
              </a:rPr>
              <a:t>В</a:t>
            </a:r>
            <a:r>
              <a:rPr sz="2000" i="0" spc="-50" dirty="0" err="1" smtClean="0">
                <a:latin typeface="Tahoma"/>
                <a:cs typeface="Tahoma"/>
              </a:rPr>
              <a:t>до</a:t>
            </a:r>
            <a:r>
              <a:rPr sz="2000" i="0" spc="-45" dirty="0" err="1" smtClean="0">
                <a:latin typeface="Tahoma"/>
                <a:cs typeface="Tahoma"/>
              </a:rPr>
              <a:t>х</a:t>
            </a:r>
            <a:r>
              <a:rPr sz="2000" i="0" spc="-100" dirty="0" err="1" smtClean="0">
                <a:latin typeface="Tahoma"/>
                <a:cs typeface="Tahoma"/>
              </a:rPr>
              <a:t>новля</a:t>
            </a:r>
            <a:r>
              <a:rPr sz="2000" i="0" spc="-95" dirty="0" err="1" smtClean="0">
                <a:latin typeface="Tahoma"/>
                <a:cs typeface="Tahoma"/>
              </a:rPr>
              <a:t>т</a:t>
            </a:r>
            <a:r>
              <a:rPr sz="2000" i="0" spc="-130" dirty="0" err="1" smtClean="0">
                <a:latin typeface="Tahoma"/>
                <a:cs typeface="Tahoma"/>
              </a:rPr>
              <a:t>ь</a:t>
            </a:r>
            <a:r>
              <a:rPr sz="2000" i="0" spc="-40" dirty="0" smtClean="0">
                <a:latin typeface="Tahoma"/>
                <a:cs typeface="Tahoma"/>
              </a:rPr>
              <a:t> </a:t>
            </a:r>
            <a:r>
              <a:rPr sz="2000" i="0" spc="10" dirty="0">
                <a:latin typeface="Tahoma"/>
                <a:cs typeface="Tahoma"/>
              </a:rPr>
              <a:t>на</a:t>
            </a:r>
            <a:r>
              <a:rPr sz="2000" i="0" spc="-30" dirty="0">
                <a:latin typeface="Tahoma"/>
                <a:cs typeface="Tahoma"/>
              </a:rPr>
              <a:t> </a:t>
            </a:r>
            <a:r>
              <a:rPr sz="2000" i="0" spc="-70" dirty="0">
                <a:latin typeface="Tahoma"/>
                <a:cs typeface="Tahoma"/>
              </a:rPr>
              <a:t>но</a:t>
            </a:r>
            <a:r>
              <a:rPr sz="2000" i="0" spc="-75" dirty="0">
                <a:latin typeface="Tahoma"/>
                <a:cs typeface="Tahoma"/>
              </a:rPr>
              <a:t>в</a:t>
            </a:r>
            <a:r>
              <a:rPr sz="2000" i="0" spc="-40" dirty="0">
                <a:latin typeface="Tahoma"/>
                <a:cs typeface="Tahoma"/>
              </a:rPr>
              <a:t>ы</a:t>
            </a:r>
            <a:r>
              <a:rPr sz="2000" i="0" spc="-25" dirty="0">
                <a:latin typeface="Tahoma"/>
                <a:cs typeface="Tahoma"/>
              </a:rPr>
              <a:t>е</a:t>
            </a:r>
            <a:r>
              <a:rPr sz="2000" i="0" spc="-40" dirty="0">
                <a:latin typeface="Tahoma"/>
                <a:cs typeface="Tahoma"/>
              </a:rPr>
              <a:t> </a:t>
            </a:r>
            <a:r>
              <a:rPr sz="2000" i="0" spc="-20" dirty="0">
                <a:latin typeface="Tahoma"/>
                <a:cs typeface="Tahoma"/>
              </a:rPr>
              <a:t>победы,  </a:t>
            </a:r>
            <a:r>
              <a:rPr lang="ru-RU" sz="2000" i="0" spc="-20" dirty="0" smtClean="0">
                <a:latin typeface="Tahoma"/>
                <a:cs typeface="Tahoma"/>
              </a:rPr>
              <a:t> на </a:t>
            </a:r>
            <a:r>
              <a:rPr sz="2000" i="0" spc="-30" dirty="0" err="1" smtClean="0">
                <a:latin typeface="Tahoma"/>
                <a:cs typeface="Tahoma"/>
              </a:rPr>
              <a:t>поиски</a:t>
            </a:r>
            <a:r>
              <a:rPr sz="2000" i="0" spc="-50" dirty="0" smtClean="0">
                <a:latin typeface="Tahoma"/>
                <a:cs typeface="Tahoma"/>
              </a:rPr>
              <a:t> </a:t>
            </a:r>
            <a:r>
              <a:rPr sz="2000" i="0" spc="-95" dirty="0">
                <a:latin typeface="Tahoma"/>
                <a:cs typeface="Tahoma"/>
              </a:rPr>
              <a:t>новых</a:t>
            </a:r>
            <a:r>
              <a:rPr sz="2000" i="0" spc="-15" dirty="0">
                <a:latin typeface="Tahoma"/>
                <a:cs typeface="Tahoma"/>
              </a:rPr>
              <a:t> </a:t>
            </a:r>
            <a:r>
              <a:rPr sz="2000" i="0" spc="-20" dirty="0">
                <a:latin typeface="Tahoma"/>
                <a:cs typeface="Tahoma"/>
              </a:rPr>
              <a:t>друзей,</a:t>
            </a:r>
            <a:r>
              <a:rPr sz="2000" i="0" spc="-40" dirty="0">
                <a:latin typeface="Tahoma"/>
                <a:cs typeface="Tahoma"/>
              </a:rPr>
              <a:t> </a:t>
            </a:r>
            <a:r>
              <a:rPr lang="ru-RU" sz="2000" i="0" spc="-40" dirty="0" smtClean="0">
                <a:latin typeface="Tahoma"/>
                <a:cs typeface="Tahoma"/>
              </a:rPr>
              <a:t>организовывать участие </a:t>
            </a:r>
            <a:r>
              <a:rPr lang="ru-RU" sz="2000" i="0" spc="-35" dirty="0" smtClean="0">
                <a:latin typeface="Tahoma"/>
                <a:cs typeface="Tahoma"/>
              </a:rPr>
              <a:t>учеников  в </a:t>
            </a:r>
            <a:r>
              <a:rPr sz="2000" i="0" spc="-90" dirty="0" err="1" smtClean="0">
                <a:latin typeface="Tahoma"/>
                <a:cs typeface="Tahoma"/>
              </a:rPr>
              <a:t>полезных</a:t>
            </a:r>
            <a:r>
              <a:rPr sz="2000" i="0" spc="-40" dirty="0" smtClean="0">
                <a:latin typeface="Tahoma"/>
                <a:cs typeface="Tahoma"/>
              </a:rPr>
              <a:t> </a:t>
            </a:r>
            <a:r>
              <a:rPr sz="2000" i="0" spc="-105" dirty="0">
                <a:latin typeface="Tahoma"/>
                <a:cs typeface="Tahoma"/>
              </a:rPr>
              <a:t>и</a:t>
            </a:r>
            <a:r>
              <a:rPr sz="2000" i="0" spc="-25" dirty="0">
                <a:latin typeface="Tahoma"/>
                <a:cs typeface="Tahoma"/>
              </a:rPr>
              <a:t> </a:t>
            </a:r>
            <a:r>
              <a:rPr lang="ru-RU" sz="2000" i="0" spc="-90" dirty="0" smtClean="0">
                <a:latin typeface="Tahoma"/>
                <a:cs typeface="Tahoma"/>
              </a:rPr>
              <a:t>значимых </a:t>
            </a:r>
            <a:r>
              <a:rPr sz="2000" i="0" spc="-25" dirty="0" err="1" smtClean="0">
                <a:latin typeface="Tahoma"/>
                <a:cs typeface="Tahoma"/>
              </a:rPr>
              <a:t>делах</a:t>
            </a:r>
            <a:r>
              <a:rPr lang="ru-RU" sz="2000" i="0" spc="-25" dirty="0">
                <a:latin typeface="Tahoma"/>
                <a:cs typeface="Tahoma"/>
              </a:rPr>
              <a:t> </a:t>
            </a:r>
            <a:r>
              <a:rPr lang="ru-RU" sz="2000" i="0" spc="-25" dirty="0" smtClean="0">
                <a:latin typeface="Tahoma"/>
                <a:cs typeface="Tahoma"/>
              </a:rPr>
              <a:t>школы- это и есть главная задача </a:t>
            </a:r>
            <a:r>
              <a:rPr lang="ru-RU" sz="2000" i="0" spc="-25" dirty="0" smtClean="0">
                <a:latin typeface="Tahoma"/>
                <a:cs typeface="Tahoma"/>
              </a:rPr>
              <a:t> советника.</a:t>
            </a:r>
            <a:endParaRPr sz="2000" dirty="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0" y="2406523"/>
            <a:ext cx="2340864" cy="131673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6419">
            <a:off x="6320454" y="2460561"/>
            <a:ext cx="5384800" cy="40386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356">
            <a:off x="405676" y="1904999"/>
            <a:ext cx="3505200" cy="4673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C0066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656076" y="533400"/>
            <a:ext cx="650748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715" algn="l">
              <a:lnSpc>
                <a:spcPct val="100000"/>
              </a:lnSpc>
              <a:spcBef>
                <a:spcPts val="100"/>
              </a:spcBef>
            </a:pPr>
            <a:r>
              <a:rPr sz="2400" i="0" spc="-30" dirty="0">
                <a:latin typeface="Tahoma"/>
                <a:cs typeface="Tahoma"/>
              </a:rPr>
              <a:t>Советники</a:t>
            </a:r>
            <a:r>
              <a:rPr sz="2400" i="0" spc="-35" dirty="0">
                <a:latin typeface="Tahoma"/>
                <a:cs typeface="Tahoma"/>
              </a:rPr>
              <a:t> </a:t>
            </a:r>
            <a:r>
              <a:rPr sz="2400" i="0" spc="-330" dirty="0">
                <a:latin typeface="Tahoma"/>
                <a:cs typeface="Tahoma"/>
              </a:rPr>
              <a:t>–</a:t>
            </a:r>
            <a:r>
              <a:rPr sz="2400" i="0" spc="-35" dirty="0">
                <a:latin typeface="Tahoma"/>
                <a:cs typeface="Tahoma"/>
              </a:rPr>
              <a:t> </a:t>
            </a:r>
            <a:r>
              <a:rPr sz="2400" i="0" spc="-45" dirty="0" err="1" smtClean="0">
                <a:latin typeface="Tahoma"/>
                <a:cs typeface="Tahoma"/>
              </a:rPr>
              <a:t>навигатор</a:t>
            </a:r>
            <a:r>
              <a:rPr sz="2400" i="0" spc="-50" dirty="0" err="1" smtClean="0">
                <a:latin typeface="Tahoma"/>
                <a:cs typeface="Tahoma"/>
              </a:rPr>
              <a:t>ы</a:t>
            </a:r>
            <a:r>
              <a:rPr sz="2400" i="0" spc="-20" dirty="0" smtClean="0">
                <a:latin typeface="Tahoma"/>
                <a:cs typeface="Tahoma"/>
              </a:rPr>
              <a:t> </a:t>
            </a:r>
            <a:r>
              <a:rPr sz="2400" i="0" spc="-165" dirty="0">
                <a:latin typeface="Tahoma"/>
                <a:cs typeface="Tahoma"/>
              </a:rPr>
              <a:t>дл</a:t>
            </a:r>
            <a:r>
              <a:rPr sz="2400" i="0" spc="-150" dirty="0">
                <a:latin typeface="Tahoma"/>
                <a:cs typeface="Tahoma"/>
              </a:rPr>
              <a:t>я</a:t>
            </a:r>
            <a:r>
              <a:rPr sz="2400" i="0" spc="-30" dirty="0">
                <a:latin typeface="Tahoma"/>
                <a:cs typeface="Tahoma"/>
              </a:rPr>
              <a:t> </a:t>
            </a:r>
            <a:r>
              <a:rPr sz="2400" i="0" spc="-15" dirty="0">
                <a:latin typeface="Tahoma"/>
                <a:cs typeface="Tahoma"/>
              </a:rPr>
              <a:t>тех,</a:t>
            </a:r>
            <a:endParaRPr sz="2400" dirty="0">
              <a:latin typeface="Tahoma"/>
              <a:cs typeface="Tahoma"/>
            </a:endParaRPr>
          </a:p>
          <a:p>
            <a:pPr marR="5080" algn="l">
              <a:lnSpc>
                <a:spcPct val="100000"/>
              </a:lnSpc>
              <a:spcBef>
                <a:spcPts val="5"/>
              </a:spcBef>
            </a:pPr>
            <a:r>
              <a:rPr sz="2400" i="0" spc="-15" dirty="0">
                <a:latin typeface="Tahoma"/>
                <a:cs typeface="Tahoma"/>
              </a:rPr>
              <a:t>кому</a:t>
            </a:r>
            <a:r>
              <a:rPr sz="2400" i="0" spc="-35" dirty="0">
                <a:latin typeface="Tahoma"/>
                <a:cs typeface="Tahoma"/>
              </a:rPr>
              <a:t> </a:t>
            </a:r>
            <a:r>
              <a:rPr sz="2400" i="0" spc="-70" dirty="0">
                <a:latin typeface="Tahoma"/>
                <a:cs typeface="Tahoma"/>
              </a:rPr>
              <a:t>нужен</a:t>
            </a:r>
            <a:r>
              <a:rPr sz="2400" i="0" spc="-30" dirty="0">
                <a:latin typeface="Tahoma"/>
                <a:cs typeface="Tahoma"/>
              </a:rPr>
              <a:t> </a:t>
            </a:r>
            <a:r>
              <a:rPr sz="2400" i="0" spc="30" dirty="0">
                <a:latin typeface="Tahoma"/>
                <a:cs typeface="Tahoma"/>
              </a:rPr>
              <a:t>совет,</a:t>
            </a:r>
            <a:r>
              <a:rPr sz="2400" i="0" spc="-25" dirty="0">
                <a:latin typeface="Tahoma"/>
                <a:cs typeface="Tahoma"/>
              </a:rPr>
              <a:t> </a:t>
            </a:r>
            <a:r>
              <a:rPr lang="ru-RU" sz="2400" i="0" spc="-25" dirty="0" smtClean="0">
                <a:latin typeface="Tahoma"/>
                <a:cs typeface="Tahoma"/>
              </a:rPr>
              <a:t/>
            </a:r>
            <a:br>
              <a:rPr lang="ru-RU" sz="2400" i="0" spc="-25" dirty="0" smtClean="0">
                <a:latin typeface="Tahoma"/>
                <a:cs typeface="Tahoma"/>
              </a:rPr>
            </a:br>
            <a:r>
              <a:rPr sz="2400" i="0" spc="-5" dirty="0" err="1" smtClean="0">
                <a:latin typeface="Tahoma"/>
                <a:cs typeface="Tahoma"/>
              </a:rPr>
              <a:t>помощь</a:t>
            </a:r>
            <a:r>
              <a:rPr sz="2400" i="0" spc="-30" dirty="0" smtClean="0">
                <a:latin typeface="Tahoma"/>
                <a:cs typeface="Tahoma"/>
              </a:rPr>
              <a:t> </a:t>
            </a:r>
            <a:r>
              <a:rPr sz="2400" i="0" spc="-125" dirty="0">
                <a:latin typeface="Tahoma"/>
                <a:cs typeface="Tahoma"/>
              </a:rPr>
              <a:t>и</a:t>
            </a:r>
            <a:r>
              <a:rPr sz="2400" i="0" spc="-35" dirty="0">
                <a:latin typeface="Tahoma"/>
                <a:cs typeface="Tahoma"/>
              </a:rPr>
              <a:t> </a:t>
            </a:r>
            <a:r>
              <a:rPr sz="2400" i="0" spc="-20" dirty="0">
                <a:latin typeface="Tahoma"/>
                <a:cs typeface="Tahoma"/>
              </a:rPr>
              <a:t>поддержка</a:t>
            </a:r>
            <a:r>
              <a:rPr sz="2000" i="0" spc="-20" dirty="0">
                <a:latin typeface="Tahoma"/>
                <a:cs typeface="Tahoma"/>
              </a:rPr>
              <a:t>.</a:t>
            </a:r>
            <a:endParaRPr sz="2000" dirty="0">
              <a:latin typeface="Tahoma"/>
              <a:cs typeface="Tahom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5187" y="4800600"/>
            <a:ext cx="2895600" cy="17526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3178"/>
            <a:ext cx="3281174" cy="4374898"/>
          </a:xfrm>
          <a:prstGeom prst="rect">
            <a:avLst/>
          </a:prstGeom>
          <a:ln w="190500" cap="sq">
            <a:solidFill>
              <a:srgbClr val="CC006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3" t="31599" r="33367" b="4534"/>
          <a:stretch/>
        </p:blipFill>
        <p:spPr>
          <a:xfrm>
            <a:off x="8229600" y="1578864"/>
            <a:ext cx="3867912" cy="4379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00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4" t="30533" r="7867"/>
          <a:stretch/>
        </p:blipFill>
        <p:spPr>
          <a:xfrm>
            <a:off x="3319272" y="2743200"/>
            <a:ext cx="5725969" cy="4114800"/>
          </a:xfrm>
          <a:prstGeom prst="rect">
            <a:avLst/>
          </a:prstGeom>
          <a:ln w="190500" cap="sq">
            <a:solidFill>
              <a:srgbClr val="CC0066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600"/>
            <a:ext cx="5219700" cy="695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1200" y="3200400"/>
            <a:ext cx="6019800" cy="2393942"/>
          </a:xfrm>
          <a:prstGeom prst="rect">
            <a:avLst/>
          </a:prstGeom>
          <a:noFill/>
          <a:ln>
            <a:solidFill>
              <a:srgbClr val="CC0066"/>
            </a:solidFill>
          </a:ln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   Спасибо </a:t>
            </a:r>
          </a:p>
          <a:p>
            <a:r>
              <a:rPr lang="ru-RU" sz="7200" dirty="0" smtClean="0"/>
              <a:t>за внимание!</a:t>
            </a:r>
            <a:endParaRPr lang="ru-RU" sz="7200" dirty="0"/>
          </a:p>
        </p:txBody>
      </p:sp>
      <p:pic>
        <p:nvPicPr>
          <p:cNvPr id="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89220" y="457200"/>
            <a:ext cx="289560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80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2192493"/>
            <a:ext cx="8153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i="1" dirty="0" smtClean="0">
                <a:solidFill>
                  <a:srgbClr val="002060"/>
                </a:solidFill>
              </a:rPr>
              <a:t>«Быть настоящим наставником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, </a:t>
            </a:r>
            <a:r>
              <a:rPr lang="ru-RU" altLang="ru-RU" sz="3200" i="1" dirty="0" smtClean="0">
                <a:solidFill>
                  <a:srgbClr val="002060"/>
                </a:solidFill>
              </a:rPr>
              <a:t>значит стремиться не вести ребёнка за собой, не управлять им, его развитием, а как бы следовать за воспитанником, создавать условия для самоопределения, самоидентификации и самореализации, поддерживать его в осуществлении своей самобытности, только тогда можно состояться как советник».</a:t>
            </a:r>
            <a:r>
              <a:rPr lang="ru-RU" altLang="ru-RU" sz="2800" i="1" dirty="0" smtClean="0">
                <a:solidFill>
                  <a:srgbClr val="002060"/>
                </a:solidFill>
              </a:rPr>
              <a:t> </a:t>
            </a:r>
            <a:endParaRPr lang="ru-RU" altLang="ru-RU" sz="2800" i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9144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Моё педагогическое кредо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55" t="-1355" r="14194"/>
          <a:stretch/>
        </p:blipFill>
        <p:spPr bwMode="auto">
          <a:xfrm>
            <a:off x="7885176" y="2060448"/>
            <a:ext cx="4343400" cy="478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829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8800" y="609600"/>
            <a:ext cx="6096000" cy="14157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 Биографические сведения</a:t>
            </a:r>
            <a:r>
              <a:rPr kumimoji="0" lang="ru-RU" sz="4300" b="0" i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2142791"/>
            <a:ext cx="838200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83464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Родилась в 1995 году в х. </a:t>
            </a:r>
            <a:r>
              <a:rPr lang="ru-RU" sz="2400" dirty="0" err="1">
                <a:latin typeface="Bahnschrift SemiBold" panose="020B0502040204020203" pitchFamily="34" charset="0"/>
                <a:cs typeface="Times New Roman" pitchFamily="18" charset="0"/>
              </a:rPr>
              <a:t>Маныч-Балабинка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, Веселовского р-на, Ростовской области.</a:t>
            </a:r>
            <a:endParaRPr lang="en-US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82296">
              <a:lnSpc>
                <a:spcPct val="90000"/>
              </a:lnSpc>
              <a:defRPr/>
            </a:pPr>
            <a:endParaRPr lang="ru-RU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365760" indent="-283464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В 2015 году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окончила 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- 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Донской педагогический колледж по специальности 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“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Учитель начальных классов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”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.</a:t>
            </a:r>
            <a:endParaRPr lang="en-US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82296">
              <a:lnSpc>
                <a:spcPct val="90000"/>
              </a:lnSpc>
              <a:defRPr/>
            </a:pPr>
            <a:endParaRPr lang="ru-RU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365760" indent="-283464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В 2020 году окончила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  -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 Южный федеральный университет по специальности 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“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Педагог-психолог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”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 </a:t>
            </a:r>
            <a:endParaRPr lang="en-US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82296">
              <a:lnSpc>
                <a:spcPct val="90000"/>
              </a:lnSpc>
              <a:defRPr/>
            </a:pPr>
            <a:endParaRPr lang="en-US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365760" indent="-283464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В 2022 году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 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окончила в программу магистратуры ЮФУ по специальности 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“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Педагог-психолог</a:t>
            </a:r>
            <a:r>
              <a:rPr lang="en-US" sz="2400" dirty="0">
                <a:latin typeface="Bahnschrift SemiBold" panose="020B0502040204020203" pitchFamily="34" charset="0"/>
                <a:cs typeface="Times New Roman" pitchFamily="18" charset="0"/>
              </a:rPr>
              <a:t>”</a:t>
            </a:r>
            <a:r>
              <a:rPr lang="ru-RU" sz="2400" dirty="0">
                <a:latin typeface="Bahnschrift SemiBold" panose="020B0502040204020203" pitchFamily="34" charset="0"/>
                <a:cs typeface="Times New Roman" pitchFamily="18" charset="0"/>
              </a:rPr>
              <a:t>.</a:t>
            </a:r>
            <a:endParaRPr lang="en-US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82296">
              <a:lnSpc>
                <a:spcPct val="90000"/>
              </a:lnSpc>
              <a:defRPr/>
            </a:pPr>
            <a:endParaRPr lang="ru-RU" sz="2400" dirty="0">
              <a:latin typeface="Bahnschrift SemiBold" panose="020B0502040204020203" pitchFamily="34" charset="0"/>
              <a:cs typeface="Times New Roman" pitchFamily="18" charset="0"/>
            </a:endParaRPr>
          </a:p>
          <a:p>
            <a:pPr marL="365760" indent="-283464"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400" u="sng" dirty="0">
                <a:latin typeface="Bahnschrift SemiBold" panose="020B0502040204020203" pitchFamily="34" charset="0"/>
                <a:cs typeface="Times New Roman" pitchFamily="18" charset="0"/>
              </a:rPr>
              <a:t>Образование – высшее.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1" t="7472" b="-1"/>
          <a:stretch/>
        </p:blipFill>
        <p:spPr>
          <a:xfrm>
            <a:off x="8485632" y="475488"/>
            <a:ext cx="3706368" cy="638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7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111155" y="533400"/>
            <a:ext cx="81883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200" b="1" i="1" dirty="0" smtClean="0">
                <a:solidFill>
                  <a:schemeClr val="bg1"/>
                </a:solidFill>
                <a:latin typeface="+mj-lt"/>
              </a:rPr>
              <a:t>Биографические</a:t>
            </a:r>
          </a:p>
          <a:p>
            <a:pPr>
              <a:defRPr/>
            </a:pPr>
            <a:r>
              <a:rPr lang="ru-RU" sz="4200" b="1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4200" b="1" i="1" dirty="0">
                <a:solidFill>
                  <a:schemeClr val="bg1"/>
                </a:solidFill>
                <a:latin typeface="+mj-lt"/>
              </a:rPr>
              <a:t>сведения: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0" y="2381314"/>
            <a:ext cx="8215312" cy="451326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стаж педагогической работы 7 лет, 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в должности </a:t>
            </a:r>
          </a:p>
          <a:p>
            <a:r>
              <a:rPr lang="en-US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Учителя начальных классов</a:t>
            </a:r>
            <a:r>
              <a:rPr lang="en-US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7 лет; </a:t>
            </a:r>
          </a:p>
          <a:p>
            <a:endParaRPr lang="ru-RU" altLang="ru-RU" sz="2800" i="1" kern="0" dirty="0" smtClean="0">
              <a:solidFill>
                <a:sysClr val="windowText" lastClr="000000"/>
              </a:solidFill>
              <a:latin typeface="+mj-lt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в должности </a:t>
            </a:r>
            <a:r>
              <a:rPr lang="en-US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“</a:t>
            </a: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Советник директора</a:t>
            </a:r>
            <a:r>
              <a:rPr lang="en-US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”</a:t>
            </a: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 1 год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в данном учреждении  7 лет.</a:t>
            </a:r>
          </a:p>
          <a:p>
            <a:endParaRPr lang="ru-RU" altLang="ru-RU" sz="2800" i="1" kern="0" dirty="0" smtClean="0">
              <a:solidFill>
                <a:sysClr val="windowText" lastClr="000000"/>
              </a:solidFill>
              <a:latin typeface="+mj-lt"/>
              <a:cs typeface="Times New Roman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Первая квалификационная категория.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altLang="ru-RU" sz="2800" i="1" kern="0" dirty="0" smtClean="0">
                <a:solidFill>
                  <a:sysClr val="windowText" lastClr="000000"/>
                </a:solidFill>
                <a:latin typeface="+mj-lt"/>
                <a:cs typeface="Times New Roman" pitchFamily="18" charset="0"/>
              </a:rPr>
              <a:t>Последняя аттестация – апрель 2019 г</a:t>
            </a:r>
            <a:r>
              <a:rPr lang="ru-RU" altLang="ru-RU" sz="2800" kern="0" dirty="0" smtClean="0">
                <a:solidFill>
                  <a:sysClr val="windowText" lastClr="000000"/>
                </a:solidFill>
                <a:latin typeface="+mj-lt"/>
              </a:rPr>
              <a:t>.</a:t>
            </a:r>
          </a:p>
          <a:p>
            <a:endParaRPr lang="ru-RU" altLang="ru-RU" kern="0" dirty="0" smtClean="0">
              <a:solidFill>
                <a:sysClr val="windowText" lastClr="000000"/>
              </a:solidFill>
            </a:endParaRPr>
          </a:p>
          <a:p>
            <a:endParaRPr lang="ru-RU" altLang="ru-RU" kern="0" dirty="0" smtClean="0">
              <a:solidFill>
                <a:sysClr val="windowText" lastClr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" t="6267"/>
          <a:stretch/>
        </p:blipFill>
        <p:spPr>
          <a:xfrm>
            <a:off x="7239000" y="466344"/>
            <a:ext cx="5057477" cy="642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59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-304800" y="609600"/>
            <a:ext cx="749935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300" kern="12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9pPr>
            <a:extLst/>
          </a:lstStyle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Педагогическая </a:t>
            </a:r>
          </a:p>
          <a:p>
            <a:pPr marL="484632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/>
                <a:ea typeface="+mj-ea"/>
                <a:cs typeface="+mj-cs"/>
              </a:rPr>
              <a:t>деятельность:</a:t>
            </a:r>
            <a:endParaRPr kumimoji="0" lang="ru-RU" sz="43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Corbel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" y="3048000"/>
            <a:ext cx="12187238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643" y="0"/>
            <a:ext cx="4683357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05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5000" y="685799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Всероссийский конкурс «Навигаторы детства 2.0»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83295"/>
            <a:ext cx="2971800" cy="396688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296" y="3035594"/>
            <a:ext cx="2615704" cy="374811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0"/>
          <a:stretch/>
        </p:blipFill>
        <p:spPr bwMode="auto">
          <a:xfrm>
            <a:off x="7821168" y="0"/>
            <a:ext cx="4343400" cy="29051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098459"/>
            <a:ext cx="2596423" cy="368524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035594"/>
            <a:ext cx="2667000" cy="37890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object 7"/>
          <p:cNvPicPr/>
          <p:nvPr/>
        </p:nvPicPr>
        <p:blipFill rotWithShape="1">
          <a:blip r:embed="rId7" cstate="print"/>
          <a:srcRect l="11637" r="39546" b="11448"/>
          <a:stretch/>
        </p:blipFill>
        <p:spPr>
          <a:xfrm>
            <a:off x="0" y="1"/>
            <a:ext cx="1636776" cy="1956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685800"/>
            <a:ext cx="8261984" cy="14907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3200" dirty="0"/>
              <a:t>Распространение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педагогического </a:t>
            </a:r>
            <a:r>
              <a:rPr lang="ru-RU" sz="3200" dirty="0"/>
              <a:t>опыта:</a:t>
            </a:r>
            <a:r>
              <a:rPr lang="ru-RU" sz="3200" dirty="0">
                <a:solidFill>
                  <a:schemeClr val="accent1">
                    <a:tint val="83000"/>
                    <a:satMod val="150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1">
                    <a:tint val="83000"/>
                    <a:satMod val="150000"/>
                  </a:schemeClr>
                </a:solidFill>
              </a:rPr>
            </a:br>
            <a:endParaRPr sz="3200" dirty="0">
              <a:latin typeface="Tahoma"/>
              <a:cs typeface="Tahoma"/>
            </a:endParaRP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0745501"/>
              </p:ext>
            </p:extLst>
          </p:nvPr>
        </p:nvGraphicFramePr>
        <p:xfrm>
          <a:off x="457200" y="1828800"/>
          <a:ext cx="7744968" cy="498328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967229"/>
                <a:gridCol w="2896125"/>
                <a:gridCol w="3881614"/>
              </a:tblGrid>
              <a:tr h="5986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Где опубликовано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entury Gothic" pitchFamily="34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</a:tr>
              <a:tr h="9483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Сайт </a:t>
                      </a:r>
                      <a:r>
                        <a:rPr kumimoji="0" lang="en-US" sz="1400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https://infourok.ru/user/suprunova-oksana-sergeevna/material</a:t>
                      </a:r>
                      <a:endParaRPr kumimoji="0" lang="ru-RU" sz="14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Проектная работа на тему «Родная школа»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9" marR="68579" marT="0" marB="0" horzOverflow="overflow"/>
                </a:tc>
              </a:tr>
              <a:tr h="34362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Сборник 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«Материалы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XLVIII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научной конференции преподавателей, аспирантов и студентов АПП ЮФУ»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Сборник  «Материалы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XLVIII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научной конференции преподавателей, аспирантов и студентов АПП ЮФУ»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13" marB="4571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Публикация 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научной статьи «Причины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девиантного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поведения школьников»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Публикация научной статьи «Программа психолого-педагогического сопровождения  младших подростков на этапе адаптации к средней школе»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8" marR="91438" marT="45713" marB="45713" horzOverflow="overflow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8" b="6708"/>
          <a:stretch/>
        </p:blipFill>
        <p:spPr>
          <a:xfrm>
            <a:off x="8179963" y="0"/>
            <a:ext cx="399984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335" y="842848"/>
            <a:ext cx="11133328" cy="615553"/>
          </a:xfrm>
        </p:spPr>
        <p:txBody>
          <a:bodyPr/>
          <a:lstStyle/>
          <a:p>
            <a:r>
              <a:rPr lang="ru-RU" sz="4000" dirty="0"/>
              <a:t>Отраслевые награды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62684"/>
            <a:ext cx="6705600" cy="5070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3" t="24502"/>
          <a:stretch/>
        </p:blipFill>
        <p:spPr>
          <a:xfrm>
            <a:off x="7239000" y="1646615"/>
            <a:ext cx="5143500" cy="529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796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15818" y="499872"/>
            <a:ext cx="8143494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b="1" spc="-50" dirty="0" err="1" smtClean="0">
                <a:solidFill>
                  <a:srgbClr val="FFFFFF"/>
                </a:solidFill>
                <a:latin typeface="Tahoma"/>
                <a:cs typeface="Tahoma"/>
              </a:rPr>
              <a:t>Приоритет</a:t>
            </a:r>
            <a:r>
              <a:rPr lang="ru-RU" sz="3600" b="1" spc="-50" dirty="0" err="1" smtClean="0">
                <a:solidFill>
                  <a:srgbClr val="FFFFFF"/>
                </a:solidFill>
                <a:latin typeface="Tahoma"/>
                <a:cs typeface="Tahoma"/>
              </a:rPr>
              <a:t>ные</a:t>
            </a:r>
            <a:r>
              <a:rPr lang="ru-RU" sz="3600" b="1" spc="-50" dirty="0" smtClean="0">
                <a:solidFill>
                  <a:srgbClr val="FFFFFF"/>
                </a:solidFill>
                <a:latin typeface="Tahoma"/>
                <a:cs typeface="Tahoma"/>
              </a:rPr>
              <a:t> направления в моей работе </a:t>
            </a: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3600" b="1" spc="-50" dirty="0" smtClean="0">
                <a:solidFill>
                  <a:srgbClr val="FFFFFF"/>
                </a:solidFill>
                <a:latin typeface="Tahoma"/>
                <a:cs typeface="Tahoma"/>
              </a:rPr>
              <a:t>по </a:t>
            </a:r>
            <a:r>
              <a:rPr sz="3600" b="1" spc="-18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600" b="1" spc="-70" dirty="0" err="1" smtClean="0">
                <a:solidFill>
                  <a:srgbClr val="FFFFFF"/>
                </a:solidFill>
                <a:latin typeface="Tahoma"/>
                <a:cs typeface="Tahoma"/>
              </a:rPr>
              <a:t>воспитани</a:t>
            </a:r>
            <a:r>
              <a:rPr lang="ru-RU" sz="3600" b="1" spc="-70" dirty="0" smtClean="0">
                <a:solidFill>
                  <a:srgbClr val="FFFFFF"/>
                </a:solidFill>
                <a:latin typeface="Tahoma"/>
                <a:cs typeface="Tahoma"/>
              </a:rPr>
              <a:t>ю </a:t>
            </a:r>
            <a:r>
              <a:rPr lang="ru-RU" sz="3600" b="1" spc="-70" dirty="0" smtClean="0">
                <a:solidFill>
                  <a:srgbClr val="FFFFFF"/>
                </a:solidFill>
                <a:latin typeface="Tahoma"/>
                <a:cs typeface="Tahoma"/>
              </a:rPr>
              <a:t>молодёжи</a:t>
            </a:r>
            <a:endParaRPr sz="3600" dirty="0">
              <a:latin typeface="Tahoma"/>
              <a:cs typeface="Tahom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37743" y="1929383"/>
            <a:ext cx="1485900" cy="1598930"/>
          </a:xfrm>
          <a:custGeom>
            <a:avLst/>
            <a:gdLst/>
            <a:ahLst/>
            <a:cxnLst/>
            <a:rect l="l" t="t" r="r" b="b"/>
            <a:pathLst>
              <a:path w="1485900" h="1598929">
                <a:moveTo>
                  <a:pt x="742950" y="0"/>
                </a:moveTo>
                <a:lnTo>
                  <a:pt x="0" y="799338"/>
                </a:lnTo>
                <a:lnTo>
                  <a:pt x="742950" y="1598676"/>
                </a:lnTo>
                <a:lnTo>
                  <a:pt x="1485900" y="799338"/>
                </a:lnTo>
                <a:lnTo>
                  <a:pt x="742950" y="0"/>
                </a:lnTo>
                <a:close/>
              </a:path>
            </a:pathLst>
          </a:custGeom>
          <a:solidFill>
            <a:srgbClr val="B311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82383" y="2142744"/>
            <a:ext cx="1484630" cy="1600200"/>
          </a:xfrm>
          <a:custGeom>
            <a:avLst/>
            <a:gdLst/>
            <a:ahLst/>
            <a:cxnLst/>
            <a:rect l="l" t="t" r="r" b="b"/>
            <a:pathLst>
              <a:path w="1484629" h="1600200">
                <a:moveTo>
                  <a:pt x="742188" y="0"/>
                </a:moveTo>
                <a:lnTo>
                  <a:pt x="0" y="800100"/>
                </a:lnTo>
                <a:lnTo>
                  <a:pt x="742188" y="1600199"/>
                </a:lnTo>
                <a:lnTo>
                  <a:pt x="1484376" y="800100"/>
                </a:lnTo>
                <a:lnTo>
                  <a:pt x="742188" y="0"/>
                </a:lnTo>
                <a:close/>
              </a:path>
            </a:pathLst>
          </a:custGeom>
          <a:solidFill>
            <a:srgbClr val="E35F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38500" y="3072383"/>
            <a:ext cx="1484630" cy="1598930"/>
          </a:xfrm>
          <a:custGeom>
            <a:avLst/>
            <a:gdLst/>
            <a:ahLst/>
            <a:cxnLst/>
            <a:rect l="l" t="t" r="r" b="b"/>
            <a:pathLst>
              <a:path w="1484629" h="1598929">
                <a:moveTo>
                  <a:pt x="742188" y="0"/>
                </a:moveTo>
                <a:lnTo>
                  <a:pt x="0" y="799338"/>
                </a:lnTo>
                <a:lnTo>
                  <a:pt x="742188" y="1598676"/>
                </a:lnTo>
                <a:lnTo>
                  <a:pt x="1484376" y="799338"/>
                </a:lnTo>
                <a:lnTo>
                  <a:pt x="742188" y="0"/>
                </a:lnTo>
                <a:close/>
              </a:path>
            </a:pathLst>
          </a:custGeom>
          <a:solidFill>
            <a:srgbClr val="F48B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18842" y="2600959"/>
            <a:ext cx="3430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2605" marR="5080" indent="-510540">
              <a:lnSpc>
                <a:spcPct val="100000"/>
              </a:lnSpc>
              <a:spcBef>
                <a:spcPts val="100"/>
              </a:spcBef>
            </a:pPr>
            <a:r>
              <a:rPr sz="1800" b="1" spc="-55" dirty="0">
                <a:latin typeface="Tahoma"/>
                <a:cs typeface="Tahoma"/>
              </a:rPr>
              <a:t>Развитие </a:t>
            </a:r>
            <a:r>
              <a:rPr sz="1800" b="1" spc="10" dirty="0">
                <a:latin typeface="Tahoma"/>
                <a:cs typeface="Tahoma"/>
              </a:rPr>
              <a:t>профессионально- </a:t>
            </a:r>
            <a:r>
              <a:rPr sz="1800" b="1" spc="-515" dirty="0">
                <a:latin typeface="Tahoma"/>
                <a:cs typeface="Tahoma"/>
              </a:rPr>
              <a:t> </a:t>
            </a:r>
            <a:r>
              <a:rPr sz="1800" b="1" spc="-55" dirty="0">
                <a:latin typeface="Tahoma"/>
                <a:cs typeface="Tahoma"/>
              </a:rPr>
              <a:t>личностных</a:t>
            </a:r>
            <a:r>
              <a:rPr sz="1800" b="1" spc="-50" dirty="0">
                <a:latin typeface="Tahoma"/>
                <a:cs typeface="Tahoma"/>
              </a:rPr>
              <a:t> </a:t>
            </a:r>
            <a:r>
              <a:rPr sz="1800" b="1" spc="5" dirty="0">
                <a:latin typeface="Tahoma"/>
                <a:cs typeface="Tahoma"/>
              </a:rPr>
              <a:t>качеств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74456" y="2672334"/>
            <a:ext cx="35039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ahoma"/>
                <a:cs typeface="Tahoma"/>
              </a:rPr>
              <a:t>Гражданско-патриотическое</a:t>
            </a:r>
            <a:endParaRPr sz="1800">
              <a:latin typeface="Tahoma"/>
              <a:cs typeface="Tahoma"/>
            </a:endParaRPr>
          </a:p>
          <a:p>
            <a:pPr marL="1270" algn="ctr">
              <a:lnSpc>
                <a:spcPct val="100000"/>
              </a:lnSpc>
            </a:pPr>
            <a:r>
              <a:rPr sz="1800" b="1" spc="-10" dirty="0">
                <a:latin typeface="Tahoma"/>
                <a:cs typeface="Tahoma"/>
              </a:rPr>
              <a:t>воспитание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46298" y="5030470"/>
            <a:ext cx="297307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Tahoma"/>
                <a:cs typeface="Tahoma"/>
              </a:rPr>
              <a:t>Духовно-нравственное </a:t>
            </a:r>
            <a:r>
              <a:rPr sz="1800" b="1" spc="-95" dirty="0">
                <a:latin typeface="Tahoma"/>
                <a:cs typeface="Tahoma"/>
              </a:rPr>
              <a:t>и </a:t>
            </a:r>
            <a:r>
              <a:rPr sz="1800" b="1" spc="-515" dirty="0">
                <a:latin typeface="Tahoma"/>
                <a:cs typeface="Tahoma"/>
              </a:rPr>
              <a:t> </a:t>
            </a:r>
            <a:r>
              <a:rPr sz="1800" b="1" spc="5" dirty="0">
                <a:latin typeface="Tahoma"/>
                <a:cs typeface="Tahoma"/>
              </a:rPr>
              <a:t>культурно-эстетическое </a:t>
            </a:r>
            <a:r>
              <a:rPr sz="1800" b="1" spc="-515" dirty="0">
                <a:latin typeface="Tahoma"/>
                <a:cs typeface="Tahoma"/>
              </a:rPr>
              <a:t> </a:t>
            </a:r>
            <a:r>
              <a:rPr sz="1800" b="1" spc="-10" dirty="0">
                <a:latin typeface="Tahoma"/>
                <a:cs typeface="Tahoma"/>
              </a:rPr>
              <a:t>воспитание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45972" y="2308682"/>
            <a:ext cx="7086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i="0" spc="-375" dirty="0">
                <a:latin typeface="Tahoma"/>
                <a:cs typeface="Tahoma"/>
              </a:rPr>
              <a:t>01</a:t>
            </a:r>
            <a:endParaRPr sz="4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75050" y="3451936"/>
            <a:ext cx="7092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370" dirty="0">
                <a:solidFill>
                  <a:srgbClr val="FFFFFF"/>
                </a:solidFill>
                <a:latin typeface="Tahoma"/>
                <a:cs typeface="Tahoma"/>
              </a:rPr>
              <a:t>02</a:t>
            </a:r>
            <a:endParaRPr sz="480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309116" y="4500371"/>
            <a:ext cx="1485900" cy="1598930"/>
          </a:xfrm>
          <a:custGeom>
            <a:avLst/>
            <a:gdLst/>
            <a:ahLst/>
            <a:cxnLst/>
            <a:rect l="l" t="t" r="r" b="b"/>
            <a:pathLst>
              <a:path w="1485900" h="1598929">
                <a:moveTo>
                  <a:pt x="742950" y="0"/>
                </a:moveTo>
                <a:lnTo>
                  <a:pt x="0" y="799337"/>
                </a:lnTo>
                <a:lnTo>
                  <a:pt x="742950" y="1598676"/>
                </a:lnTo>
                <a:lnTo>
                  <a:pt x="1485900" y="799337"/>
                </a:lnTo>
                <a:lnTo>
                  <a:pt x="742950" y="0"/>
                </a:lnTo>
                <a:close/>
              </a:path>
            </a:pathLst>
          </a:custGeom>
          <a:solidFill>
            <a:srgbClr val="E35F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250683" y="2594559"/>
            <a:ext cx="7086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375" dirty="0">
                <a:solidFill>
                  <a:srgbClr val="FFFFFF"/>
                </a:solidFill>
                <a:latin typeface="Tahoma"/>
                <a:cs typeface="Tahoma"/>
              </a:rPr>
              <a:t>04</a:t>
            </a:r>
            <a:endParaRPr sz="480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82383" y="4572000"/>
            <a:ext cx="1484630" cy="1598930"/>
          </a:xfrm>
          <a:custGeom>
            <a:avLst/>
            <a:gdLst/>
            <a:ahLst/>
            <a:cxnLst/>
            <a:rect l="l" t="t" r="r" b="b"/>
            <a:pathLst>
              <a:path w="1484629" h="1598929">
                <a:moveTo>
                  <a:pt x="742188" y="0"/>
                </a:moveTo>
                <a:lnTo>
                  <a:pt x="0" y="799338"/>
                </a:lnTo>
                <a:lnTo>
                  <a:pt x="742188" y="1598676"/>
                </a:lnTo>
                <a:lnTo>
                  <a:pt x="1484376" y="799338"/>
                </a:lnTo>
                <a:lnTo>
                  <a:pt x="742188" y="0"/>
                </a:lnTo>
                <a:close/>
              </a:path>
            </a:pathLst>
          </a:custGeom>
          <a:solidFill>
            <a:srgbClr val="E23C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7250683" y="4952441"/>
            <a:ext cx="70866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375" dirty="0">
                <a:solidFill>
                  <a:srgbClr val="FFFFFF"/>
                </a:solidFill>
                <a:latin typeface="Tahoma"/>
                <a:cs typeface="Tahoma"/>
              </a:rPr>
              <a:t>05</a:t>
            </a:r>
            <a:endParaRPr sz="48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43366" y="5030470"/>
            <a:ext cx="26981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16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Tahoma"/>
                <a:cs typeface="Tahoma"/>
              </a:rPr>
              <a:t>Воспитание </a:t>
            </a:r>
            <a:r>
              <a:rPr sz="1800" b="1" spc="-5" dirty="0">
                <a:latin typeface="Tahoma"/>
                <a:cs typeface="Tahoma"/>
              </a:rPr>
              <a:t>семейных </a:t>
            </a:r>
            <a:r>
              <a:rPr sz="1800" b="1" spc="-515" dirty="0">
                <a:latin typeface="Tahoma"/>
                <a:cs typeface="Tahoma"/>
              </a:rPr>
              <a:t> </a:t>
            </a:r>
            <a:r>
              <a:rPr sz="1800" b="1" spc="20" dirty="0">
                <a:latin typeface="Tahoma"/>
                <a:cs typeface="Tahoma"/>
              </a:rPr>
              <a:t>ценностей</a:t>
            </a:r>
            <a:r>
              <a:rPr sz="1800" b="1" spc="-55" dirty="0">
                <a:latin typeface="Tahoma"/>
                <a:cs typeface="Tahoma"/>
              </a:rPr>
              <a:t> </a:t>
            </a:r>
            <a:r>
              <a:rPr sz="1800" b="1" spc="-95" dirty="0">
                <a:latin typeface="Tahoma"/>
                <a:cs typeface="Tahoma"/>
              </a:rPr>
              <a:t>и</a:t>
            </a:r>
            <a:r>
              <a:rPr sz="1800" b="1" spc="-40" dirty="0">
                <a:latin typeface="Tahoma"/>
                <a:cs typeface="Tahoma"/>
              </a:rPr>
              <a:t> </a:t>
            </a:r>
            <a:r>
              <a:rPr sz="1800" b="1" spc="-15" dirty="0">
                <a:latin typeface="Tahoma"/>
                <a:cs typeface="Tahoma"/>
              </a:rPr>
              <a:t>традиций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028946" y="3815588"/>
            <a:ext cx="3351529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Tahoma"/>
                <a:cs typeface="Tahoma"/>
              </a:rPr>
              <a:t>Воспитание</a:t>
            </a:r>
            <a:r>
              <a:rPr sz="1800" b="1" spc="-70" dirty="0">
                <a:latin typeface="Tahoma"/>
                <a:cs typeface="Tahoma"/>
              </a:rPr>
              <a:t> </a:t>
            </a:r>
            <a:r>
              <a:rPr sz="1800" b="1" spc="-65" dirty="0">
                <a:latin typeface="Tahoma"/>
                <a:cs typeface="Tahoma"/>
              </a:rPr>
              <a:t>культуры</a:t>
            </a:r>
            <a:r>
              <a:rPr sz="1800" b="1" spc="-40" dirty="0">
                <a:latin typeface="Tahoma"/>
                <a:cs typeface="Tahoma"/>
              </a:rPr>
              <a:t> </a:t>
            </a:r>
            <a:r>
              <a:rPr sz="1800" b="1" spc="-90" dirty="0">
                <a:latin typeface="Tahoma"/>
                <a:cs typeface="Tahoma"/>
              </a:rPr>
              <a:t>ЗОЖ</a:t>
            </a:r>
            <a:r>
              <a:rPr sz="1800" b="1" spc="-30" dirty="0">
                <a:latin typeface="Tahoma"/>
                <a:cs typeface="Tahoma"/>
              </a:rPr>
              <a:t> </a:t>
            </a:r>
            <a:r>
              <a:rPr sz="1800" b="1" spc="-95" dirty="0">
                <a:latin typeface="Tahoma"/>
                <a:cs typeface="Tahoma"/>
              </a:rPr>
              <a:t>и</a:t>
            </a:r>
            <a:endParaRPr sz="18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1800" b="1" spc="-40" dirty="0">
                <a:latin typeface="Tahoma"/>
                <a:cs typeface="Tahoma"/>
              </a:rPr>
              <a:t>экокультуры</a:t>
            </a:r>
            <a:endParaRPr sz="180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4255" y="499872"/>
            <a:ext cx="2340864" cy="1316736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717675" y="4881498"/>
            <a:ext cx="70866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b="1" spc="-375" dirty="0">
                <a:solidFill>
                  <a:srgbClr val="FFFFFF"/>
                </a:solidFill>
                <a:latin typeface="Tahoma"/>
                <a:cs typeface="Tahoma"/>
              </a:rPr>
              <a:t>03</a:t>
            </a:r>
            <a:endParaRPr sz="4800">
              <a:latin typeface="Tahoma"/>
              <a:cs typeface="Tahom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350</Words>
  <Application>Microsoft Office PowerPoint</Application>
  <PresentationFormat>Произвольный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Распространение  педагогического опыта: </vt:lpstr>
      <vt:lpstr>Отраслевые награды</vt:lpstr>
      <vt:lpstr>01</vt:lpstr>
      <vt:lpstr>Вдохновлять на новые победы,   на поиски новых друзей, организовывать участие учеников  в полезных и значимых делах школы- это и есть главная задача  советника.</vt:lpstr>
      <vt:lpstr>Советники – навигаторы для тех, кому нужен совет,  помощь и поддержка.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d</cp:lastModifiedBy>
  <cp:revision>12</cp:revision>
  <dcterms:created xsi:type="dcterms:W3CDTF">2023-02-12T12:14:45Z</dcterms:created>
  <dcterms:modified xsi:type="dcterms:W3CDTF">2023-02-15T18:07:51Z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2022-08-29T00:00:00Z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2023-02-12T00:00:00Z</vt:filetime>
  </property>
</Properties>
</file>