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8" r:id="rId7"/>
    <p:sldId id="272" r:id="rId8"/>
    <p:sldId id="262" r:id="rId9"/>
    <p:sldId id="267" r:id="rId10"/>
    <p:sldId id="263" r:id="rId11"/>
    <p:sldId id="265" r:id="rId12"/>
    <p:sldId id="270"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11962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421395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245447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942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355716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211289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228804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398520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303871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32201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EA004-2277-42C1-A229-F09BB57C3A36}"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188472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EA004-2277-42C1-A229-F09BB57C3A36}" type="datetimeFigureOut">
              <a:rPr lang="ru-RU" smtClean="0"/>
              <a:pPr/>
              <a:t>19.01.2022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B91B-64FE-47FB-9D24-B1FF1EA2579E}" type="slidenum">
              <a:rPr lang="ru-RU" smtClean="0"/>
              <a:pPr/>
              <a:t>‹#›</a:t>
            </a:fld>
            <a:endParaRPr lang="ru-RU"/>
          </a:p>
        </p:txBody>
      </p:sp>
    </p:spTree>
    <p:extLst>
      <p:ext uri="{BB962C8B-B14F-4D97-AF65-F5344CB8AC3E}">
        <p14:creationId xmlns:p14="http://schemas.microsoft.com/office/powerpoint/2010/main" xmlns="" val="406562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572000" y="908720"/>
            <a:ext cx="3862479" cy="4708981"/>
          </a:xfrm>
          <a:prstGeom prst="rect">
            <a:avLst/>
          </a:prstGeom>
          <a:noFill/>
        </p:spPr>
        <p:txBody>
          <a:bodyPr wrap="square" rtlCol="0">
            <a:spAutoFit/>
          </a:bodyPr>
          <a:lstStyle/>
          <a:p>
            <a:pPr algn="ctr"/>
            <a:r>
              <a:rPr lang="ru-RU" sz="4800" dirty="0" smtClean="0">
                <a:solidFill>
                  <a:srgbClr val="7030A0"/>
                </a:solidFill>
                <a:latin typeface="Century Gothic" panose="020B0502020202020204" pitchFamily="34" charset="0"/>
              </a:rPr>
              <a:t>Портфолио</a:t>
            </a:r>
            <a:r>
              <a:rPr lang="ru-RU" dirty="0" smtClean="0"/>
              <a:t/>
            </a:r>
            <a:br>
              <a:rPr lang="ru-RU" dirty="0" smtClean="0"/>
            </a:br>
            <a:r>
              <a:rPr lang="ru-RU" dirty="0" smtClean="0"/>
              <a:t/>
            </a:r>
            <a:br>
              <a:rPr lang="ru-RU" dirty="0" smtClean="0"/>
            </a:br>
            <a:r>
              <a:rPr lang="ru-RU" dirty="0" smtClean="0"/>
              <a:t/>
            </a:r>
            <a:br>
              <a:rPr lang="ru-RU" dirty="0" smtClean="0"/>
            </a:br>
            <a:r>
              <a:rPr lang="ru-RU" sz="3600" dirty="0" smtClean="0">
                <a:solidFill>
                  <a:srgbClr val="7030A0"/>
                </a:solidFill>
                <a:latin typeface="Courier New" panose="02070309020205020404" pitchFamily="49" charset="0"/>
                <a:cs typeface="Courier New" panose="02070309020205020404" pitchFamily="49" charset="0"/>
              </a:rPr>
              <a:t>Воспитателя</a:t>
            </a:r>
          </a:p>
          <a:p>
            <a:pPr algn="ctr"/>
            <a:r>
              <a:rPr lang="ru-RU" dirty="0" smtClean="0"/>
              <a:t>Детского сада № 85</a:t>
            </a:r>
            <a:endParaRPr lang="ru-RU" dirty="0" smtClean="0"/>
          </a:p>
          <a:p>
            <a:pPr algn="ctr"/>
            <a:r>
              <a:rPr lang="ru-RU" dirty="0" smtClean="0"/>
              <a:t/>
            </a:r>
            <a:br>
              <a:rPr lang="ru-RU" dirty="0" smtClean="0"/>
            </a:br>
            <a:r>
              <a:rPr lang="ru-RU" sz="4800" dirty="0" smtClean="0">
                <a:solidFill>
                  <a:schemeClr val="accent2">
                    <a:lumMod val="50000"/>
                  </a:schemeClr>
                </a:solidFill>
                <a:latin typeface="Monotype Corsiva" panose="03010101010201010101" pitchFamily="66" charset="0"/>
              </a:rPr>
              <a:t>Голубева </a:t>
            </a:r>
            <a:br>
              <a:rPr lang="ru-RU" sz="4800" dirty="0" smtClean="0">
                <a:solidFill>
                  <a:schemeClr val="accent2">
                    <a:lumMod val="50000"/>
                  </a:schemeClr>
                </a:solidFill>
                <a:latin typeface="Monotype Corsiva" panose="03010101010201010101" pitchFamily="66" charset="0"/>
              </a:rPr>
            </a:br>
            <a:r>
              <a:rPr lang="ru-RU" sz="4800" dirty="0" smtClean="0">
                <a:solidFill>
                  <a:schemeClr val="accent2">
                    <a:lumMod val="50000"/>
                  </a:schemeClr>
                </a:solidFill>
                <a:latin typeface="Monotype Corsiva" panose="03010101010201010101" pitchFamily="66" charset="0"/>
              </a:rPr>
              <a:t>Полина Михайловна</a:t>
            </a:r>
            <a:endParaRPr lang="ru-RU" sz="4800" dirty="0">
              <a:solidFill>
                <a:schemeClr val="accent2">
                  <a:lumMod val="50000"/>
                </a:schemeClr>
              </a:solidFill>
              <a:latin typeface="Monotype Corsiva" panose="03010101010201010101" pitchFamily="66"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58511" y="1628800"/>
            <a:ext cx="3222408" cy="4832970"/>
          </a:xfrm>
          <a:prstGeom prst="rect">
            <a:avLst/>
          </a:prstGeom>
        </p:spPr>
      </p:pic>
    </p:spTree>
    <p:extLst>
      <p:ext uri="{BB962C8B-B14F-4D97-AF65-F5344CB8AC3E}">
        <p14:creationId xmlns:p14="http://schemas.microsoft.com/office/powerpoint/2010/main" xmlns="" val="375120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27520" y="3814553"/>
            <a:ext cx="1920595" cy="2714524"/>
          </a:xfrm>
          <a:prstGeom prst="rect">
            <a:avLst/>
          </a:prstGeom>
        </p:spPr>
      </p:pic>
      <p:sp>
        <p:nvSpPr>
          <p:cNvPr id="7" name="TextBox 6"/>
          <p:cNvSpPr txBox="1"/>
          <p:nvPr/>
        </p:nvSpPr>
        <p:spPr>
          <a:xfrm>
            <a:off x="2267744" y="461863"/>
            <a:ext cx="5569153" cy="523220"/>
          </a:xfrm>
          <a:prstGeom prst="rect">
            <a:avLst/>
          </a:prstGeom>
          <a:noFill/>
        </p:spPr>
        <p:txBody>
          <a:bodyPr wrap="none" rtlCol="0">
            <a:spAutoFit/>
          </a:bodyPr>
          <a:lstStyle/>
          <a:p>
            <a:r>
              <a:rPr lang="ru-RU" sz="2800" b="1" dirty="0" smtClean="0">
                <a:solidFill>
                  <a:srgbClr val="FF0000"/>
                </a:solidFill>
                <a:latin typeface="Segoe Print" panose="02000600000000000000" pitchFamily="2" charset="0"/>
              </a:rPr>
              <a:t>Достижения воспитанников</a:t>
            </a:r>
            <a:endParaRPr lang="ru-RU" sz="2800" b="1" dirty="0">
              <a:solidFill>
                <a:srgbClr val="FF0000"/>
              </a:solidFill>
              <a:latin typeface="Segoe Print" panose="02000600000000000000" pitchFamily="2"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26809" y="1139187"/>
            <a:ext cx="2064496" cy="286588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3808" y="4243108"/>
            <a:ext cx="2630499" cy="1853680"/>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18428" y="985083"/>
            <a:ext cx="1918469" cy="271552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9411" y="1105228"/>
            <a:ext cx="1852499" cy="2625589"/>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4136" y="3810820"/>
            <a:ext cx="1943050" cy="2718257"/>
          </a:xfrm>
          <a:prstGeom prst="rect">
            <a:avLst/>
          </a:prstGeom>
        </p:spPr>
      </p:pic>
    </p:spTree>
    <p:extLst>
      <p:ext uri="{BB962C8B-B14F-4D97-AF65-F5344CB8AC3E}">
        <p14:creationId xmlns:p14="http://schemas.microsoft.com/office/powerpoint/2010/main" xmlns="" val="1857225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3998039"/>
            <a:ext cx="2171452" cy="2859961"/>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828217" y="342830"/>
            <a:ext cx="6419228" cy="1200329"/>
          </a:xfrm>
          <a:prstGeom prst="rect">
            <a:avLst/>
          </a:prstGeom>
          <a:noFill/>
        </p:spPr>
        <p:txBody>
          <a:bodyPr wrap="square" rtlCol="0">
            <a:spAutoFit/>
          </a:bodyPr>
          <a:lstStyle/>
          <a:p>
            <a:pPr algn="ctr"/>
            <a:r>
              <a:rPr lang="ru-RU" sz="3600" b="1" dirty="0" smtClean="0">
                <a:solidFill>
                  <a:schemeClr val="accent5">
                    <a:lumMod val="75000"/>
                  </a:schemeClr>
                </a:solidFill>
                <a:latin typeface="Segoe Script" panose="020B0504020000000003" pitchFamily="34" charset="0"/>
              </a:rPr>
              <a:t>Такой  он разный, воспитатель….</a:t>
            </a:r>
            <a:endParaRPr lang="ru-RU" sz="3600" b="1" dirty="0">
              <a:solidFill>
                <a:schemeClr val="accent5">
                  <a:lumMod val="75000"/>
                </a:schemeClr>
              </a:solidFill>
              <a:latin typeface="Segoe Script" panose="020B0504020000000003"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5776" y="4438041"/>
            <a:ext cx="3007568" cy="225567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23197" y="1543159"/>
            <a:ext cx="2123728" cy="283163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316" y="2007778"/>
            <a:ext cx="2849513" cy="2265539"/>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5626" y="4083637"/>
            <a:ext cx="2067694" cy="2756925"/>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95051" y="4439245"/>
            <a:ext cx="3227851" cy="2420888"/>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37831" y="1757988"/>
            <a:ext cx="1986453" cy="2648604"/>
          </a:xfrm>
          <a:prstGeom prst="rect">
            <a:avLst/>
          </a:prstGeom>
        </p:spPr>
      </p:pic>
      <p:pic>
        <p:nvPicPr>
          <p:cNvPr id="15" name="Рисунок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044556" y="1757988"/>
            <a:ext cx="2099444" cy="2765121"/>
          </a:xfrm>
          <a:prstGeom prst="rect">
            <a:avLst/>
          </a:prstGeom>
        </p:spPr>
      </p:pic>
    </p:spTree>
    <p:extLst>
      <p:ext uri="{BB962C8B-B14F-4D97-AF65-F5344CB8AC3E}">
        <p14:creationId xmlns:p14="http://schemas.microsoft.com/office/powerpoint/2010/main" xmlns="" val="177311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246" y="1195567"/>
            <a:ext cx="2703275" cy="2977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32709" y="4185193"/>
            <a:ext cx="3131840" cy="2348880"/>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b="31940"/>
          <a:stretch/>
        </p:blipFill>
        <p:spPr>
          <a:xfrm>
            <a:off x="3335521" y="1471100"/>
            <a:ext cx="2952328" cy="2676336"/>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87849" y="670515"/>
            <a:ext cx="2604631" cy="3467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Рисунок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5576" y="4147436"/>
            <a:ext cx="2272846" cy="2542825"/>
          </a:xfrm>
          <a:prstGeom prst="rect">
            <a:avLst/>
          </a:prstGeom>
        </p:spPr>
      </p:pic>
      <p:pic>
        <p:nvPicPr>
          <p:cNvPr id="3076"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185404" y="3876393"/>
            <a:ext cx="2554287" cy="277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588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555776" y="433273"/>
            <a:ext cx="4535216" cy="707886"/>
          </a:xfrm>
          <a:prstGeom prst="rect">
            <a:avLst/>
          </a:prstGeom>
          <a:noFill/>
        </p:spPr>
        <p:txBody>
          <a:bodyPr wrap="none" rtlCol="0">
            <a:spAutoFit/>
          </a:bodyPr>
          <a:lstStyle/>
          <a:p>
            <a:r>
              <a:rPr lang="ru-RU" sz="4000" b="1" dirty="0" smtClean="0">
                <a:solidFill>
                  <a:schemeClr val="accent4">
                    <a:lumMod val="50000"/>
                  </a:schemeClr>
                </a:solidFill>
                <a:latin typeface="Segoe Script" panose="020B0504020000000003" pitchFamily="34" charset="0"/>
              </a:rPr>
              <a:t>Мои увлечения</a:t>
            </a:r>
            <a:endParaRPr lang="ru-RU" sz="4000" b="1" dirty="0">
              <a:solidFill>
                <a:schemeClr val="accent4">
                  <a:lumMod val="50000"/>
                </a:schemeClr>
              </a:solidFill>
              <a:latin typeface="Segoe Script" panose="020B0504020000000003"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64054">
            <a:off x="-85298" y="1595275"/>
            <a:ext cx="3156050" cy="252760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5816" y="1293168"/>
            <a:ext cx="3622402" cy="272484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04864" y="1141159"/>
            <a:ext cx="2739136" cy="343197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335835">
            <a:off x="-234210" y="4201919"/>
            <a:ext cx="3277673" cy="2237550"/>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06624" y="4079412"/>
            <a:ext cx="3371850" cy="2262188"/>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96136" y="4601055"/>
            <a:ext cx="3250313" cy="1988840"/>
          </a:xfrm>
          <a:prstGeom prst="rect">
            <a:avLst/>
          </a:prstGeom>
        </p:spPr>
      </p:pic>
    </p:spTree>
    <p:extLst>
      <p:ext uri="{BB962C8B-B14F-4D97-AF65-F5344CB8AC3E}">
        <p14:creationId xmlns:p14="http://schemas.microsoft.com/office/powerpoint/2010/main" xmlns="" val="203350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195736" y="489318"/>
            <a:ext cx="5606022" cy="769441"/>
          </a:xfrm>
          <a:prstGeom prst="rect">
            <a:avLst/>
          </a:prstGeom>
          <a:noFill/>
        </p:spPr>
        <p:txBody>
          <a:bodyPr wrap="none" rtlCol="0">
            <a:spAutoFit/>
          </a:bodyPr>
          <a:lstStyle/>
          <a:p>
            <a:r>
              <a:rPr lang="ru-RU" sz="4400" b="1" dirty="0" smtClean="0">
                <a:solidFill>
                  <a:schemeClr val="accent1">
                    <a:lumMod val="50000"/>
                  </a:schemeClr>
                </a:solidFill>
                <a:latin typeface="Segoe Print" panose="02000600000000000000" pitchFamily="2" charset="0"/>
              </a:rPr>
              <a:t>Основные сведения</a:t>
            </a:r>
            <a:endParaRPr lang="ru-RU" sz="4400" b="1" dirty="0">
              <a:solidFill>
                <a:schemeClr val="accent1">
                  <a:lumMod val="50000"/>
                </a:schemeClr>
              </a:solidFill>
              <a:latin typeface="Segoe Print" panose="02000600000000000000" pitchFamily="2" charset="0"/>
            </a:endParaRPr>
          </a:p>
        </p:txBody>
      </p:sp>
      <p:sp>
        <p:nvSpPr>
          <p:cNvPr id="6" name="TextBox 5"/>
          <p:cNvSpPr txBox="1"/>
          <p:nvPr/>
        </p:nvSpPr>
        <p:spPr>
          <a:xfrm>
            <a:off x="799518" y="1916832"/>
            <a:ext cx="7948945" cy="3785652"/>
          </a:xfrm>
          <a:prstGeom prst="rect">
            <a:avLst/>
          </a:prstGeom>
          <a:noFill/>
        </p:spPr>
        <p:txBody>
          <a:bodyPr wrap="square" rtlCol="0">
            <a:spAutoFit/>
          </a:bodyPr>
          <a:lstStyle/>
          <a:p>
            <a:r>
              <a:rPr lang="ru-RU" sz="2400" b="1" i="1" u="sng" dirty="0" smtClean="0">
                <a:latin typeface="Century Gothic" panose="020B0502020202020204" pitchFamily="34" charset="0"/>
                <a:cs typeface="Times New Roman" panose="02020603050405020304" pitchFamily="18" charset="0"/>
              </a:rPr>
              <a:t>ФИО: </a:t>
            </a:r>
            <a:r>
              <a:rPr lang="ru-RU" sz="2400" dirty="0" smtClean="0">
                <a:latin typeface="Century Gothic" panose="020B0502020202020204" pitchFamily="34" charset="0"/>
                <a:cs typeface="Times New Roman" panose="02020603050405020304" pitchFamily="18" charset="0"/>
              </a:rPr>
              <a:t>Голубева Полина Михайловна</a:t>
            </a:r>
            <a:br>
              <a:rPr lang="ru-RU" sz="2400" dirty="0" smtClean="0">
                <a:latin typeface="Century Gothic" panose="020B0502020202020204" pitchFamily="34" charset="0"/>
                <a:cs typeface="Times New Roman" panose="02020603050405020304" pitchFamily="18" charset="0"/>
              </a:rPr>
            </a:br>
            <a:r>
              <a:rPr lang="ru-RU" sz="2400" b="1" i="1" u="sng" dirty="0" smtClean="0">
                <a:latin typeface="Century Gothic" panose="020B0502020202020204" pitchFamily="34" charset="0"/>
                <a:cs typeface="Times New Roman" panose="02020603050405020304" pitchFamily="18" charset="0"/>
              </a:rPr>
              <a:t>Дата рождения: </a:t>
            </a:r>
            <a:r>
              <a:rPr lang="ru-RU" sz="2400" dirty="0" smtClean="0">
                <a:latin typeface="Century Gothic" panose="020B0502020202020204" pitchFamily="34" charset="0"/>
                <a:cs typeface="Times New Roman" panose="02020603050405020304" pitchFamily="18" charset="0"/>
              </a:rPr>
              <a:t>22.01.1999г.</a:t>
            </a:r>
            <a:br>
              <a:rPr lang="ru-RU" sz="2400" dirty="0" smtClean="0">
                <a:latin typeface="Century Gothic" panose="020B0502020202020204" pitchFamily="34" charset="0"/>
                <a:cs typeface="Times New Roman" panose="02020603050405020304" pitchFamily="18" charset="0"/>
              </a:rPr>
            </a:br>
            <a:r>
              <a:rPr lang="ru-RU" sz="2400" b="1" i="1" u="sng" dirty="0" smtClean="0">
                <a:latin typeface="Century Gothic" panose="020B0502020202020204" pitchFamily="34" charset="0"/>
                <a:cs typeface="Times New Roman" panose="02020603050405020304" pitchFamily="18" charset="0"/>
              </a:rPr>
              <a:t>Образование: </a:t>
            </a:r>
            <a:r>
              <a:rPr lang="ru-RU" sz="2400" dirty="0" smtClean="0">
                <a:latin typeface="Century Gothic" panose="020B0502020202020204" pitchFamily="34" charset="0"/>
                <a:cs typeface="Times New Roman" panose="02020603050405020304" pitchFamily="18" charset="0"/>
              </a:rPr>
              <a:t>Рыбинский профессионально- педагогический колледж, 2015- 2019г.</a:t>
            </a:r>
            <a:br>
              <a:rPr lang="ru-RU" sz="2400" dirty="0" smtClean="0">
                <a:latin typeface="Century Gothic" panose="020B0502020202020204" pitchFamily="34" charset="0"/>
                <a:cs typeface="Times New Roman" panose="02020603050405020304" pitchFamily="18" charset="0"/>
              </a:rPr>
            </a:br>
            <a:r>
              <a:rPr lang="ru-RU" sz="2400" b="1" i="1" u="sng" dirty="0" smtClean="0">
                <a:latin typeface="Century Gothic" panose="020B0502020202020204" pitchFamily="34" charset="0"/>
                <a:cs typeface="Times New Roman" panose="02020603050405020304" pitchFamily="18" charset="0"/>
              </a:rPr>
              <a:t>Квалификация</a:t>
            </a:r>
            <a:r>
              <a:rPr lang="ru-RU" sz="2400" dirty="0" smtClean="0">
                <a:latin typeface="Century Gothic" panose="020B0502020202020204" pitchFamily="34" charset="0"/>
                <a:cs typeface="Times New Roman" panose="02020603050405020304" pitchFamily="18" charset="0"/>
              </a:rPr>
              <a:t>: Воспитатель детей дошкольного возраста </a:t>
            </a:r>
            <a:br>
              <a:rPr lang="ru-RU" sz="2400" dirty="0" smtClean="0">
                <a:latin typeface="Century Gothic" panose="020B0502020202020204" pitchFamily="34" charset="0"/>
                <a:cs typeface="Times New Roman" panose="02020603050405020304" pitchFamily="18" charset="0"/>
              </a:rPr>
            </a:br>
            <a:r>
              <a:rPr lang="ru-RU" sz="2400" b="1" i="1" u="sng" dirty="0" smtClean="0">
                <a:latin typeface="Century Gothic" panose="020B0502020202020204" pitchFamily="34" charset="0"/>
                <a:cs typeface="Times New Roman" panose="02020603050405020304" pitchFamily="18" charset="0"/>
              </a:rPr>
              <a:t>Педагогический стаж: </a:t>
            </a:r>
            <a:r>
              <a:rPr lang="ru-RU" sz="2400" dirty="0" smtClean="0">
                <a:latin typeface="Century Gothic" panose="020B0502020202020204" pitchFamily="34" charset="0"/>
                <a:cs typeface="Times New Roman" panose="02020603050405020304" pitchFamily="18" charset="0"/>
              </a:rPr>
              <a:t>2 года</a:t>
            </a:r>
            <a:br>
              <a:rPr lang="ru-RU" sz="2400" dirty="0" smtClean="0">
                <a:latin typeface="Century Gothic" panose="020B0502020202020204" pitchFamily="34" charset="0"/>
                <a:cs typeface="Times New Roman" panose="02020603050405020304" pitchFamily="18" charset="0"/>
              </a:rPr>
            </a:br>
            <a:r>
              <a:rPr lang="ru-RU" sz="2400" b="1" i="1" u="sng" dirty="0" smtClean="0">
                <a:latin typeface="Century Gothic" panose="020B0502020202020204" pitchFamily="34" charset="0"/>
                <a:cs typeface="Times New Roman" panose="02020603050405020304" pitchFamily="18" charset="0"/>
              </a:rPr>
              <a:t>Квалификационная категория: </a:t>
            </a:r>
            <a:r>
              <a:rPr lang="ru-RU" sz="2400" dirty="0" smtClean="0">
                <a:latin typeface="Century Gothic" panose="020B0502020202020204" pitchFamily="34" charset="0"/>
                <a:cs typeface="Times New Roman" panose="02020603050405020304" pitchFamily="18" charset="0"/>
              </a:rPr>
              <a:t>молодой специалист</a:t>
            </a:r>
            <a:br>
              <a:rPr lang="ru-RU" sz="2400" dirty="0" smtClean="0">
                <a:latin typeface="Century Gothic" panose="020B0502020202020204" pitchFamily="34" charset="0"/>
                <a:cs typeface="Times New Roman" panose="02020603050405020304" pitchFamily="18" charset="0"/>
              </a:rPr>
            </a:br>
            <a:r>
              <a:rPr lang="ru-RU" sz="2400" b="1" i="1" u="sng" dirty="0" err="1" smtClean="0">
                <a:latin typeface="Century Gothic" panose="020B0502020202020204" pitchFamily="34" charset="0"/>
                <a:cs typeface="Times New Roman" panose="02020603050405020304" pitchFamily="18" charset="0"/>
              </a:rPr>
              <a:t>ВКонтакте</a:t>
            </a:r>
            <a:r>
              <a:rPr lang="ru-RU" sz="2400" b="1" i="1" u="sng" dirty="0" smtClean="0">
                <a:latin typeface="Century Gothic" panose="020B0502020202020204" pitchFamily="34" charset="0"/>
                <a:cs typeface="Times New Roman" panose="02020603050405020304" pitchFamily="18" charset="0"/>
              </a:rPr>
              <a:t>:</a:t>
            </a:r>
            <a:endParaRPr lang="ru-RU"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xmlns="" val="726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131840" y="482287"/>
            <a:ext cx="2581156" cy="769441"/>
          </a:xfrm>
          <a:prstGeom prst="rect">
            <a:avLst/>
          </a:prstGeom>
          <a:noFill/>
        </p:spPr>
        <p:txBody>
          <a:bodyPr wrap="none" rtlCol="0">
            <a:spAutoFit/>
          </a:bodyPr>
          <a:lstStyle/>
          <a:p>
            <a:r>
              <a:rPr lang="ru-RU" sz="4400" b="1" dirty="0" smtClean="0">
                <a:solidFill>
                  <a:schemeClr val="accent1">
                    <a:lumMod val="50000"/>
                  </a:schemeClr>
                </a:solidFill>
                <a:latin typeface="Segoe Print" panose="02000600000000000000" pitchFamily="2" charset="0"/>
              </a:rPr>
              <a:t>Диплом</a:t>
            </a:r>
            <a:endParaRPr lang="ru-RU" sz="4400" b="1" dirty="0">
              <a:solidFill>
                <a:schemeClr val="accent1">
                  <a:lumMod val="50000"/>
                </a:schemeClr>
              </a:solidFill>
              <a:latin typeface="Segoe Print" panose="02000600000000000000" pitchFamily="2" charset="0"/>
            </a:endParaRPr>
          </a:p>
        </p:txBody>
      </p:sp>
      <p:pic>
        <p:nvPicPr>
          <p:cNvPr id="2050" name="Picture 2" descr="D:\Пользователь\Мои документы\Scanned Documents\20210724_1232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686896"/>
            <a:ext cx="6120680" cy="45905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153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067944" y="457507"/>
            <a:ext cx="4608512" cy="1077218"/>
          </a:xfrm>
          <a:prstGeom prst="rect">
            <a:avLst/>
          </a:prstGeom>
          <a:noFill/>
        </p:spPr>
        <p:txBody>
          <a:bodyPr wrap="square" rtlCol="0">
            <a:spAutoFit/>
          </a:bodyPr>
          <a:lstStyle/>
          <a:p>
            <a:r>
              <a:rPr lang="ru-RU" sz="1600" b="1" dirty="0" smtClean="0">
                <a:solidFill>
                  <a:srgbClr val="002060"/>
                </a:solidFill>
                <a:latin typeface="Comic Sans MS" panose="030F0702030302020204" pitchFamily="66" charset="0"/>
              </a:rPr>
              <a:t>"</a:t>
            </a:r>
            <a:r>
              <a:rPr lang="ru-RU" sz="1600" b="1" dirty="0">
                <a:solidFill>
                  <a:srgbClr val="002060"/>
                </a:solidFill>
                <a:latin typeface="Comic Sans MS" panose="030F0702030302020204" pitchFamily="66" charset="0"/>
              </a:rPr>
              <a:t>Для воспитания детей нужен не великий ум, а большое сердце- способность к общению, к признанию равенства душ</a:t>
            </a:r>
            <a:r>
              <a:rPr lang="ru-RU" sz="1600" b="1" dirty="0" smtClean="0">
                <a:solidFill>
                  <a:srgbClr val="002060"/>
                </a:solidFill>
                <a:latin typeface="Comic Sans MS" panose="030F0702030302020204" pitchFamily="66" charset="0"/>
              </a:rPr>
              <a:t>".</a:t>
            </a:r>
          </a:p>
          <a:p>
            <a:pPr algn="r"/>
            <a:r>
              <a:rPr lang="ru-RU" sz="1600" b="1" dirty="0" smtClean="0">
                <a:solidFill>
                  <a:srgbClr val="002060"/>
                </a:solidFill>
                <a:latin typeface="Comic Sans MS" panose="030F0702030302020204" pitchFamily="66" charset="0"/>
              </a:rPr>
              <a:t>(</a:t>
            </a:r>
            <a:r>
              <a:rPr lang="ru-RU" sz="1600" b="1" dirty="0" err="1">
                <a:solidFill>
                  <a:srgbClr val="002060"/>
                </a:solidFill>
                <a:latin typeface="Comic Sans MS" panose="030F0702030302020204" pitchFamily="66" charset="0"/>
              </a:rPr>
              <a:t>С.Соловейчик</a:t>
            </a:r>
            <a:r>
              <a:rPr lang="ru-RU" sz="1600" b="1" dirty="0">
                <a:solidFill>
                  <a:srgbClr val="002060"/>
                </a:solidFill>
                <a:latin typeface="Comic Sans MS" panose="030F0702030302020204" pitchFamily="66" charset="0"/>
              </a:rPr>
              <a:t>)</a:t>
            </a:r>
          </a:p>
        </p:txBody>
      </p:sp>
      <p:sp>
        <p:nvSpPr>
          <p:cNvPr id="6" name="TextBox 5"/>
          <p:cNvSpPr txBox="1"/>
          <p:nvPr/>
        </p:nvSpPr>
        <p:spPr>
          <a:xfrm>
            <a:off x="2051720" y="2060848"/>
            <a:ext cx="184731" cy="369332"/>
          </a:xfrm>
          <a:prstGeom prst="rect">
            <a:avLst/>
          </a:prstGeom>
          <a:noFill/>
        </p:spPr>
        <p:txBody>
          <a:bodyPr wrap="none" rtlCol="0">
            <a:spAutoFit/>
          </a:bodyPr>
          <a:lstStyle/>
          <a:p>
            <a:endParaRPr lang="ru-RU" dirty="0"/>
          </a:p>
        </p:txBody>
      </p:sp>
      <p:sp>
        <p:nvSpPr>
          <p:cNvPr id="7" name="TextBox 6"/>
          <p:cNvSpPr txBox="1"/>
          <p:nvPr/>
        </p:nvSpPr>
        <p:spPr>
          <a:xfrm>
            <a:off x="539552" y="1935913"/>
            <a:ext cx="8131255" cy="4708981"/>
          </a:xfrm>
          <a:prstGeom prst="rect">
            <a:avLst/>
          </a:prstGeom>
          <a:noFill/>
        </p:spPr>
        <p:txBody>
          <a:bodyPr wrap="square" rtlCol="0">
            <a:spAutoFit/>
          </a:bodyPr>
          <a:lstStyle/>
          <a:p>
            <a:r>
              <a:rPr lang="ru-RU" sz="2000" dirty="0" smtClean="0">
                <a:latin typeface="Monotype Corsiva" panose="03010101010201010101" pitchFamily="66" charset="0"/>
              </a:rPr>
              <a:t>   С </a:t>
            </a:r>
            <a:r>
              <a:rPr lang="ru-RU" sz="2000" dirty="0">
                <a:latin typeface="Monotype Corsiva" panose="03010101010201010101" pitchFamily="66" charset="0"/>
              </a:rPr>
              <a:t>самого детства я с большим уважением относилась к воспитателям </a:t>
            </a:r>
            <a:r>
              <a:rPr lang="ru-RU" sz="2000" dirty="0" smtClean="0">
                <a:latin typeface="Monotype Corsiva" panose="03010101010201010101" pitchFamily="66" charset="0"/>
              </a:rPr>
              <a:t> и учителям. Ведь </a:t>
            </a:r>
            <a:r>
              <a:rPr lang="ru-RU" sz="2000" dirty="0">
                <a:latin typeface="Monotype Corsiva" panose="03010101010201010101" pitchFamily="66" charset="0"/>
              </a:rPr>
              <a:t>воспитатель- это как вторая мама, которая на некоторое время её заменяет. В профессии воспитателя, собраны воедино такие профессии как учитель, педагог, психолог. Ведь нужно помогать ребёнку решать, выбирать правильный путь для его самореализации.  Воспитатель имеет большое влияние на формирование детской души. Он закладывает в детях основы нравственности, знакомит с правилами поведения.</a:t>
            </a:r>
          </a:p>
          <a:p>
            <a:r>
              <a:rPr lang="ru-RU" sz="2000" dirty="0" smtClean="0">
                <a:latin typeface="Monotype Corsiva" panose="03010101010201010101" pitchFamily="66" charset="0"/>
              </a:rPr>
              <a:t>  Воспитывать </a:t>
            </a:r>
            <a:r>
              <a:rPr lang="ru-RU" sz="2000" dirty="0">
                <a:latin typeface="Monotype Corsiva" panose="03010101010201010101" pitchFamily="66" charset="0"/>
              </a:rPr>
              <a:t>детей это большой и ответственный труд. </a:t>
            </a:r>
            <a:r>
              <a:rPr lang="ru-RU" sz="2000" dirty="0" smtClean="0">
                <a:latin typeface="Monotype Corsiva" panose="03010101010201010101" pitchFamily="66" charset="0"/>
              </a:rPr>
              <a:t>Можно </a:t>
            </a:r>
            <a:r>
              <a:rPr lang="ru-RU" sz="2000" dirty="0">
                <a:latin typeface="Monotype Corsiva" panose="03010101010201010101" pitchFamily="66" charset="0"/>
              </a:rPr>
              <a:t>распланировать все режимные моменты, составить замечательный конспект занятия, на отлично провести эти занятия, но если у тебя нет контакта с детьми, и детям с тобой не интересно, то эффективность твой работы будет очень низкой. Ведь каждый ребенок разный и к каждому нужен свой подход. Но есть одно общее, к каждому ребёнку ты должна относиться с теплом и любовью, тогда и от ребёнка будет отдача. Легко и радостно работать воспитателю, когда он любит детей и владеет педагогическими знаниями. </a:t>
            </a:r>
          </a:p>
        </p:txBody>
      </p:sp>
      <p:sp>
        <p:nvSpPr>
          <p:cNvPr id="8" name="TextBox 7"/>
          <p:cNvSpPr txBox="1"/>
          <p:nvPr/>
        </p:nvSpPr>
        <p:spPr>
          <a:xfrm>
            <a:off x="2158652" y="1019347"/>
            <a:ext cx="1265090" cy="707886"/>
          </a:xfrm>
          <a:prstGeom prst="rect">
            <a:avLst/>
          </a:prstGeom>
          <a:noFill/>
        </p:spPr>
        <p:txBody>
          <a:bodyPr wrap="none" rtlCol="0">
            <a:spAutoFit/>
          </a:bodyPr>
          <a:lstStyle/>
          <a:p>
            <a:r>
              <a:rPr lang="ru-RU" sz="4000" b="1" dirty="0" smtClean="0">
                <a:solidFill>
                  <a:schemeClr val="accent6">
                    <a:lumMod val="75000"/>
                  </a:schemeClr>
                </a:solidFill>
                <a:latin typeface="Segoe Script" panose="020B0504020000000003" pitchFamily="34" charset="0"/>
              </a:rPr>
              <a:t>Эссе</a:t>
            </a:r>
            <a:endParaRPr lang="ru-RU" sz="4000" b="1" dirty="0">
              <a:solidFill>
                <a:schemeClr val="accent6">
                  <a:lumMod val="75000"/>
                </a:schemeClr>
              </a:solidFill>
              <a:latin typeface="Segoe Script" panose="020B0504020000000003" pitchFamily="34" charset="0"/>
            </a:endParaRPr>
          </a:p>
        </p:txBody>
      </p:sp>
    </p:spTree>
    <p:extLst>
      <p:ext uri="{BB962C8B-B14F-4D97-AF65-F5344CB8AC3E}">
        <p14:creationId xmlns:p14="http://schemas.microsoft.com/office/powerpoint/2010/main" xmlns="" val="180470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19672" y="404664"/>
            <a:ext cx="6888424" cy="954107"/>
          </a:xfrm>
          <a:prstGeom prst="rect">
            <a:avLst/>
          </a:prstGeom>
          <a:noFill/>
        </p:spPr>
        <p:txBody>
          <a:bodyPr wrap="none" rtlCol="0">
            <a:spAutoFit/>
          </a:bodyPr>
          <a:lstStyle/>
          <a:p>
            <a:pPr algn="ctr"/>
            <a:r>
              <a:rPr lang="ru-RU" sz="2800" b="1" dirty="0" smtClean="0">
                <a:solidFill>
                  <a:schemeClr val="accent1">
                    <a:lumMod val="75000"/>
                  </a:schemeClr>
                </a:solidFill>
                <a:latin typeface="Segoe Print" panose="02000600000000000000" pitchFamily="2" charset="0"/>
                <a:cs typeface="Courier New" panose="02070309020205020404" pitchFamily="49" charset="0"/>
              </a:rPr>
              <a:t>Дополнительное профессиональное</a:t>
            </a:r>
            <a:br>
              <a:rPr lang="ru-RU" sz="2800" b="1" dirty="0" smtClean="0">
                <a:solidFill>
                  <a:schemeClr val="accent1">
                    <a:lumMod val="75000"/>
                  </a:schemeClr>
                </a:solidFill>
                <a:latin typeface="Segoe Print" panose="02000600000000000000" pitchFamily="2" charset="0"/>
                <a:cs typeface="Courier New" panose="02070309020205020404" pitchFamily="49" charset="0"/>
              </a:rPr>
            </a:br>
            <a:r>
              <a:rPr lang="ru-RU" sz="2800" b="1" dirty="0" smtClean="0">
                <a:solidFill>
                  <a:schemeClr val="accent1">
                    <a:lumMod val="75000"/>
                  </a:schemeClr>
                </a:solidFill>
                <a:latin typeface="Segoe Print" panose="02000600000000000000" pitchFamily="2" charset="0"/>
                <a:cs typeface="Courier New" panose="02070309020205020404" pitchFamily="49" charset="0"/>
              </a:rPr>
              <a:t> образование</a:t>
            </a:r>
            <a:endParaRPr lang="ru-RU" sz="2800" b="1" dirty="0">
              <a:solidFill>
                <a:schemeClr val="accent1">
                  <a:lumMod val="75000"/>
                </a:schemeClr>
              </a:solidFill>
              <a:latin typeface="Segoe Print" panose="02000600000000000000" pitchFamily="2" charset="0"/>
              <a:cs typeface="Courier New" panose="02070309020205020404" pitchFamily="49" charset="0"/>
            </a:endParaRPr>
          </a:p>
        </p:txBody>
      </p:sp>
      <p:sp>
        <p:nvSpPr>
          <p:cNvPr id="6" name="TextBox 5"/>
          <p:cNvSpPr txBox="1"/>
          <p:nvPr/>
        </p:nvSpPr>
        <p:spPr>
          <a:xfrm>
            <a:off x="683568" y="1628800"/>
            <a:ext cx="8240686" cy="2308324"/>
          </a:xfrm>
          <a:prstGeom prst="rect">
            <a:avLst/>
          </a:prstGeom>
          <a:noFill/>
        </p:spPr>
        <p:txBody>
          <a:bodyPr wrap="square" rtlCol="0">
            <a:spAutoFit/>
          </a:bodyPr>
          <a:lstStyle/>
          <a:p>
            <a:pPr marL="342900" indent="-342900">
              <a:buFont typeface="Wingdings" panose="05000000000000000000" pitchFamily="2" charset="2"/>
              <a:buChar char="v"/>
            </a:pPr>
            <a:r>
              <a:rPr lang="ru-RU" sz="2400" dirty="0" smtClean="0">
                <a:latin typeface="Times New Roman" panose="02020603050405020304" pitchFamily="18" charset="0"/>
                <a:cs typeface="Times New Roman" panose="02020603050405020304" pitchFamily="18" charset="0"/>
              </a:rPr>
              <a:t> 2021г. Внедрение в образовательную деятельность детского сада современных педагогических технологий, средств и методов обучения, направленных на формирование личности дошкольников в условиях реализации ФГОС ДО(36 часов)</a:t>
            </a:r>
            <a:endParaRPr lang="ru-RU"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ru-RU" sz="2400" dirty="0" smtClean="0">
                <a:latin typeface="Times New Roman" panose="02020603050405020304" pitchFamily="18" charset="0"/>
                <a:cs typeface="Times New Roman" panose="02020603050405020304" pitchFamily="18" charset="0"/>
              </a:rPr>
              <a:t> 2021г. Оказание первой помощи (36 часов)</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91782" y="4056224"/>
            <a:ext cx="3520578" cy="248889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9592" y="4133481"/>
            <a:ext cx="3392190" cy="2411635"/>
          </a:xfrm>
          <a:prstGeom prst="rect">
            <a:avLst/>
          </a:prstGeom>
        </p:spPr>
      </p:pic>
    </p:spTree>
    <p:extLst>
      <p:ext uri="{BB962C8B-B14F-4D97-AF65-F5344CB8AC3E}">
        <p14:creationId xmlns:p14="http://schemas.microsoft.com/office/powerpoint/2010/main" xmlns="" val="311005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356258" y="548680"/>
            <a:ext cx="5812810" cy="584775"/>
          </a:xfrm>
          <a:prstGeom prst="rect">
            <a:avLst/>
          </a:prstGeom>
          <a:noFill/>
        </p:spPr>
        <p:txBody>
          <a:bodyPr wrap="none" rtlCol="0">
            <a:spAutoFit/>
          </a:bodyPr>
          <a:lstStyle/>
          <a:p>
            <a:r>
              <a:rPr lang="ru-RU" sz="3200" b="1" dirty="0" smtClean="0">
                <a:solidFill>
                  <a:schemeClr val="accent3">
                    <a:lumMod val="50000"/>
                  </a:schemeClr>
                </a:solidFill>
                <a:latin typeface="Segoe Print" panose="02000600000000000000" pitchFamily="2" charset="0"/>
              </a:rPr>
              <a:t>Тема по самообразованию</a:t>
            </a:r>
            <a:endParaRPr lang="ru-RU" sz="3200" b="1" dirty="0">
              <a:solidFill>
                <a:schemeClr val="accent3">
                  <a:lumMod val="50000"/>
                </a:schemeClr>
              </a:solidFill>
              <a:latin typeface="Segoe Print" panose="02000600000000000000" pitchFamily="2" charset="0"/>
            </a:endParaRPr>
          </a:p>
        </p:txBody>
      </p:sp>
      <p:sp>
        <p:nvSpPr>
          <p:cNvPr id="6" name="TextBox 5"/>
          <p:cNvSpPr txBox="1"/>
          <p:nvPr/>
        </p:nvSpPr>
        <p:spPr>
          <a:xfrm>
            <a:off x="755576" y="2123010"/>
            <a:ext cx="6849376" cy="707886"/>
          </a:xfrm>
          <a:prstGeom prst="rect">
            <a:avLst/>
          </a:prstGeom>
          <a:noFill/>
        </p:spPr>
        <p:txBody>
          <a:bodyPr wrap="none" rtlCol="0">
            <a:spAutoFit/>
          </a:bodyPr>
          <a:lstStyle/>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   Развитие </a:t>
            </a:r>
            <a:r>
              <a:rPr lang="ru-RU" sz="2000" dirty="0">
                <a:latin typeface="Times New Roman" panose="02020603050405020304" pitchFamily="18" charset="0"/>
                <a:cs typeface="Times New Roman" panose="02020603050405020304" pitchFamily="18" charset="0"/>
              </a:rPr>
              <a:t>творческих способностей детей младшего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дошкольного </a:t>
            </a:r>
            <a:r>
              <a:rPr lang="ru-RU" sz="2000" dirty="0">
                <a:latin typeface="Times New Roman" panose="02020603050405020304" pitchFamily="18" charset="0"/>
                <a:cs typeface="Times New Roman" panose="02020603050405020304" pitchFamily="18" charset="0"/>
              </a:rPr>
              <a:t>возраста посредством кукольного театра</a:t>
            </a:r>
          </a:p>
        </p:txBody>
      </p:sp>
    </p:spTree>
    <p:extLst>
      <p:ext uri="{BB962C8B-B14F-4D97-AF65-F5344CB8AC3E}">
        <p14:creationId xmlns:p14="http://schemas.microsoft.com/office/powerpoint/2010/main" xmlns="" val="122653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356258" y="548680"/>
            <a:ext cx="4823756" cy="584775"/>
          </a:xfrm>
          <a:prstGeom prst="rect">
            <a:avLst/>
          </a:prstGeom>
          <a:noFill/>
        </p:spPr>
        <p:txBody>
          <a:bodyPr wrap="none" rtlCol="0">
            <a:spAutoFit/>
          </a:bodyPr>
          <a:lstStyle/>
          <a:p>
            <a:r>
              <a:rPr lang="ru-RU" sz="3200" b="1" dirty="0" smtClean="0">
                <a:solidFill>
                  <a:schemeClr val="accent3">
                    <a:lumMod val="50000"/>
                  </a:schemeClr>
                </a:solidFill>
                <a:latin typeface="Segoe Print" panose="02000600000000000000" pitchFamily="2" charset="0"/>
              </a:rPr>
              <a:t>Посещение семинаров</a:t>
            </a:r>
            <a:endParaRPr lang="ru-RU" sz="3200" b="1" dirty="0">
              <a:solidFill>
                <a:schemeClr val="accent3">
                  <a:lumMod val="50000"/>
                </a:schemeClr>
              </a:solidFill>
              <a:latin typeface="Segoe Print" panose="02000600000000000000" pitchFamily="2"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570994"/>
            <a:ext cx="3024336" cy="2124123"/>
          </a:xfrm>
          <a:prstGeom prst="rect">
            <a:avLst/>
          </a:prstGeom>
        </p:spPr>
      </p:pic>
    </p:spTree>
    <p:extLst>
      <p:ext uri="{BB962C8B-B14F-4D97-AF65-F5344CB8AC3E}">
        <p14:creationId xmlns:p14="http://schemas.microsoft.com/office/powerpoint/2010/main" xmlns="" val="78255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375339" y="244811"/>
            <a:ext cx="5796780" cy="707886"/>
          </a:xfrm>
          <a:prstGeom prst="rect">
            <a:avLst/>
          </a:prstGeom>
          <a:noFill/>
        </p:spPr>
        <p:txBody>
          <a:bodyPr wrap="none" rtlCol="0">
            <a:spAutoFit/>
          </a:bodyPr>
          <a:lstStyle/>
          <a:p>
            <a:r>
              <a:rPr lang="ru-RU" sz="4000" b="1" dirty="0" smtClean="0">
                <a:solidFill>
                  <a:srgbClr val="002060"/>
                </a:solidFill>
                <a:latin typeface="Segoe Print" panose="02000600000000000000" pitchFamily="2" charset="0"/>
              </a:rPr>
              <a:t>Участие в конкурсах</a:t>
            </a:r>
            <a:endParaRPr lang="ru-RU" sz="4000" b="1" dirty="0">
              <a:solidFill>
                <a:srgbClr val="002060"/>
              </a:solidFill>
              <a:latin typeface="Segoe Print" panose="020006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633" y="971820"/>
            <a:ext cx="1967214" cy="2892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46" y="1027910"/>
            <a:ext cx="2033709" cy="287439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45531" y="1027910"/>
            <a:ext cx="2056017" cy="290592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9587" y="3864334"/>
            <a:ext cx="2027306" cy="286534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86046" y="3889874"/>
            <a:ext cx="2056507" cy="2906618"/>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32075" y="3917032"/>
            <a:ext cx="2069473" cy="2924944"/>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946335" y="4020760"/>
            <a:ext cx="1915858" cy="270892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462175" y="1700808"/>
            <a:ext cx="2681825" cy="18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728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267744" y="575102"/>
            <a:ext cx="5110694" cy="523220"/>
          </a:xfrm>
          <a:prstGeom prst="rect">
            <a:avLst/>
          </a:prstGeom>
          <a:noFill/>
        </p:spPr>
        <p:txBody>
          <a:bodyPr wrap="none" rtlCol="0">
            <a:spAutoFit/>
          </a:bodyPr>
          <a:lstStyle/>
          <a:p>
            <a:r>
              <a:rPr lang="ru-RU" sz="2800" b="1" dirty="0" smtClean="0">
                <a:solidFill>
                  <a:schemeClr val="accent5">
                    <a:lumMod val="50000"/>
                  </a:schemeClr>
                </a:solidFill>
                <a:latin typeface="Segoe Print" panose="02000600000000000000" pitchFamily="2" charset="0"/>
              </a:rPr>
              <a:t>Проектная деятельность</a:t>
            </a:r>
            <a:endParaRPr lang="ru-RU" sz="2800" b="1" dirty="0">
              <a:solidFill>
                <a:schemeClr val="accent5">
                  <a:lumMod val="50000"/>
                </a:schemeClr>
              </a:solidFill>
              <a:latin typeface="Segoe Print" panose="02000600000000000000" pitchFamily="2" charset="0"/>
            </a:endParaRPr>
          </a:p>
        </p:txBody>
      </p:sp>
      <p:sp>
        <p:nvSpPr>
          <p:cNvPr id="6" name="TextBox 5"/>
          <p:cNvSpPr txBox="1"/>
          <p:nvPr/>
        </p:nvSpPr>
        <p:spPr>
          <a:xfrm>
            <a:off x="755576" y="1988840"/>
            <a:ext cx="4239366" cy="1015663"/>
          </a:xfrm>
          <a:prstGeom prst="rect">
            <a:avLst/>
          </a:prstGeom>
          <a:noFill/>
        </p:spPr>
        <p:txBody>
          <a:bodyPr wrap="none" rtlCol="0">
            <a:spAutoFit/>
          </a:bodyPr>
          <a:lstStyle/>
          <a:p>
            <a:pPr marL="285750" indent="-285750">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Весы, в каждой профессии нужны</a:t>
            </a:r>
          </a:p>
          <a:p>
            <a:endParaRPr lang="ru-RU"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Куда спряталась капелька?</a:t>
            </a:r>
            <a:endParaRPr lang="ru-RU" sz="2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3368581"/>
            <a:ext cx="3816424" cy="2862318"/>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633415"/>
            <a:ext cx="3112731" cy="233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0321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288</Words>
  <Application>Microsoft Office PowerPoint</Application>
  <PresentationFormat>Экран (4:3)</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Полина</dc:creator>
  <cp:lastModifiedBy>User</cp:lastModifiedBy>
  <cp:revision>23</cp:revision>
  <dcterms:created xsi:type="dcterms:W3CDTF">2022-01-11T15:58:06Z</dcterms:created>
  <dcterms:modified xsi:type="dcterms:W3CDTF">2022-01-19T09:45:32Z</dcterms:modified>
</cp:coreProperties>
</file>