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61" r:id="rId2"/>
    <p:sldId id="291" r:id="rId3"/>
    <p:sldId id="289" r:id="rId4"/>
    <p:sldId id="263" r:id="rId5"/>
    <p:sldId id="266" r:id="rId6"/>
    <p:sldId id="262" r:id="rId7"/>
    <p:sldId id="267" r:id="rId8"/>
    <p:sldId id="268" r:id="rId9"/>
    <p:sldId id="288" r:id="rId10"/>
    <p:sldId id="270" r:id="rId11"/>
    <p:sldId id="271" r:id="rId12"/>
    <p:sldId id="274" r:id="rId13"/>
    <p:sldId id="273" r:id="rId14"/>
    <p:sldId id="272" r:id="rId15"/>
    <p:sldId id="275" r:id="rId16"/>
    <p:sldId id="27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2436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469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72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408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579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021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717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9511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088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132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17707-3ECC-46DC-BCAA-316EBB94D07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2807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17707-3ECC-46DC-BCAA-316EBB94D07D}" type="datetimeFigureOut">
              <a:rPr lang="ru-RU" smtClean="0"/>
              <a:t>24.05.2022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C75A3-BFF9-4BFC-991E-3C0BF59BEE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5654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externat.foxford.ru/polezno-znat/fgos-2020" TargetMode="External"/><Relationship Id="rId3" Type="http://schemas.openxmlformats.org/officeDocument/2006/relationships/hyperlink" Target="http://publication.pravo.gov.ru/Document/View/0001202107050027?index=0&amp;rangeSize=1" TargetMode="External"/><Relationship Id="rId7" Type="http://schemas.openxmlformats.org/officeDocument/2006/relationships/hyperlink" Target="http://edu53.ru/np-includes/upload/2021/09/21/16562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du.gov.ru/" TargetMode="External"/><Relationship Id="rId5" Type="http://schemas.openxmlformats.org/officeDocument/2006/relationships/hyperlink" Target="http://edsoo.ru/" TargetMode="External"/><Relationship Id="rId4" Type="http://schemas.openxmlformats.org/officeDocument/2006/relationships/hyperlink" Target="https://fgos.ru/" TargetMode="External"/><Relationship Id="rId9" Type="http://schemas.openxmlformats.org/officeDocument/2006/relationships/hyperlink" Target="https://rg.ru/2021/07/12/chemu-budut-uchit-v-shkole-s-1-sentiabria-2022-goda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dsoo.ru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du.gov.ru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9095" y="1963711"/>
            <a:ext cx="9144000" cy="1678899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ФГОС третьего поколения</a:t>
            </a:r>
            <a:b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Что нового?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51095" y="4636359"/>
            <a:ext cx="5856158" cy="165576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800" b="1" dirty="0" smtClean="0"/>
              <a:t>Краснов Евгений Владимирович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800" b="1" dirty="0" smtClean="0"/>
              <a:t>заместитель директора по УВР</a:t>
            </a:r>
            <a:endParaRPr lang="ru-RU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80230" y="385187"/>
            <a:ext cx="98315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общеобразовательное учреждения города Ростова-на-Дону 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«Школа №32» имени «Молодой гвардии»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61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57175"/>
            <a:ext cx="10515600" cy="82123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Основные изменения,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внесенные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обновленный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ФГОС 2021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549" y="1228725"/>
            <a:ext cx="11772900" cy="5479256"/>
          </a:xfrm>
        </p:spPr>
        <p:txBody>
          <a:bodyPr>
            <a:noAutofit/>
          </a:bodyPr>
          <a:lstStyle/>
          <a:p>
            <a:pPr marL="0" indent="0" algn="ctr" fontAlgn="t">
              <a:buNone/>
            </a:pPr>
            <a:endParaRPr lang="ru-RU" sz="1200" b="1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fontAlgn="t">
              <a:buNone/>
            </a:pP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1) Впервые вводится ФГОС НО и ООО (5-9 классы) одновременно.</a:t>
            </a:r>
          </a:p>
          <a:p>
            <a:pPr marL="0" lvl="0" indent="0" algn="just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Четко прописаны обязательства образовательного учреждения (в частности, школы) перед учениками и родителями.</a:t>
            </a:r>
          </a:p>
          <a:p>
            <a:pPr marL="0" lvl="0" indent="0" algn="just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Сделан акцент на развитие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метапредметных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и личностных навыков.</a:t>
            </a:r>
          </a:p>
          <a:p>
            <a:pPr marL="0" lvl="0" indent="0" algn="just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ru-RU" sz="2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Подробно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указан перечень предметных и </a:t>
            </a:r>
            <a:r>
              <a:rPr lang="ru-RU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межпредметных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навыков, которыми должен обладать ученик в рамках каждой дисциплины (уметь доказать, интерпретировать, оперировать понятиями, решать задачи).</a:t>
            </a:r>
          </a:p>
          <a:p>
            <a:pPr marL="0" lvl="0" indent="0" algn="just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5)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Расписан формат работы в рамках каждого предмета для развития этих навыков (проведение лабораторных работ, внеурочной деятельности и т.д.).</a:t>
            </a:r>
          </a:p>
          <a:p>
            <a:pPr marL="0" lvl="0" indent="0" algn="just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6)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Зафиксированы контрольные точки с конкретными результатами учеников (сочинение на 300 слов, словарный запас из 70 новых слов ежегодно и т.п.).</a:t>
            </a:r>
          </a:p>
          <a:p>
            <a:pPr marL="0" lvl="0" indent="0" algn="just">
              <a:buNone/>
            </a:pP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7)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Строго обозначено, какие темы должны освоить дети в определенный год обучения. </a:t>
            </a:r>
            <a:r>
              <a:rPr lang="en-US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8)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Содержание тем по новым ФГОС не рекомендовано менять местами (ранее это допускалось).</a:t>
            </a:r>
          </a:p>
        </p:txBody>
      </p:sp>
    </p:spTree>
    <p:extLst>
      <p:ext uri="{BB962C8B-B14F-4D97-AF65-F5344CB8AC3E}">
        <p14:creationId xmlns:p14="http://schemas.microsoft.com/office/powerpoint/2010/main" val="85397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313" y="157164"/>
            <a:ext cx="11772899" cy="6701134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Вводится предмет «Функциональная грамотность» как одна из составляющих на уроках географии, математики, информатики, окружающего мира.</a:t>
            </a:r>
          </a:p>
          <a:p>
            <a:pPr marL="0" lvl="0" indent="0" algn="just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10) Учитываются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возрастные и психологические особенности учеников всех классов. Главное, чтобы ребята не были перегружены. Кроме того, уточнено минимальное и максимальное количество часов, необходимых для полноценной реализации основных образовательных программ. </a:t>
            </a:r>
          </a:p>
          <a:p>
            <a:pPr marL="0" indent="0" algn="just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Расширяются возможности для реализации права выбора педагогическими работниками методик обучения и воспитания.</a:t>
            </a:r>
          </a:p>
          <a:p>
            <a:pPr marL="0" indent="0" algn="just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Школы имеют право обучать детей на родном языке, то есть на любом языке Российской Федерации.</a:t>
            </a:r>
          </a:p>
          <a:p>
            <a:pPr marL="0" indent="0" algn="just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Прописана процедура оценки качества образования (ВПР, РДР и т.д.)</a:t>
            </a:r>
          </a:p>
          <a:p>
            <a:pPr marL="0" indent="0" algn="just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Прописана возможность реализации системы образования через семейное обучение, когда семьи могут самостоятельно выбрать для своего ребенка образовательный маршрут.</a:t>
            </a:r>
          </a:p>
          <a:p>
            <a:pPr marL="0" indent="0" algn="just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Обеспечение доступа к информационно-образовательной среде образовательной организации, в том числе электронной. </a:t>
            </a:r>
          </a:p>
          <a:p>
            <a:pPr marL="0" indent="0" algn="just">
              <a:buNone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16) Введены единые требования к составлению рабочих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программ, в том числе и программ внеурочной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деятельности.</a:t>
            </a:r>
          </a:p>
          <a:p>
            <a:pPr marL="0" lvl="0" indent="0" algn="just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Определено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базовое содержание программы воспитания.</a:t>
            </a:r>
          </a:p>
          <a:p>
            <a:pPr marL="0" lvl="0" indent="0" algn="just">
              <a:buNone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Уточнены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задачи и условия программы коррекционной работы с детьми с ОВЗ. </a:t>
            </a:r>
          </a:p>
          <a:p>
            <a:pPr algn="just"/>
            <a:endParaRPr lang="ru-RU" dirty="0" smtClean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062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13991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06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Выводы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7263"/>
            <a:ext cx="10515600" cy="570071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Безусловно, новые ФГОС – это шаг вперед.</a:t>
            </a:r>
          </a:p>
          <a:p>
            <a:r>
              <a:rPr lang="ru-RU" dirty="0" smtClean="0"/>
              <a:t>Есть интересные идеи и находки, которые справедливы и созвучны новому времени. </a:t>
            </a:r>
          </a:p>
          <a:p>
            <a:r>
              <a:rPr lang="ru-RU" dirty="0"/>
              <a:t>В</a:t>
            </a:r>
            <a:r>
              <a:rPr lang="ru-RU" dirty="0" smtClean="0"/>
              <a:t>ариативность содержания и сроков образования </a:t>
            </a:r>
          </a:p>
          <a:p>
            <a:r>
              <a:rPr lang="ru-RU" dirty="0" smtClean="0"/>
              <a:t>Личный образовательный маршрут</a:t>
            </a:r>
          </a:p>
          <a:p>
            <a:r>
              <a:rPr lang="ru-RU" dirty="0" smtClean="0"/>
              <a:t>Индивидуальные учебные планы</a:t>
            </a:r>
          </a:p>
          <a:p>
            <a:r>
              <a:rPr lang="ru-RU" dirty="0" smtClean="0"/>
              <a:t>Деление на группы</a:t>
            </a:r>
          </a:p>
          <a:p>
            <a:r>
              <a:rPr lang="ru-RU" dirty="0" smtClean="0"/>
              <a:t>Но многое требует разъяснения: на каком уровне и как будут составляться индивидуальные маршруты, какие нормативные документы, подкрепляющие эти маршруты и личные учебные планы необходимы, какое требуется сопровождение со стороны школ.</a:t>
            </a:r>
          </a:p>
          <a:p>
            <a:pPr marL="0" indent="0">
              <a:buNone/>
            </a:pPr>
            <a:r>
              <a:rPr lang="ru-RU" dirty="0" smtClean="0"/>
              <a:t>Так что приготовимся работать, работать и еще раз работать!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3686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4925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Иностранный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язык. Второй иностранный язык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900113"/>
            <a:ext cx="11687176" cy="5958184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2600" u="sng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ФГОС </a:t>
            </a:r>
            <a:r>
              <a:rPr lang="ru-RU" sz="2600" u="sng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2009</a:t>
            </a:r>
          </a:p>
          <a:p>
            <a:pPr marL="0" indent="0" algn="just">
              <a:buNone/>
            </a:pPr>
            <a:endParaRPr lang="ru-RU" sz="2600" dirty="0" smtClean="0">
              <a:effectLst>
                <a:outerShdw blurRad="38100" dist="38100" dir="2700000" algn="tl" rotWithShape="0">
                  <a:srgbClr val="000000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Предметные результаты изучения предметной области «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Иностранные язык. Второй иностранный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язык» должны отражать: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Формирование дружелюбного и толерантного отношения к ценностям иных культур. …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Формирование и совершенствование иноязычной коммуникативной компетенции; расширение и систематизация знаний о языке, расширение лингвистического кругозора и лексического запаса, дальнейшее овладение общей речевой культурой;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Достижение </a:t>
            </a:r>
            <a:r>
              <a:rPr lang="ru-RU" sz="2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допорогового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уровня иноязычной коммуникативной компетенции;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Создание основы для формирования интереса к совершенствованию достигнутого уровня владения изучаемым иностранным языком, в том числе на основе самонаблюдения и самооценки, к изучению второго/третьего иностранного языка, к использованию иностранного языка как средства получения информации, позволяющей расширять свои знания в других предметных областях</a:t>
            </a:r>
          </a:p>
          <a:p>
            <a:pPr marL="0" indent="0" algn="ctr">
              <a:buNone/>
            </a:pPr>
            <a:r>
              <a:rPr lang="ru-RU" sz="2600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ru-RU" sz="2600" i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Это полная цитата из ФГОС 2009 в разделе «Иностранный язык. Второй иностранный язык».)</a:t>
            </a:r>
          </a:p>
          <a:p>
            <a:endParaRPr lang="ru-RU" dirty="0" smtClean="0">
              <a:effectLst>
                <a:outerShdw blurRad="381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ru-RU" dirty="0">
              <a:effectLst>
                <a:outerShdw blurRad="381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943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49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Иностранный язык. Второй иностранный язык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1673" y="1165522"/>
            <a:ext cx="11734800" cy="53738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Обновленные ФГОС 2021</a:t>
            </a:r>
          </a:p>
          <a:p>
            <a:pPr marL="0" indent="0">
              <a:buNone/>
            </a:pPr>
            <a:endParaRPr lang="ru-RU" sz="2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Предметные результаты по учебным предметам «Иностранный язык» и «Второй иностранный язык» </a:t>
            </a:r>
            <a:r>
              <a:rPr lang="ru-RU" sz="2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детализированы и конкретизированы отдельно;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Конкретизировано содержание речи (приведен список тем для освоения основных видов речевой деятельности);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26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Каждый вид речевой деятельности детализирован отдельно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514350" lvl="0" indent="-514350" algn="just">
              <a:buFont typeface="+mj-lt"/>
              <a:buAutoNum type="arabicParenR"/>
            </a:pPr>
            <a:r>
              <a:rPr lang="ru-RU" sz="2600" u="sng" dirty="0">
                <a:latin typeface="Arial" panose="020B0604020202020204" pitchFamily="34" charset="0"/>
                <a:cs typeface="Arial" panose="020B0604020202020204" pitchFamily="34" charset="0"/>
              </a:rPr>
              <a:t>Подробно указан перечень предметных и </a:t>
            </a:r>
            <a:r>
              <a:rPr lang="ru-RU" sz="2600" u="sng" dirty="0" err="1">
                <a:latin typeface="Arial" panose="020B0604020202020204" pitchFamily="34" charset="0"/>
                <a:cs typeface="Arial" panose="020B0604020202020204" pitchFamily="34" charset="0"/>
              </a:rPr>
              <a:t>межпредметных</a:t>
            </a:r>
            <a:r>
              <a:rPr lang="ru-RU" sz="2600" u="sng" dirty="0">
                <a:latin typeface="Arial" panose="020B0604020202020204" pitchFamily="34" charset="0"/>
                <a:cs typeface="Arial" panose="020B0604020202020204" pitchFamily="34" charset="0"/>
              </a:rPr>
              <a:t> навыков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, которыми должен обладать ученик в рамках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обеих дисциплин (правильно структурировать предложения, уметь вести диалоги разных видов, воспринимать информацию на слух, читать и понимать аутентичные тексты, создавать небольшие письменные высказывания, применять в речи правила словообразования, классифицировать и сравнивать объекты, прогнозировать трудности и преодолевать их при решении коммуникативной задачи и т.п.)</a:t>
            </a:r>
            <a:endParaRPr 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424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11837" y="4000429"/>
            <a:ext cx="10441963" cy="181663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571" y="365125"/>
            <a:ext cx="5159830" cy="2902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14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57" y="0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57164"/>
            <a:ext cx="10515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Использованные материалы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3314" y="771527"/>
            <a:ext cx="11644313" cy="597961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</a:t>
            </a: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publication.pravo.gov.ru/Document/View/0001202107050027?index=0&amp;rangeSize=1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- Приказ 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Министерства просвещения Российской Федерации от 31.05.2021 № 287 "Об утверждении федерального государственного образовательного стандарта основного общего образования"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https://fgos.ru/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тексты ФГОС всех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ступеней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500" dirty="0" err="1">
                <a:latin typeface="Arial" panose="020B0604020202020204" pitchFamily="34" charset="0"/>
                <a:cs typeface="Arial" panose="020B0604020202020204" pitchFamily="34" charset="0"/>
              </a:rPr>
              <a:t>Муштавинская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 И.В. Путеводитель по ФГОС основного и среднего общего образования: Методическое пособие. Санкт-Петербург: КАРО,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500" u="sng" dirty="0" smtClean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</a:t>
            </a:r>
            <a:r>
              <a:rPr lang="ru-RU" sz="2500" u="sng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://</a:t>
            </a:r>
            <a:r>
              <a:rPr lang="en-US" sz="2500" u="sng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edsoo</a:t>
            </a:r>
            <a:r>
              <a:rPr lang="ru-RU" sz="2500" u="sng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.</a:t>
            </a:r>
            <a:r>
              <a:rPr lang="en-US" sz="2500" u="sng" dirty="0" err="1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ru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– сайт, сопровождающий введение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и апробацию 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Рабочих программ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ФГОС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500" u="sng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</a:t>
            </a:r>
            <a:r>
              <a:rPr lang="ru-RU" sz="2500" u="sng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://edu.gov.ru/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 – сайт </a:t>
            </a:r>
            <a:r>
              <a:rPr lang="ru-RU" sz="2500" dirty="0" err="1">
                <a:latin typeface="Arial" panose="020B0604020202020204" pitchFamily="34" charset="0"/>
                <a:cs typeface="Arial" panose="020B0604020202020204" pitchFamily="34" charset="0"/>
              </a:rPr>
              <a:t>Минпросвещения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России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http://edu53.ru/np-includes/upload/2021/09/21/16562.pdf</a:t>
            </a:r>
            <a:r>
              <a:rPr lang="ru-RU" sz="2500" dirty="0">
                <a:latin typeface="Arial" panose="020B0604020202020204" pitchFamily="34" charset="0"/>
                <a:cs typeface="Arial" panose="020B0604020202020204" pitchFamily="34" charset="0"/>
              </a:rPr>
              <a:t> - Изменения в новых ФГОС НОО и ООО </a:t>
            </a:r>
            <a:endParaRPr lang="ru-RU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://</a:t>
            </a: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externat.foxford.ru/polezno-znat/fgos-2020</a:t>
            </a:r>
            <a:endParaRPr lang="ru-RU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https://</a:t>
            </a: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rg.ru/2021/07/12/chemu-budut-uchit-v-shkole-s-1-sentiabria-2022-goda.html</a:t>
            </a:r>
            <a:endParaRPr lang="ru-RU" sz="2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7068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598333"/>
            <a:ext cx="12191999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6170" y="195420"/>
            <a:ext cx="8743949" cy="621260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ФГОС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федеральные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государственные    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стандарты. Они представляют собой совокупность требований к программам образования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0000"/>
              </a:lnSpc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задачами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ФГОС являются создание </a:t>
            </a:r>
            <a:r>
              <a:rPr lang="ru-RU" sz="32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 образовательного пространства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всей Российской Федерации и </a:t>
            </a:r>
            <a:r>
              <a:rPr lang="ru-RU" sz="32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преемственности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программ начального общего, основного общего и среднего общего образования.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3751" y="1585869"/>
            <a:ext cx="3319460" cy="2489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40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598333"/>
            <a:ext cx="12191999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3261" y="192397"/>
            <a:ext cx="8334375" cy="224298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ученики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1-х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новых 5-х классов будут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обучаться только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новым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ФГОС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5291" y="-275635"/>
            <a:ext cx="3766709" cy="282503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68037" y="2141743"/>
            <a:ext cx="93795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Новые ФГОС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1 сентября 2022 года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запретило принимать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обучение по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старым ФГОС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1-е и 5-е классы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2022/2023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года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68037" y="4477704"/>
            <a:ext cx="112498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Дети, которые на этот момент продолжают обучение в школе, вправе продолжить обучение по старым ФГОС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851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49884"/>
            <a:ext cx="10515600" cy="694014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Введение ФГОС НОО и ООО в 2021 году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7275"/>
            <a:ext cx="11253019" cy="5557795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Утверждение ФГОС – Приказ Министерства просвещения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№287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«Об утверждении Федерального государственного образовательного стандарта  основного общего образования»,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31 мая 2021г.</a:t>
            </a:r>
          </a:p>
          <a:p>
            <a:pPr marL="0" indent="0" algn="just">
              <a:buNone/>
            </a:pPr>
            <a:endParaRPr lang="ru-RU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Комплексный анализ готовности введения ФГОС (региональный, муниципальный уровень, ОО) – 2 полугодие 2021</a:t>
            </a:r>
          </a:p>
          <a:p>
            <a:pPr marL="0" indent="0" algn="just">
              <a:buNone/>
            </a:pPr>
            <a:endParaRPr lang="ru-RU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Разработка новых ПООП с учетом апробации – </a:t>
            </a:r>
          </a:p>
          <a:p>
            <a:pPr mar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1 полугодие 2022 года</a:t>
            </a:r>
          </a:p>
          <a:p>
            <a:pPr marL="0" indent="0" algn="just">
              <a:buNone/>
            </a:pPr>
            <a:endParaRPr lang="ru-RU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Поэтапное введение обновленных ФГОС НОО и ООО </a:t>
            </a:r>
          </a:p>
          <a:p>
            <a:pPr marL="0" indent="0" algn="just">
              <a:buNone/>
            </a:pP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начиная 2022/2023 учебного года.</a:t>
            </a:r>
          </a:p>
          <a:p>
            <a:pPr marL="0" indent="0" algn="just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Переход на ФГОС – до 2027 года</a:t>
            </a:r>
            <a:endParaRPr lang="ru-RU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78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47484"/>
            <a:ext cx="10515600" cy="64892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Обновленные 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ФГОС </a:t>
            </a:r>
            <a:r>
              <a:rPr 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сновные положения</a:t>
            </a:r>
            <a:endParaRPr lang="ru-RU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8206" y="2359742"/>
            <a:ext cx="11430000" cy="4380272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ru-RU" sz="2400" b="1" dirty="0" smtClean="0"/>
              <a:t>Приводят стандарты в соответствие </a:t>
            </a:r>
            <a:r>
              <a:rPr lang="en-US" sz="2400" b="1" dirty="0" smtClean="0"/>
              <a:t>c </a:t>
            </a:r>
            <a:r>
              <a:rPr lang="ru-RU" sz="2400" b="1" dirty="0" smtClean="0"/>
              <a:t>Федеральным законом «Об образовании в Российской Федерации;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ru-RU" sz="2400" b="1" dirty="0" smtClean="0"/>
              <a:t>Обеспечивают вариативность содержания образовательных программ основного общего образования, возможность формирования программ разного уровня сложности и направленности с учетом потребностей и способностей  обучающихся;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ru-RU" sz="2400" b="1" dirty="0" smtClean="0"/>
              <a:t>Устанавливают вариативность сроков реализации программ (не только в сторону увеличения, но и в сторону сокращения);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ru-RU" sz="2400" b="1" dirty="0" smtClean="0"/>
              <a:t>Детализируют условия реализации образовательных программ;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ru-RU" sz="2400" b="1" dirty="0" smtClean="0"/>
              <a:t>Детализируют требования к результатам освоения учащимися программ ООО;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ru-RU" sz="2400" b="1" dirty="0" smtClean="0"/>
              <a:t>Оптимизируют требования к основной образовательной программе и рабочей программе;</a:t>
            </a:r>
          </a:p>
          <a:p>
            <a:pPr marL="457200" indent="-457200" algn="just">
              <a:lnSpc>
                <a:spcPct val="100000"/>
              </a:lnSpc>
              <a:buFont typeface="+mj-lt"/>
              <a:buAutoNum type="arabicParenR"/>
            </a:pPr>
            <a:r>
              <a:rPr lang="ru-RU" sz="2400" b="1" dirty="0" smtClean="0"/>
              <a:t>Прописывают требования к организации электронного обучения и применению дистанционных образовательных технологий</a:t>
            </a:r>
            <a:endParaRPr lang="ru-RU" sz="2400" b="1" dirty="0"/>
          </a:p>
        </p:txBody>
      </p:sp>
      <p:sp>
        <p:nvSpPr>
          <p:cNvPr id="5" name="Выноска со стрелкой вниз 4"/>
          <p:cNvSpPr/>
          <p:nvPr/>
        </p:nvSpPr>
        <p:spPr>
          <a:xfrm>
            <a:off x="2434277" y="796414"/>
            <a:ext cx="7300451" cy="1426056"/>
          </a:xfrm>
          <a:prstGeom prst="downArrowCallout">
            <a:avLst>
              <a:gd name="adj1" fmla="val 29649"/>
              <a:gd name="adj2" fmla="val 36582"/>
              <a:gd name="adj3" fmla="val 25000"/>
              <a:gd name="adj4" fmla="val 64977"/>
            </a:avLst>
          </a:prstGeom>
          <a:noFill/>
          <a:ln w="762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445774" y="707923"/>
            <a:ext cx="73004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Методологическая основа – </a:t>
            </a:r>
          </a:p>
          <a:p>
            <a:pPr algn="ctr"/>
            <a:r>
              <a:rPr lang="ru-RU" sz="2800" b="1" dirty="0" smtClean="0"/>
              <a:t>системно-</a:t>
            </a:r>
            <a:r>
              <a:rPr lang="ru-RU" sz="2800" b="1" dirty="0" err="1" smtClean="0"/>
              <a:t>деятельностный</a:t>
            </a:r>
            <a:r>
              <a:rPr lang="ru-RU" sz="2800" b="1" dirty="0" smtClean="0"/>
              <a:t> подход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418760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7765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Научно-методическое сопровождение ФГОС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</a:t>
            </a: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://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edsoo</a:t>
            </a:r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.</a:t>
            </a:r>
            <a:r>
              <a:rPr lang="en-US" b="1" u="sng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ru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– сайт, сопровождающий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введение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</a:p>
          <a:p>
            <a:pPr marL="0" lv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апробацию Рабочих программ ФГОС</a:t>
            </a:r>
          </a:p>
          <a:p>
            <a:pPr marL="0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u="sng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https://edu.gov.ru/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сайт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Минпросвещения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России</a:t>
            </a:r>
          </a:p>
        </p:txBody>
      </p:sp>
    </p:spTree>
    <p:extLst>
      <p:ext uri="{BB962C8B-B14F-4D97-AF65-F5344CB8AC3E}">
        <p14:creationId xmlns:p14="http://schemas.microsoft.com/office/powerpoint/2010/main" val="59435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1"/>
            <a:ext cx="12316690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46558"/>
            <a:ext cx="11104418" cy="166254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edsoo.ru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382" y="1825625"/>
            <a:ext cx="11104418" cy="435133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2255" y="-1"/>
            <a:ext cx="9739744" cy="6553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27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5126"/>
            <a:ext cx="11353800" cy="779166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edsoo.ru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5273" y="13855"/>
            <a:ext cx="98367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6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29" y="-297"/>
            <a:ext cx="12193057" cy="685859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49263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ФГОС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второго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поколения 2009 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79810"/>
            <a:ext cx="10515600" cy="4997153"/>
          </a:xfrm>
        </p:spPr>
        <p:txBody>
          <a:bodyPr/>
          <a:lstStyle/>
          <a:p>
            <a:pPr marL="0" indent="0" fontAlgn="t">
              <a:buNone/>
            </a:pPr>
            <a:r>
              <a:rPr lang="ru-RU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endParaRPr lang="ru-RU" sz="3200" dirty="0"/>
          </a:p>
          <a:p>
            <a:pPr marL="514350" indent="-514350" fontAlgn="t">
              <a:buFont typeface="+mj-lt"/>
              <a:buAutoNum type="arabicParenR"/>
            </a:pPr>
            <a:r>
              <a:rPr lang="ru-RU" sz="3200" dirty="0"/>
              <a:t>Акцент на становление личности выпускника («Портрет выпускника школы»)</a:t>
            </a:r>
          </a:p>
          <a:p>
            <a:pPr marL="514350" indent="-514350" fontAlgn="t">
              <a:buFont typeface="+mj-lt"/>
              <a:buAutoNum type="arabicParenR"/>
            </a:pPr>
            <a:r>
              <a:rPr lang="ru-RU" sz="3200" dirty="0"/>
              <a:t>Развитие универсальных учебных умений (общие установки)</a:t>
            </a:r>
          </a:p>
          <a:p>
            <a:pPr marL="514350" indent="-514350" fontAlgn="t">
              <a:buFont typeface="+mj-lt"/>
              <a:buAutoNum type="arabicParenR"/>
            </a:pPr>
            <a:r>
              <a:rPr lang="ru-RU" sz="3200" dirty="0"/>
              <a:t>Активное внедрение проектной деятельности</a:t>
            </a:r>
          </a:p>
          <a:p>
            <a:pPr marL="514350" indent="-514350" fontAlgn="t">
              <a:buFont typeface="+mj-lt"/>
              <a:buAutoNum type="arabicParenR"/>
            </a:pPr>
            <a:r>
              <a:rPr lang="ru-RU" sz="3200" dirty="0"/>
              <a:t>Внеурочная деятельность</a:t>
            </a:r>
          </a:p>
          <a:p>
            <a:pPr marL="514350" indent="-514350" fontAlgn="t">
              <a:buFont typeface="+mj-lt"/>
              <a:buAutoNum type="arabicParenR"/>
            </a:pPr>
            <a:r>
              <a:rPr lang="ru-RU" sz="3200" dirty="0"/>
              <a:t>Воспитание российской гражданской идентичности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592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1519</TotalTime>
  <Words>1148</Words>
  <Application>Microsoft Office PowerPoint</Application>
  <PresentationFormat>Широкоэкранный</PresentationFormat>
  <Paragraphs>102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ФГОС третьего поколения Что нового?</vt:lpstr>
      <vt:lpstr>Презентация PowerPoint</vt:lpstr>
      <vt:lpstr>Презентация PowerPoint</vt:lpstr>
      <vt:lpstr>Введение ФГОС НОО и ООО в 2021 году</vt:lpstr>
      <vt:lpstr>Обновленные ФГОС Основные положения</vt:lpstr>
      <vt:lpstr>Научно-методическое сопровождение ФГОС</vt:lpstr>
      <vt:lpstr> edsoo.ru</vt:lpstr>
      <vt:lpstr> edsoo.ru</vt:lpstr>
      <vt:lpstr>ФГОС второго поколения 2009 </vt:lpstr>
      <vt:lpstr>Основные изменения,  внесенные в обновленный ФГОС 2021</vt:lpstr>
      <vt:lpstr>Презентация PowerPoint</vt:lpstr>
      <vt:lpstr>Выводы</vt:lpstr>
      <vt:lpstr>Иностранный язык. Второй иностранный язык</vt:lpstr>
      <vt:lpstr>Иностранный язык. Второй иностранный язык</vt:lpstr>
      <vt:lpstr>Презентация PowerPoint</vt:lpstr>
      <vt:lpstr>Использованные материалы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Дом</dc:creator>
  <cp:lastModifiedBy>User</cp:lastModifiedBy>
  <cp:revision>94</cp:revision>
  <dcterms:created xsi:type="dcterms:W3CDTF">2021-09-28T15:12:15Z</dcterms:created>
  <dcterms:modified xsi:type="dcterms:W3CDTF">2022-05-24T13:56:24Z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423458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