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notesMasterIdLst>
    <p:notesMasterId r:id="rId36"/>
  </p:notesMasterIdLst>
  <p:handoutMasterIdLst>
    <p:handoutMasterId r:id="rId37"/>
  </p:handoutMasterIdLst>
  <p:sldIdLst>
    <p:sldId id="509" r:id="rId3"/>
    <p:sldId id="507" r:id="rId4"/>
    <p:sldId id="476" r:id="rId5"/>
    <p:sldId id="513" r:id="rId6"/>
    <p:sldId id="510" r:id="rId7"/>
    <p:sldId id="514" r:id="rId8"/>
    <p:sldId id="511" r:id="rId9"/>
    <p:sldId id="530" r:id="rId10"/>
    <p:sldId id="531" r:id="rId11"/>
    <p:sldId id="532" r:id="rId12"/>
    <p:sldId id="533" r:id="rId13"/>
    <p:sldId id="534" r:id="rId14"/>
    <p:sldId id="535" r:id="rId15"/>
    <p:sldId id="515" r:id="rId16"/>
    <p:sldId id="516" r:id="rId17"/>
    <p:sldId id="521" r:id="rId18"/>
    <p:sldId id="522" r:id="rId19"/>
    <p:sldId id="540" r:id="rId20"/>
    <p:sldId id="539" r:id="rId21"/>
    <p:sldId id="528" r:id="rId22"/>
    <p:sldId id="529" r:id="rId23"/>
    <p:sldId id="525" r:id="rId24"/>
    <p:sldId id="512" r:id="rId25"/>
    <p:sldId id="527" r:id="rId26"/>
    <p:sldId id="526" r:id="rId27"/>
    <p:sldId id="541" r:id="rId28"/>
    <p:sldId id="542" r:id="rId29"/>
    <p:sldId id="547" r:id="rId30"/>
    <p:sldId id="548" r:id="rId31"/>
    <p:sldId id="545" r:id="rId32"/>
    <p:sldId id="546" r:id="rId33"/>
    <p:sldId id="536" r:id="rId34"/>
    <p:sldId id="537" r:id="rId35"/>
  </p:sldIdLst>
  <p:sldSz cx="12192000" cy="6858000"/>
  <p:notesSz cx="9874250" cy="67246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RLS-504-4" initials="G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864"/>
    <a:srgbClr val="F9F991"/>
    <a:srgbClr val="FFF2EC"/>
    <a:srgbClr val="FFE6D9"/>
    <a:srgbClr val="FFE6DA"/>
    <a:srgbClr val="FCEE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5" autoAdjust="0"/>
    <p:restoredTop sz="94706" autoAdjust="0"/>
  </p:normalViewPr>
  <p:slideViewPr>
    <p:cSldViewPr snapToGrid="0">
      <p:cViewPr varScale="1">
        <p:scale>
          <a:sx n="80" d="100"/>
          <a:sy n="80" d="100"/>
        </p:scale>
        <p:origin x="-90" y="-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9" d="100"/>
          <a:sy n="119" d="100"/>
        </p:scale>
        <p:origin x="201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3"/>
            <a:ext cx="4278841" cy="336233"/>
          </a:xfrm>
          <a:prstGeom prst="rect">
            <a:avLst/>
          </a:prstGeom>
        </p:spPr>
        <p:txBody>
          <a:bodyPr vert="horz" lIns="94429" tIns="47215" rIns="94429" bIns="47215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3128" y="3"/>
            <a:ext cx="4278841" cy="336233"/>
          </a:xfrm>
          <a:prstGeom prst="rect">
            <a:avLst/>
          </a:prstGeom>
        </p:spPr>
        <p:txBody>
          <a:bodyPr vert="horz" lIns="94429" tIns="47215" rIns="94429" bIns="47215" rtlCol="0"/>
          <a:lstStyle>
            <a:lvl1pPr algn="r">
              <a:defRPr sz="1300"/>
            </a:lvl1pPr>
          </a:lstStyle>
          <a:p>
            <a:fld id="{B43EFCAF-84DF-49CF-9B4F-93498259613F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5" y="6387252"/>
            <a:ext cx="4278841" cy="336233"/>
          </a:xfrm>
          <a:prstGeom prst="rect">
            <a:avLst/>
          </a:prstGeom>
        </p:spPr>
        <p:txBody>
          <a:bodyPr vert="horz" lIns="94429" tIns="47215" rIns="94429" bIns="47215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3128" y="6387252"/>
            <a:ext cx="4278841" cy="336233"/>
          </a:xfrm>
          <a:prstGeom prst="rect">
            <a:avLst/>
          </a:prstGeom>
        </p:spPr>
        <p:txBody>
          <a:bodyPr vert="horz" lIns="94429" tIns="47215" rIns="94429" bIns="47215" rtlCol="0" anchor="b"/>
          <a:lstStyle>
            <a:lvl1pPr algn="r">
              <a:defRPr sz="1300"/>
            </a:lvl1pPr>
          </a:lstStyle>
          <a:p>
            <a:fld id="{B35CBAB3-D781-4344-9B65-8913A3F8BF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95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4278841" cy="337400"/>
          </a:xfrm>
          <a:prstGeom prst="rect">
            <a:avLst/>
          </a:prstGeom>
        </p:spPr>
        <p:txBody>
          <a:bodyPr vert="horz" lIns="94429" tIns="47215" rIns="94429" bIns="47215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3128" y="2"/>
            <a:ext cx="4278841" cy="337400"/>
          </a:xfrm>
          <a:prstGeom prst="rect">
            <a:avLst/>
          </a:prstGeom>
        </p:spPr>
        <p:txBody>
          <a:bodyPr vert="horz" lIns="94429" tIns="47215" rIns="94429" bIns="47215" rtlCol="0"/>
          <a:lstStyle>
            <a:lvl1pPr algn="r">
              <a:defRPr sz="1300"/>
            </a:lvl1pPr>
          </a:lstStyle>
          <a:p>
            <a:fld id="{CDF749C7-6C9F-43FC-9DB2-A69DE1F13D58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17825" y="839788"/>
            <a:ext cx="4038600" cy="2271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429" tIns="47215" rIns="94429" bIns="472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425" y="3236241"/>
            <a:ext cx="7899400" cy="2647832"/>
          </a:xfrm>
          <a:prstGeom prst="rect">
            <a:avLst/>
          </a:prstGeom>
        </p:spPr>
        <p:txBody>
          <a:bodyPr vert="horz" lIns="94429" tIns="47215" rIns="94429" bIns="472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6387257"/>
            <a:ext cx="4278841" cy="337399"/>
          </a:xfrm>
          <a:prstGeom prst="rect">
            <a:avLst/>
          </a:prstGeom>
        </p:spPr>
        <p:txBody>
          <a:bodyPr vert="horz" lIns="94429" tIns="47215" rIns="94429" bIns="47215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3128" y="6387257"/>
            <a:ext cx="4278841" cy="337399"/>
          </a:xfrm>
          <a:prstGeom prst="rect">
            <a:avLst/>
          </a:prstGeom>
        </p:spPr>
        <p:txBody>
          <a:bodyPr vert="horz" lIns="94429" tIns="47215" rIns="94429" bIns="47215" rtlCol="0" anchor="b"/>
          <a:lstStyle>
            <a:lvl1pPr algn="r">
              <a:defRPr sz="1300"/>
            </a:lvl1pPr>
          </a:lstStyle>
          <a:p>
            <a:fld id="{D400CA44-7A3C-4F48-8298-36516A19EA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11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defTabSz="904789">
              <a:defRPr/>
            </a:pPr>
            <a:fld id="{EC96C570-868E-4B24-9573-83D72CA02DD3}" type="slidenum">
              <a:rPr lang="ru-RU" sz="1200">
                <a:solidFill>
                  <a:srgbClr val="000000"/>
                </a:solidFill>
                <a:latin typeface="Calibri"/>
              </a:rPr>
              <a:pPr defTabSz="904789">
                <a:defRPr/>
              </a:pPr>
              <a:t>2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1475" y="681038"/>
            <a:ext cx="6067425" cy="3413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59724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>
            <a:extLst>
              <a:ext uri="{FF2B5EF4-FFF2-40B4-BE49-F238E27FC236}">
                <a16:creationId xmlns:a16="http://schemas.microsoft.com/office/drawing/2014/main" xmlns="" id="{BEDC44C9-062B-4653-9743-C1916ACFC42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>
            <a:extLst>
              <a:ext uri="{FF2B5EF4-FFF2-40B4-BE49-F238E27FC236}">
                <a16:creationId xmlns:a16="http://schemas.microsoft.com/office/drawing/2014/main" xmlns="" id="{8F6748EF-5288-4214-B256-EBD78F45D04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603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>
            <a:extLst>
              <a:ext uri="{FF2B5EF4-FFF2-40B4-BE49-F238E27FC236}">
                <a16:creationId xmlns:a16="http://schemas.microsoft.com/office/drawing/2014/main" xmlns="" id="{BEDC44C9-062B-4653-9743-C1916ACFC42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>
            <a:extLst>
              <a:ext uri="{FF2B5EF4-FFF2-40B4-BE49-F238E27FC236}">
                <a16:creationId xmlns:a16="http://schemas.microsoft.com/office/drawing/2014/main" xmlns="" id="{8F6748EF-5288-4214-B256-EBD78F45D04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9855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>
            <a:extLst>
              <a:ext uri="{FF2B5EF4-FFF2-40B4-BE49-F238E27FC236}">
                <a16:creationId xmlns:a16="http://schemas.microsoft.com/office/drawing/2014/main" xmlns="" id="{BEDC44C9-062B-4653-9743-C1916ACFC42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>
            <a:extLst>
              <a:ext uri="{FF2B5EF4-FFF2-40B4-BE49-F238E27FC236}">
                <a16:creationId xmlns:a16="http://schemas.microsoft.com/office/drawing/2014/main" xmlns="" id="{8F6748EF-5288-4214-B256-EBD78F45D04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14282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defTabSz="904789">
              <a:defRPr/>
            </a:pPr>
            <a:fld id="{EC96C570-868E-4B24-9573-83D72CA02DD3}" type="slidenum">
              <a:rPr lang="ru-RU" sz="1200">
                <a:solidFill>
                  <a:srgbClr val="000000"/>
                </a:solidFill>
                <a:latin typeface="Calibri"/>
              </a:rPr>
              <a:pPr defTabSz="904789">
                <a:defRPr/>
              </a:pPr>
              <a:t>21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1475" y="681038"/>
            <a:ext cx="6067425" cy="3413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73665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defTabSz="904789">
              <a:defRPr/>
            </a:pPr>
            <a:fld id="{EC96C570-868E-4B24-9573-83D72CA02DD3}" type="slidenum">
              <a:rPr lang="ru-RU" sz="1200">
                <a:solidFill>
                  <a:srgbClr val="000000"/>
                </a:solidFill>
                <a:latin typeface="Calibri"/>
              </a:rPr>
              <a:pPr defTabSz="904789">
                <a:defRPr/>
              </a:pPr>
              <a:t>23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1475" y="681038"/>
            <a:ext cx="6067425" cy="3413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31858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defTabSz="904789">
              <a:defRPr/>
            </a:pPr>
            <a:fld id="{EC96C570-868E-4B24-9573-83D72CA02DD3}" type="slidenum">
              <a:rPr lang="ru-RU" sz="1200">
                <a:solidFill>
                  <a:srgbClr val="000000"/>
                </a:solidFill>
                <a:latin typeface="Calibri"/>
              </a:rPr>
              <a:pPr defTabSz="904789">
                <a:defRPr/>
              </a:pPr>
              <a:t>25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1475" y="681038"/>
            <a:ext cx="6067425" cy="3413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6778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defTabSz="904789">
              <a:defRPr/>
            </a:pPr>
            <a:fld id="{EC96C570-868E-4B24-9573-83D72CA02DD3}" type="slidenum">
              <a:rPr lang="ru-RU" sz="1200">
                <a:solidFill>
                  <a:srgbClr val="000000"/>
                </a:solidFill>
                <a:latin typeface="Calibri"/>
              </a:rPr>
              <a:pPr defTabSz="904789">
                <a:defRPr/>
              </a:pPr>
              <a:t>27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1475" y="681038"/>
            <a:ext cx="6067425" cy="3413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73519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defTabSz="904789">
              <a:defRPr/>
            </a:pPr>
            <a:fld id="{EC96C570-868E-4B24-9573-83D72CA02DD3}" type="slidenum">
              <a:rPr lang="ru-RU" sz="1200">
                <a:solidFill>
                  <a:srgbClr val="000000"/>
                </a:solidFill>
                <a:latin typeface="Calibri"/>
              </a:rPr>
              <a:pPr defTabSz="904789">
                <a:defRPr/>
              </a:pPr>
              <a:t>29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1475" y="681038"/>
            <a:ext cx="6067425" cy="3413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71801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defTabSz="904789">
              <a:defRPr/>
            </a:pPr>
            <a:fld id="{EC96C570-868E-4B24-9573-83D72CA02DD3}" type="slidenum">
              <a:rPr lang="ru-RU" sz="1200">
                <a:solidFill>
                  <a:srgbClr val="000000"/>
                </a:solidFill>
                <a:latin typeface="Calibri"/>
              </a:rPr>
              <a:pPr defTabSz="904789">
                <a:defRPr/>
              </a:pPr>
              <a:t>31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1475" y="681038"/>
            <a:ext cx="6067425" cy="3413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16870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defTabSz="904789">
              <a:defRPr/>
            </a:pPr>
            <a:fld id="{EC96C570-868E-4B24-9573-83D72CA02DD3}" type="slidenum">
              <a:rPr lang="ru-RU" sz="1200">
                <a:solidFill>
                  <a:srgbClr val="000000"/>
                </a:solidFill>
                <a:latin typeface="Calibri"/>
              </a:rPr>
              <a:pPr defTabSz="904789">
                <a:defRPr/>
              </a:pPr>
              <a:t>33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1475" y="681038"/>
            <a:ext cx="6067425" cy="3413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214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defTabSz="904789">
              <a:defRPr/>
            </a:pPr>
            <a:fld id="{EC96C570-868E-4B24-9573-83D72CA02DD3}" type="slidenum">
              <a:rPr lang="ru-RU" sz="1200">
                <a:solidFill>
                  <a:srgbClr val="000000"/>
                </a:solidFill>
                <a:latin typeface="Calibri"/>
              </a:rPr>
              <a:pPr defTabSz="904789">
                <a:defRPr/>
              </a:pPr>
              <a:t>3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1475" y="681038"/>
            <a:ext cx="6067425" cy="3413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501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defTabSz="904789">
              <a:defRPr/>
            </a:pPr>
            <a:fld id="{EC96C570-868E-4B24-9573-83D72CA02DD3}" type="slidenum">
              <a:rPr lang="ru-RU" sz="1200">
                <a:solidFill>
                  <a:srgbClr val="000000"/>
                </a:solidFill>
                <a:latin typeface="Calibri"/>
              </a:rPr>
              <a:pPr defTabSz="904789">
                <a:defRPr/>
              </a:pPr>
              <a:t>4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1475" y="681038"/>
            <a:ext cx="6067425" cy="3413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3084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defTabSz="904789">
              <a:defRPr/>
            </a:pPr>
            <a:fld id="{EC96C570-868E-4B24-9573-83D72CA02DD3}" type="slidenum">
              <a:rPr lang="ru-RU" sz="1200">
                <a:solidFill>
                  <a:srgbClr val="000000"/>
                </a:solidFill>
                <a:latin typeface="Calibri"/>
              </a:rPr>
              <a:pPr defTabSz="904789">
                <a:defRPr/>
              </a:pPr>
              <a:t>5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1475" y="681038"/>
            <a:ext cx="6067425" cy="3413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9570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defTabSz="904789">
              <a:defRPr/>
            </a:pPr>
            <a:fld id="{EC96C570-868E-4B24-9573-83D72CA02DD3}" type="slidenum">
              <a:rPr lang="ru-RU" sz="1200">
                <a:solidFill>
                  <a:srgbClr val="000000"/>
                </a:solidFill>
                <a:latin typeface="Calibri"/>
              </a:rPr>
              <a:pPr defTabSz="904789">
                <a:defRPr/>
              </a:pPr>
              <a:t>6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1475" y="681038"/>
            <a:ext cx="6067425" cy="3413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2904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defTabSz="904789">
              <a:defRPr/>
            </a:pPr>
            <a:fld id="{EC96C570-868E-4B24-9573-83D72CA02DD3}" type="slidenum">
              <a:rPr lang="ru-RU" sz="1200">
                <a:solidFill>
                  <a:srgbClr val="000000"/>
                </a:solidFill>
                <a:latin typeface="Calibri"/>
              </a:rPr>
              <a:pPr defTabSz="904789">
                <a:defRPr/>
              </a:pPr>
              <a:t>7</a:t>
            </a:fld>
            <a:endParaRPr lang="ru-RU" sz="120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1475" y="681038"/>
            <a:ext cx="6067425" cy="3413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0169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>
            <a:extLst>
              <a:ext uri="{FF2B5EF4-FFF2-40B4-BE49-F238E27FC236}">
                <a16:creationId xmlns:a16="http://schemas.microsoft.com/office/drawing/2014/main" xmlns="" id="{BEDC44C9-062B-4653-9743-C1916ACFC42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>
            <a:extLst>
              <a:ext uri="{FF2B5EF4-FFF2-40B4-BE49-F238E27FC236}">
                <a16:creationId xmlns:a16="http://schemas.microsoft.com/office/drawing/2014/main" xmlns="" id="{8F6748EF-5288-4214-B256-EBD78F45D04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3255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>
            <a:extLst>
              <a:ext uri="{FF2B5EF4-FFF2-40B4-BE49-F238E27FC236}">
                <a16:creationId xmlns:a16="http://schemas.microsoft.com/office/drawing/2014/main" xmlns="" id="{BEDC44C9-062B-4653-9743-C1916ACFC42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>
            <a:extLst>
              <a:ext uri="{FF2B5EF4-FFF2-40B4-BE49-F238E27FC236}">
                <a16:creationId xmlns:a16="http://schemas.microsoft.com/office/drawing/2014/main" xmlns="" id="{8F6748EF-5288-4214-B256-EBD78F45D04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99537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>
            <a:extLst>
              <a:ext uri="{FF2B5EF4-FFF2-40B4-BE49-F238E27FC236}">
                <a16:creationId xmlns:a16="http://schemas.microsoft.com/office/drawing/2014/main" xmlns="" id="{BEDC44C9-062B-4653-9743-C1916ACFC42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>
            <a:extLst>
              <a:ext uri="{FF2B5EF4-FFF2-40B4-BE49-F238E27FC236}">
                <a16:creationId xmlns:a16="http://schemas.microsoft.com/office/drawing/2014/main" xmlns="" id="{8F6748EF-5288-4214-B256-EBD78F45D04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1438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04.03.2022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899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04.03.2022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759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04.03.2022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8744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4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89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1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C12C-CC06-4C44-82E8-C3E68E10855A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E0564-8461-43C8-B403-2B558DCF0F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73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C12C-CC06-4C44-82E8-C3E68E10855A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E0564-8461-43C8-B403-2B558DCF0F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725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6"/>
            <a:ext cx="10363200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108827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3pPr>
            <a:lvl4pPr marL="1632421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4pPr>
            <a:lvl5pPr marL="2176560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5pPr>
            <a:lvl6pPr marL="2720699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6pPr>
            <a:lvl7pPr marL="3264840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7pPr>
            <a:lvl8pPr marL="3808979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8pPr>
            <a:lvl9pPr marL="4353118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C12C-CC06-4C44-82E8-C3E68E10855A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E0564-8461-43C8-B403-2B558DCF0F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4357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333"/>
            </a:lvl1pPr>
            <a:lvl2pPr>
              <a:defRPr sz="2800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333"/>
            </a:lvl1pPr>
            <a:lvl2pPr>
              <a:defRPr sz="2800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C12C-CC06-4C44-82E8-C3E68E10855A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E0564-8461-43C8-B403-2B558DCF0F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838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4140" indent="0">
              <a:buNone/>
              <a:defRPr sz="2400" b="1"/>
            </a:lvl2pPr>
            <a:lvl3pPr marL="1088279" indent="0">
              <a:buNone/>
              <a:defRPr sz="2133" b="1"/>
            </a:lvl3pPr>
            <a:lvl4pPr marL="1632421" indent="0">
              <a:buNone/>
              <a:defRPr sz="1867" b="1"/>
            </a:lvl4pPr>
            <a:lvl5pPr marL="2176560" indent="0">
              <a:buNone/>
              <a:defRPr sz="1867" b="1"/>
            </a:lvl5pPr>
            <a:lvl6pPr marL="2720699" indent="0">
              <a:buNone/>
              <a:defRPr sz="1867" b="1"/>
            </a:lvl6pPr>
            <a:lvl7pPr marL="3264840" indent="0">
              <a:buNone/>
              <a:defRPr sz="1867" b="1"/>
            </a:lvl7pPr>
            <a:lvl8pPr marL="3808979" indent="0">
              <a:buNone/>
              <a:defRPr sz="1867" b="1"/>
            </a:lvl8pPr>
            <a:lvl9pPr marL="4353118" indent="0">
              <a:buNone/>
              <a:defRPr sz="186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4140" indent="0">
              <a:buNone/>
              <a:defRPr sz="2400" b="1"/>
            </a:lvl2pPr>
            <a:lvl3pPr marL="1088279" indent="0">
              <a:buNone/>
              <a:defRPr sz="2133" b="1"/>
            </a:lvl3pPr>
            <a:lvl4pPr marL="1632421" indent="0">
              <a:buNone/>
              <a:defRPr sz="1867" b="1"/>
            </a:lvl4pPr>
            <a:lvl5pPr marL="2176560" indent="0">
              <a:buNone/>
              <a:defRPr sz="1867" b="1"/>
            </a:lvl5pPr>
            <a:lvl6pPr marL="2720699" indent="0">
              <a:buNone/>
              <a:defRPr sz="1867" b="1"/>
            </a:lvl6pPr>
            <a:lvl7pPr marL="3264840" indent="0">
              <a:buNone/>
              <a:defRPr sz="1867" b="1"/>
            </a:lvl7pPr>
            <a:lvl8pPr marL="3808979" indent="0">
              <a:buNone/>
              <a:defRPr sz="1867" b="1"/>
            </a:lvl8pPr>
            <a:lvl9pPr marL="4353118" indent="0">
              <a:buNone/>
              <a:defRPr sz="186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C12C-CC06-4C44-82E8-C3E68E10855A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E0564-8461-43C8-B403-2B558DCF0F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1751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C12C-CC06-4C44-82E8-C3E68E10855A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E0564-8461-43C8-B403-2B558DCF0F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6206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C12C-CC06-4C44-82E8-C3E68E10855A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E0564-8461-43C8-B403-2B558DCF0F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685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6" y="273054"/>
            <a:ext cx="6815667" cy="5853113"/>
          </a:xfrm>
        </p:spPr>
        <p:txBody>
          <a:bodyPr/>
          <a:lstStyle>
            <a:lvl1pPr>
              <a:defRPr sz="3867"/>
            </a:lvl1pPr>
            <a:lvl2pPr>
              <a:defRPr sz="3333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733"/>
            </a:lvl1pPr>
            <a:lvl2pPr marL="544140" indent="0">
              <a:buNone/>
              <a:defRPr sz="1467"/>
            </a:lvl2pPr>
            <a:lvl3pPr marL="1088279" indent="0">
              <a:buNone/>
              <a:defRPr sz="1200"/>
            </a:lvl3pPr>
            <a:lvl4pPr marL="1632421" indent="0">
              <a:buNone/>
              <a:defRPr sz="1200"/>
            </a:lvl4pPr>
            <a:lvl5pPr marL="2176560" indent="0">
              <a:buNone/>
              <a:defRPr sz="1200"/>
            </a:lvl5pPr>
            <a:lvl6pPr marL="2720699" indent="0">
              <a:buNone/>
              <a:defRPr sz="1200"/>
            </a:lvl6pPr>
            <a:lvl7pPr marL="3264840" indent="0">
              <a:buNone/>
              <a:defRPr sz="1200"/>
            </a:lvl7pPr>
            <a:lvl8pPr marL="3808979" indent="0">
              <a:buNone/>
              <a:defRPr sz="1200"/>
            </a:lvl8pPr>
            <a:lvl9pPr marL="435311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C12C-CC06-4C44-82E8-C3E68E10855A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E0564-8461-43C8-B403-2B558DCF0F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750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04.03.2022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3247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867"/>
            </a:lvl1pPr>
            <a:lvl2pPr marL="544140" indent="0">
              <a:buNone/>
              <a:defRPr sz="3333"/>
            </a:lvl2pPr>
            <a:lvl3pPr marL="1088279" indent="0">
              <a:buNone/>
              <a:defRPr sz="2800"/>
            </a:lvl3pPr>
            <a:lvl4pPr marL="1632421" indent="0">
              <a:buNone/>
              <a:defRPr sz="2400"/>
            </a:lvl4pPr>
            <a:lvl5pPr marL="2176560" indent="0">
              <a:buNone/>
              <a:defRPr sz="2400"/>
            </a:lvl5pPr>
            <a:lvl6pPr marL="2720699" indent="0">
              <a:buNone/>
              <a:defRPr sz="2400"/>
            </a:lvl6pPr>
            <a:lvl7pPr marL="3264840" indent="0">
              <a:buNone/>
              <a:defRPr sz="2400"/>
            </a:lvl7pPr>
            <a:lvl8pPr marL="3808979" indent="0">
              <a:buNone/>
              <a:defRPr sz="2400"/>
            </a:lvl8pPr>
            <a:lvl9pPr marL="4353118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733"/>
            </a:lvl1pPr>
            <a:lvl2pPr marL="544140" indent="0">
              <a:buNone/>
              <a:defRPr sz="1467"/>
            </a:lvl2pPr>
            <a:lvl3pPr marL="1088279" indent="0">
              <a:buNone/>
              <a:defRPr sz="1200"/>
            </a:lvl3pPr>
            <a:lvl4pPr marL="1632421" indent="0">
              <a:buNone/>
              <a:defRPr sz="1200"/>
            </a:lvl4pPr>
            <a:lvl5pPr marL="2176560" indent="0">
              <a:buNone/>
              <a:defRPr sz="1200"/>
            </a:lvl5pPr>
            <a:lvl6pPr marL="2720699" indent="0">
              <a:buNone/>
              <a:defRPr sz="1200"/>
            </a:lvl6pPr>
            <a:lvl7pPr marL="3264840" indent="0">
              <a:buNone/>
              <a:defRPr sz="1200"/>
            </a:lvl7pPr>
            <a:lvl8pPr marL="3808979" indent="0">
              <a:buNone/>
              <a:defRPr sz="1200"/>
            </a:lvl8pPr>
            <a:lvl9pPr marL="435311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C12C-CC06-4C44-82E8-C3E68E10855A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E0564-8461-43C8-B403-2B558DCF0F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9273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C12C-CC06-4C44-82E8-C3E68E10855A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E0564-8461-43C8-B403-2B558DCF0F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6373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BC12C-CC06-4C44-82E8-C3E68E10855A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E0564-8461-43C8-B403-2B558DCF0F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62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04.03.2022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331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04.03.2022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614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04.03.2022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97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04.03.2022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828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04.03.2022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46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04.03.2022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851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04.03.2022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65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04.03.2022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006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81625" tIns="40813" rIns="81625" bIns="4081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81625" tIns="40813" rIns="81625" bIns="4081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81625" tIns="40813" rIns="81625" bIns="40813" rtlCol="0" anchor="ctr"/>
          <a:lstStyle>
            <a:lvl1pPr algn="l">
              <a:defRPr sz="14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BC12C-CC06-4C44-82E8-C3E68E10855A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81625" tIns="40813" rIns="81625" bIns="40813" rtlCol="0" anchor="ctr"/>
          <a:lstStyle>
            <a:lvl1pPr algn="ctr">
              <a:defRPr sz="14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81625" tIns="40813" rIns="81625" bIns="40813" rtlCol="0" anchor="ctr"/>
          <a:lstStyle>
            <a:lvl1pPr algn="r">
              <a:defRPr sz="14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E0564-8461-43C8-B403-2B558DCF0F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678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1088279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04" indent="-408104" algn="l" defTabSz="1088279" rtl="0" eaLnBrk="1" latinLnBrk="0" hangingPunct="1">
        <a:spcBef>
          <a:spcPct val="20000"/>
        </a:spcBef>
        <a:buFont typeface="Arial" pitchFamily="34" charset="0"/>
        <a:buChar char="•"/>
        <a:defRPr sz="3867" kern="1200">
          <a:solidFill>
            <a:schemeClr val="tx1"/>
          </a:solidFill>
          <a:latin typeface="+mn-lt"/>
          <a:ea typeface="+mn-ea"/>
          <a:cs typeface="+mn-cs"/>
        </a:defRPr>
      </a:lvl1pPr>
      <a:lvl2pPr marL="884227" indent="-340086" algn="l" defTabSz="1088279" rtl="0" eaLnBrk="1" latinLnBrk="0" hangingPunct="1">
        <a:spcBef>
          <a:spcPct val="20000"/>
        </a:spcBef>
        <a:buFont typeface="Arial" pitchFamily="34" charset="0"/>
        <a:buChar char="–"/>
        <a:defRPr sz="3333" kern="1200">
          <a:solidFill>
            <a:schemeClr val="tx1"/>
          </a:solidFill>
          <a:latin typeface="+mn-lt"/>
          <a:ea typeface="+mn-ea"/>
          <a:cs typeface="+mn-cs"/>
        </a:defRPr>
      </a:lvl2pPr>
      <a:lvl3pPr marL="1360349" indent="-272071" algn="l" defTabSz="108827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488" indent="-272071" algn="l" defTabSz="1088279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8628" indent="-272071" algn="l" defTabSz="1088279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2769" indent="-272071" algn="l" defTabSz="108827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6909" indent="-272071" algn="l" defTabSz="108827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049" indent="-272071" algn="l" defTabSz="108827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188" indent="-272071" algn="l" defTabSz="108827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8279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44140" algn="l" defTabSz="1088279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088279" algn="l" defTabSz="1088279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32421" algn="l" defTabSz="1088279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176560" algn="l" defTabSz="1088279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720699" algn="l" defTabSz="1088279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264840" algn="l" defTabSz="1088279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808979" algn="l" defTabSz="1088279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353118" algn="l" defTabSz="1088279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jpe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7.png"/><Relationship Id="rId4" Type="http://schemas.openxmlformats.org/officeDocument/2006/relationships/image" Target="../media/image18.jpeg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4.png"/><Relationship Id="rId7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4.png"/><Relationship Id="rId7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4.png"/><Relationship Id="rId7" Type="http://schemas.openxmlformats.org/officeDocument/2006/relationships/image" Target="../media/image2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4.png"/><Relationship Id="rId7" Type="http://schemas.openxmlformats.org/officeDocument/2006/relationships/image" Target="../media/image2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4.png"/><Relationship Id="rId7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33.jpeg"/><Relationship Id="rId4" Type="http://schemas.openxmlformats.org/officeDocument/2006/relationships/image" Target="../media/image5.png"/><Relationship Id="rId9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4.png"/><Relationship Id="rId7" Type="http://schemas.openxmlformats.org/officeDocument/2006/relationships/image" Target="../media/image3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52117" y="16697"/>
            <a:ext cx="5039883" cy="4852465"/>
          </a:xfrm>
          <a:prstGeom prst="rect">
            <a:avLst/>
          </a:prstGeom>
          <a:blipFill dpi="0" rotWithShape="1">
            <a:blip r:embed="rId3" cstate="screen">
              <a:alphaModFix amt="14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279">
              <a:defRPr/>
            </a:pPr>
            <a:endParaRPr lang="ru-RU" sz="2844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48303" y="4965147"/>
            <a:ext cx="8614612" cy="861774"/>
          </a:xfrm>
          <a:prstGeom prst="rect">
            <a:avLst/>
          </a:prstGeom>
          <a:solidFill>
            <a:schemeClr val="bg1">
              <a:alpha val="40000"/>
            </a:schemeClr>
          </a:solidFill>
          <a:effectLst>
            <a:softEdge rad="63500"/>
          </a:effectLst>
        </p:spPr>
        <p:txBody>
          <a:bodyPr wrap="square"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-10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Урок мужества: «Ратная слава героев</a:t>
            </a:r>
          </a:p>
          <a:p>
            <a:pPr algn="ctr"/>
            <a:r>
              <a:rPr lang="ru-RU" sz="2800" b="1" spc="-10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российской земли»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40685BB-F623-403A-AA43-3AA8CE76ED57}"/>
              </a:ext>
            </a:extLst>
          </p:cNvPr>
          <p:cNvSpPr/>
          <p:nvPr/>
        </p:nvSpPr>
        <p:spPr>
          <a:xfrm>
            <a:off x="10149281" y="200689"/>
            <a:ext cx="1873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Приложение № 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6571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 b="9600"/>
          <a:stretch/>
        </p:blipFill>
        <p:spPr>
          <a:xfrm>
            <a:off x="4544" y="834757"/>
            <a:ext cx="12187456" cy="6023243"/>
          </a:xfrm>
          <a:prstGeom prst="rect">
            <a:avLst/>
          </a:prstGeom>
          <a:solidFill>
            <a:srgbClr val="BF9000"/>
          </a:solidFill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739"/>
            <a:ext cx="12192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400256" y="6117299"/>
            <a:ext cx="268829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67" dirty="0">
                <a:latin typeface="Times New Roman" pitchFamily="18" charset="0"/>
                <a:cs typeface="Times New Roman" pitchFamily="18" charset="0"/>
              </a:rPr>
              <a:t>Константин </a:t>
            </a:r>
            <a:r>
              <a:rPr lang="ru-RU" sz="1867" dirty="0" err="1">
                <a:latin typeface="Times New Roman" pitchFamily="18" charset="0"/>
                <a:cs typeface="Times New Roman" pitchFamily="18" charset="0"/>
              </a:rPr>
              <a:t>Недорубов</a:t>
            </a:r>
            <a:endParaRPr lang="ru-RU" sz="1867" dirty="0"/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3155472" y="92214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-25883" y="-20637"/>
            <a:ext cx="12217883" cy="627534"/>
            <a:chOff x="-4" y="-12011"/>
            <a:chExt cx="9144004" cy="62753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5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6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all" spc="0" normalizeH="0" baseline="0" noProof="0" dirty="0">
                  <a:ln w="0"/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uLnTx/>
                  <a:uFillTx/>
                  <a:latin typeface="Arial" charset="0"/>
                  <a:cs typeface="Arial" pitchFamily="34" charset="0"/>
                </a:rPr>
                <a:t>6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lvl="0" algn="ctr" defTabSz="96394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КАЗАК КОНСТАНТИН НЕДОРУБОВ </a:t>
              </a:r>
            </a:p>
          </p:txBody>
        </p:sp>
        <p:sp>
          <p:nvSpPr>
            <p:cNvPr id="12" name="Диагональная полоса 11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/>
          <a:srcRect r="19569"/>
          <a:stretch/>
        </p:blipFill>
        <p:spPr bwMode="auto">
          <a:xfrm flipH="1">
            <a:off x="-23769" y="17351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371791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A36B40D-09FF-4D95-B5ED-E0E93F770047}"/>
              </a:ext>
            </a:extLst>
          </p:cNvPr>
          <p:cNvSpPr/>
          <p:nvPr/>
        </p:nvSpPr>
        <p:spPr>
          <a:xfrm>
            <a:off x="239349" y="644691"/>
            <a:ext cx="11809312" cy="3192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495" algn="r">
              <a:lnSpc>
                <a:spcPct val="115000"/>
              </a:lnSpc>
            </a:pPr>
            <a:r>
              <a:rPr lang="ru-RU" sz="2400" b="1" i="1" dirty="0">
                <a:highlight>
                  <a:srgbClr val="D3D3D3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Слайд №6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720495" algn="just">
              <a:lnSpc>
                <a:spcPct val="115000"/>
              </a:lnSpc>
            </a:pPr>
            <a:endParaRPr lang="ru-RU" sz="2133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82588" algn="just"/>
            <a:endParaRPr lang="ru-RU" sz="2133" dirty="0">
              <a:latin typeface="Times New Roman" pitchFamily="18" charset="0"/>
              <a:cs typeface="Times New Roman" pitchFamily="18" charset="0"/>
            </a:endParaRPr>
          </a:p>
          <a:p>
            <a:pPr indent="482588" algn="just"/>
            <a:r>
              <a:rPr lang="ru-RU" sz="2133" dirty="0">
                <a:latin typeface="Times New Roman" pitchFamily="18" charset="0"/>
                <a:cs typeface="Times New Roman" pitchFamily="18" charset="0"/>
              </a:rPr>
              <a:t>2 августа 1942 г. в ходе ожесточенного боя станица Кущевская Краснодарского края три раза переходила из рук в руки. </a:t>
            </a:r>
          </a:p>
          <a:p>
            <a:pPr indent="482588" algn="just"/>
            <a:r>
              <a:rPr lang="ru-RU" sz="2133" dirty="0">
                <a:latin typeface="Times New Roman" pitchFamily="18" charset="0"/>
                <a:cs typeface="Times New Roman" pitchFamily="18" charset="0"/>
              </a:rPr>
              <a:t>53-летний казак Константин </a:t>
            </a:r>
            <a:r>
              <a:rPr lang="ru-RU" sz="2133" dirty="0" err="1">
                <a:latin typeface="Times New Roman" pitchFamily="18" charset="0"/>
                <a:cs typeface="Times New Roman" pitchFamily="18" charset="0"/>
              </a:rPr>
              <a:t>Недорубов</a:t>
            </a:r>
            <a:r>
              <a:rPr lang="ru-RU" sz="2133" dirty="0">
                <a:latin typeface="Times New Roman" pitchFamily="18" charset="0"/>
                <a:cs typeface="Times New Roman" pitchFamily="18" charset="0"/>
              </a:rPr>
              <a:t> участвуя в кавалерийской атаке уничтожил </a:t>
            </a:r>
            <a:br>
              <a:rPr lang="ru-RU" sz="2133" dirty="0">
                <a:latin typeface="Times New Roman" pitchFamily="18" charset="0"/>
                <a:cs typeface="Times New Roman" pitchFamily="18" charset="0"/>
              </a:rPr>
            </a:br>
            <a:r>
              <a:rPr lang="ru-RU" sz="2133" b="1" dirty="0">
                <a:latin typeface="Times New Roman" pitchFamily="18" charset="0"/>
                <a:cs typeface="Times New Roman" pitchFamily="18" charset="0"/>
              </a:rPr>
              <a:t>70</a:t>
            </a:r>
            <a:r>
              <a:rPr lang="ru-RU" sz="2133" dirty="0">
                <a:latin typeface="Times New Roman" pitchFamily="18" charset="0"/>
                <a:cs typeface="Times New Roman" pitchFamily="18" charset="0"/>
              </a:rPr>
              <a:t> немецких солдат. В том бою казакам удалось нанести противнику немалый урон. </a:t>
            </a:r>
          </a:p>
          <a:p>
            <a:pPr indent="482588" algn="just"/>
            <a:r>
              <a:rPr lang="ru-RU" sz="2133" dirty="0">
                <a:latin typeface="Times New Roman" pitchFamily="18" charset="0"/>
                <a:cs typeface="Times New Roman" pitchFamily="18" charset="0"/>
              </a:rPr>
              <a:t>За этот бой </a:t>
            </a:r>
            <a:r>
              <a:rPr lang="ru-RU" sz="2133" dirty="0" err="1">
                <a:latin typeface="Times New Roman" pitchFamily="18" charset="0"/>
                <a:cs typeface="Times New Roman" pitchFamily="18" charset="0"/>
              </a:rPr>
              <a:t>Недорубов</a:t>
            </a:r>
            <a:r>
              <a:rPr lang="ru-RU" sz="2133" dirty="0">
                <a:latin typeface="Times New Roman" pitchFamily="18" charset="0"/>
                <a:cs typeface="Times New Roman" pitchFamily="18" charset="0"/>
              </a:rPr>
              <a:t> был награждён звездой Героя Советского Союза. Он оставался в строю до декабря 1943 года. </a:t>
            </a:r>
          </a:p>
        </p:txBody>
      </p:sp>
    </p:spTree>
    <p:extLst>
      <p:ext uri="{BB962C8B-B14F-4D97-AF65-F5344CB8AC3E}">
        <p14:creationId xmlns:p14="http://schemas.microsoft.com/office/powerpoint/2010/main" val="71991582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 b="9600"/>
          <a:stretch/>
        </p:blipFill>
        <p:spPr>
          <a:xfrm>
            <a:off x="4544" y="834757"/>
            <a:ext cx="12187456" cy="6023243"/>
          </a:xfrm>
          <a:prstGeom prst="rect">
            <a:avLst/>
          </a:prstGeom>
          <a:solidFill>
            <a:srgbClr val="BF9000"/>
          </a:solidFill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304245" y="5925278"/>
            <a:ext cx="268829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67" dirty="0">
                <a:latin typeface="Times New Roman" pitchFamily="18" charset="0"/>
                <a:cs typeface="Times New Roman" pitchFamily="18" charset="0"/>
              </a:rPr>
              <a:t>сержант Лысенко И.Т.</a:t>
            </a:r>
            <a:endParaRPr lang="ru-RU" sz="1867" dirty="0"/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3155472" y="92214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-25883" y="-20637"/>
            <a:ext cx="12217883" cy="627534"/>
            <a:chOff x="-4" y="-12011"/>
            <a:chExt cx="9144004" cy="62753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5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6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all" spc="0" normalizeH="0" baseline="0" noProof="0" dirty="0">
                  <a:ln w="0"/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uLnTx/>
                  <a:uFillTx/>
                  <a:latin typeface="Arial" charset="0"/>
                  <a:cs typeface="Arial" pitchFamily="34" charset="0"/>
                </a:rPr>
                <a:t>7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lvl="0" algn="ctr" defTabSz="96394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СЕРЖАНТ ИВАН ЛЫСЕНКО</a:t>
              </a:r>
            </a:p>
          </p:txBody>
        </p:sp>
        <p:sp>
          <p:nvSpPr>
            <p:cNvPr id="11" name="Диагональная полоса 10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/>
          <a:srcRect r="19569"/>
          <a:stretch/>
        </p:blipFill>
        <p:spPr bwMode="auto">
          <a:xfrm flipH="1">
            <a:off x="-23769" y="17351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02255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A36B40D-09FF-4D95-B5ED-E0E93F770047}"/>
              </a:ext>
            </a:extLst>
          </p:cNvPr>
          <p:cNvSpPr/>
          <p:nvPr/>
        </p:nvSpPr>
        <p:spPr>
          <a:xfrm>
            <a:off x="143339" y="1028733"/>
            <a:ext cx="11809312" cy="3184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495" algn="r">
              <a:lnSpc>
                <a:spcPct val="115000"/>
              </a:lnSpc>
            </a:pPr>
            <a:r>
              <a:rPr lang="ru-RU" sz="2400" b="1" i="1" dirty="0">
                <a:highlight>
                  <a:srgbClr val="D3D3D3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Слайд № 7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/>
              <a:t> </a:t>
            </a:r>
          </a:p>
          <a:p>
            <a:pPr indent="482588" algn="just"/>
            <a:r>
              <a:rPr lang="ru-RU" sz="2133" dirty="0">
                <a:latin typeface="Times New Roman" pitchFamily="18" charset="0"/>
                <a:cs typeface="Times New Roman" pitchFamily="18" charset="0"/>
              </a:rPr>
              <a:t>9 августа 1943 г. в бою за </a:t>
            </a:r>
            <a:r>
              <a:rPr lang="ru-RU" sz="2133" dirty="0" err="1">
                <a:latin typeface="Times New Roman" pitchFamily="18" charset="0"/>
                <a:cs typeface="Times New Roman" pitchFamily="18" charset="0"/>
              </a:rPr>
              <a:t>Кириковку</a:t>
            </a:r>
            <a:r>
              <a:rPr lang="ru-RU" sz="2133" dirty="0">
                <a:latin typeface="Times New Roman" pitchFamily="18" charset="0"/>
                <a:cs typeface="Times New Roman" pitchFamily="18" charset="0"/>
              </a:rPr>
              <a:t> сержант Лысенко, вооружённый только противотанковым ружьём, противостоял сразу </a:t>
            </a:r>
            <a:r>
              <a:rPr lang="ru-RU" sz="2133" b="1" dirty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2133" dirty="0">
                <a:latin typeface="Times New Roman" pitchFamily="18" charset="0"/>
                <a:cs typeface="Times New Roman" pitchFamily="18" charset="0"/>
              </a:rPr>
              <a:t> танкам противника. Он быстро менял позиции после каждого выстрела и знал самые уязвимые места немецких танков. Ему удалось подбить </a:t>
            </a:r>
            <a:r>
              <a:rPr lang="ru-RU" sz="2133" b="1" dirty="0">
                <a:latin typeface="Times New Roman" pitchFamily="18" charset="0"/>
                <a:cs typeface="Times New Roman" pitchFamily="18" charset="0"/>
              </a:rPr>
              <a:t>семь машин </a:t>
            </a:r>
            <a:br>
              <a:rPr lang="ru-RU" sz="2133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133" dirty="0">
                <a:latin typeface="Times New Roman" pitchFamily="18" charset="0"/>
                <a:cs typeface="Times New Roman" pitchFamily="18" charset="0"/>
              </a:rPr>
              <a:t>и уцелеть в этом неравном бою. Остальные танки прекратили атаку и отошли на свои позиции.</a:t>
            </a:r>
          </a:p>
          <a:p>
            <a:pPr indent="449263"/>
            <a:r>
              <a:rPr lang="ru-RU" sz="2133" dirty="0">
                <a:latin typeface="Times New Roman" pitchFamily="18" charset="0"/>
                <a:cs typeface="Times New Roman" pitchFamily="18" charset="0"/>
              </a:rPr>
              <a:t> За мужество и героизм в </a:t>
            </a:r>
            <a:r>
              <a:rPr lang="ru-RU" sz="2133">
                <a:latin typeface="Times New Roman" pitchFamily="18" charset="0"/>
                <a:cs typeface="Times New Roman" pitchFamily="18" charset="0"/>
              </a:rPr>
              <a:t>этом бою </a:t>
            </a:r>
            <a:r>
              <a:rPr lang="ru-RU" sz="2133" dirty="0">
                <a:latin typeface="Times New Roman" pitchFamily="18" charset="0"/>
                <a:cs typeface="Times New Roman" pitchFamily="18" charset="0"/>
              </a:rPr>
              <a:t>он был награждён звездой Героя Советского Союза. Лысенко пережил войну и умер в 1984 году.</a:t>
            </a:r>
          </a:p>
          <a:p>
            <a:pPr indent="482588" algn="just"/>
            <a:endParaRPr lang="ru-RU" sz="2133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11756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9600"/>
          <a:stretch/>
        </p:blipFill>
        <p:spPr>
          <a:xfrm>
            <a:off x="4544" y="580609"/>
            <a:ext cx="12187456" cy="6277392"/>
          </a:xfrm>
          <a:prstGeom prst="rect">
            <a:avLst/>
          </a:prstGeom>
          <a:solidFill>
            <a:srgbClr val="BF9000"/>
          </a:solidFill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7801" y="1316765"/>
          <a:ext cx="5514347" cy="4973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5299">
                  <a:extLst>
                    <a:ext uri="{9D8B030D-6E8A-4147-A177-3AD203B41FA5}">
                      <a16:colId xmlns:a16="http://schemas.microsoft.com/office/drawing/2014/main" xmlns="" val="2845853430"/>
                    </a:ext>
                  </a:extLst>
                </a:gridCol>
                <a:gridCol w="2873684">
                  <a:extLst>
                    <a:ext uri="{9D8B030D-6E8A-4147-A177-3AD203B41FA5}">
                      <a16:colId xmlns:a16="http://schemas.microsoft.com/office/drawing/2014/main" xmlns="" val="1754366246"/>
                    </a:ext>
                  </a:extLst>
                </a:gridCol>
                <a:gridCol w="2145364">
                  <a:extLst>
                    <a:ext uri="{9D8B030D-6E8A-4147-A177-3AD203B41FA5}">
                      <a16:colId xmlns:a16="http://schemas.microsoft.com/office/drawing/2014/main" xmlns="" val="31657877"/>
                    </a:ext>
                  </a:extLst>
                </a:gridCol>
              </a:tblGrid>
              <a:tr h="7866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п/п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Период ведения боевых действий (выполнения специальных задач)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иностранного государства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1710046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1956 год</a:t>
                      </a:r>
                    </a:p>
                  </a:txBody>
                  <a:tcPr marL="64595" marR="645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Венгрия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28072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1962 – 1964 годы</a:t>
                      </a:r>
                    </a:p>
                  </a:txBody>
                  <a:tcPr marL="64595" marR="645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Алжир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1161747"/>
                  </a:ext>
                </a:extLst>
              </a:tr>
              <a:tr h="11390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октябрь 1962 г. – март1963 г.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июнь 1967 г., 1968 год,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март 1969 г. –  июль 1972 г.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октябрь1973 г. – март 1974 г.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июнь 1974 г. по февраль 1975 г.</a:t>
                      </a:r>
                    </a:p>
                  </a:txBody>
                  <a:tcPr marL="64595" marR="645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Египет 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72711826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октябрь 1962 г. – март1963 г.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ноябрь 1967 г. –  декабрь 1969 г.</a:t>
                      </a:r>
                    </a:p>
                  </a:txBody>
                  <a:tcPr marL="64595" marR="645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Йеменская Арабская Республика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51827098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январь 1961 г. – декабрь1974 г.</a:t>
                      </a:r>
                    </a:p>
                  </a:txBody>
                  <a:tcPr marL="64595" marR="645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Вьетнам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87015292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июнь1967 г.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март – июль 1970 г.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сентябрь – ноябрь 972 г.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октябрь 1973 г.</a:t>
                      </a:r>
                    </a:p>
                  </a:txBody>
                  <a:tcPr marL="64595" marR="645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Сирия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2086901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ноябрь 1975 г. –  ноябрь 1992 г.</a:t>
                      </a:r>
                    </a:p>
                  </a:txBody>
                  <a:tcPr marL="64595" marR="645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Ангола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92298904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1967 – 1969 годы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ноябрь 1975 г. – ноябрь 1979 г.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март 1984 г. – август 1988 г.</a:t>
                      </a:r>
                    </a:p>
                  </a:txBody>
                  <a:tcPr marL="64595" marR="645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Мозамбик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7094009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декабрь 1977 г. – ноябрь 1990 г.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май 2000 г. – декабрь 2000 г.</a:t>
                      </a:r>
                    </a:p>
                  </a:txBody>
                  <a:tcPr marL="64595" marR="6459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Эфиопия</a:t>
                      </a:r>
                    </a:p>
                  </a:txBody>
                  <a:tcPr marL="64595" marR="645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31923"/>
                  </a:ext>
                </a:extLst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5906265" y="1316767"/>
          <a:ext cx="6122586" cy="49736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3125">
                  <a:extLst>
                    <a:ext uri="{9D8B030D-6E8A-4147-A177-3AD203B41FA5}">
                      <a16:colId xmlns:a16="http://schemas.microsoft.com/office/drawing/2014/main" xmlns="" val="3137696214"/>
                    </a:ext>
                  </a:extLst>
                </a:gridCol>
                <a:gridCol w="3127557">
                  <a:extLst>
                    <a:ext uri="{9D8B030D-6E8A-4147-A177-3AD203B41FA5}">
                      <a16:colId xmlns:a16="http://schemas.microsoft.com/office/drawing/2014/main" xmlns="" val="4196737398"/>
                    </a:ext>
                  </a:extLst>
                </a:gridCol>
                <a:gridCol w="2461904">
                  <a:extLst>
                    <a:ext uri="{9D8B030D-6E8A-4147-A177-3AD203B41FA5}">
                      <a16:colId xmlns:a16="http://schemas.microsoft.com/office/drawing/2014/main" xmlns="" val="1118704185"/>
                    </a:ext>
                  </a:extLst>
                </a:gridCol>
              </a:tblGrid>
              <a:tr h="7536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п/п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Период ведения боевых действий (выполнения специальных задач)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иностранного государства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8322187"/>
                  </a:ext>
                </a:extLst>
              </a:tr>
              <a:tr h="4514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апрель 1978 г. – 15 февраля 1989 г.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Афганистан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1880459"/>
                  </a:ext>
                </a:extLst>
              </a:tr>
              <a:tr h="2907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апрель – декабрь 1970 г.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Камбоджа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47440548"/>
                  </a:ext>
                </a:extLst>
              </a:tr>
              <a:tr h="2907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1972 – 1973 годы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Бангладеш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8002577"/>
                  </a:ext>
                </a:extLst>
              </a:tr>
              <a:tr h="8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январь 1960 г. – декабрь 1963 г.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август 1964 г. – ноябрь 1968 г.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ноябрь 1969 г. – декабрь 1970 г.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Лаос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6531496"/>
                  </a:ext>
                </a:extLst>
              </a:tr>
              <a:tr h="2907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июнь 1982 года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Сирия и Ливан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49398104"/>
                  </a:ext>
                </a:extLst>
              </a:tr>
              <a:tr h="8615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сентябрь – ноябрь 1992 года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февраль 1993 г. –  декабрь 1997 г.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Республика Таджикистан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3474704"/>
                  </a:ext>
                </a:extLst>
              </a:tr>
              <a:tr h="5814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 – 22 августа 2008 г.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Республика Южная Осетия,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Республика Абхазия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5318425"/>
                  </a:ext>
                </a:extLst>
              </a:tr>
              <a:tr h="5814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 30 сентября 2015 г.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настоящее время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Сирийская Арабская Республика</a:t>
                      </a:r>
                    </a:p>
                  </a:txBody>
                  <a:tcPr marL="4800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3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90276315"/>
                  </a:ext>
                </a:extLst>
              </a:tr>
            </a:tbl>
          </a:graphicData>
        </a:graphic>
      </p:graphicFrame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3181350" y="116702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-5" y="12477"/>
            <a:ext cx="12192005" cy="627534"/>
            <a:chOff x="-4" y="-12011"/>
            <a:chExt cx="9144004" cy="627534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3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4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all" spc="0" normalizeH="0" baseline="0" noProof="0" dirty="0">
                  <a:ln w="0"/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uLnTx/>
                  <a:uFillTx/>
                  <a:latin typeface="Arial" charset="0"/>
                  <a:cs typeface="Arial" pitchFamily="34" charset="0"/>
                </a:rPr>
                <a:t>8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lvl="0" algn="ctr" defTabSz="963943"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ПЕРЕЧЕНЬ ГОСУДАРСТВ, ГОРОДОВ, ТЕРРИТОРИЙ И ПЕРИОДОВ ВЕДЕНИЯ БОЕВЫХ ДЕЙСТВИЙ С УЧАСТИЕМ ГРАЖДАН РОССИЙСКОЙ ФЕДЕРАЦИИ (ПОСЛЕ 1945 Г.)</a:t>
              </a:r>
            </a:p>
          </p:txBody>
        </p:sp>
        <p:sp>
          <p:nvSpPr>
            <p:cNvPr id="20" name="Диагональная полоса 19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6" cstate="print"/>
          <a:srcRect r="19569"/>
          <a:stretch/>
        </p:blipFill>
        <p:spPr bwMode="auto">
          <a:xfrm flipH="1">
            <a:off x="2109" y="41839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006098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A36B40D-09FF-4D95-B5ED-E0E93F770047}"/>
              </a:ext>
            </a:extLst>
          </p:cNvPr>
          <p:cNvSpPr/>
          <p:nvPr/>
        </p:nvSpPr>
        <p:spPr>
          <a:xfrm>
            <a:off x="143339" y="1028734"/>
            <a:ext cx="11809312" cy="4579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495" algn="r">
              <a:lnSpc>
                <a:spcPct val="115000"/>
              </a:lnSpc>
            </a:pPr>
            <a:r>
              <a:rPr lang="ru-RU" sz="2400" b="1" i="1" dirty="0">
                <a:highlight>
                  <a:srgbClr val="D3D3D3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Слайд № 8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82588"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силу различных причин государственные интересы Советского Союза, а также Российской Федерации не раз призывали Вооруженные Силы к выполнению боевых (специальных) задач и после окончания Великой Отечественной войны. </a:t>
            </a: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соответствии с Федеральным законом «О ветеранах» (от 12 января 1995 г. № 5-ФЗ),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после 1945 года военнослужащие Вооруженных Сил СССР и Российской Федерации, принимали участие в боевых действиях и выполняли специальные задачи за пределами страны в более чем 17 иностранных государствах.</a:t>
            </a: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Ключевыми из них являются участие в боевых действия в Анголе, Вьетнаме, Афганистане, Республике Южная Осетия и Республике Абхазия, а также в Сирийской Арабской Республике.</a:t>
            </a:r>
          </a:p>
          <a:p>
            <a:pPr indent="482588" algn="just"/>
            <a:endParaRPr lang="ru-RU" sz="2133" dirty="0">
              <a:latin typeface="Times New Roman" pitchFamily="18" charset="0"/>
              <a:cs typeface="Times New Roman" pitchFamily="18" charset="0"/>
            </a:endParaRPr>
          </a:p>
          <a:p>
            <a:pPr indent="482588" algn="just"/>
            <a:endParaRPr lang="ru-RU" sz="2133" dirty="0">
              <a:latin typeface="Times New Roman" pitchFamily="18" charset="0"/>
              <a:cs typeface="Times New Roman" pitchFamily="18" charset="0"/>
            </a:endParaRPr>
          </a:p>
          <a:p>
            <a:pPr indent="482588" algn="just"/>
            <a:endParaRPr lang="ru-RU" sz="2133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56950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9600"/>
          <a:stretch/>
        </p:blipFill>
        <p:spPr>
          <a:xfrm>
            <a:off x="0" y="636566"/>
            <a:ext cx="12192000" cy="6221435"/>
          </a:xfrm>
          <a:prstGeom prst="rect">
            <a:avLst/>
          </a:prstGeom>
          <a:solidFill>
            <a:srgbClr val="BF9000"/>
          </a:solidFill>
        </p:spPr>
      </p:pic>
      <p:pic>
        <p:nvPicPr>
          <p:cNvPr id="23" name="Рисунок 22" descr="D:\Мои документы\Выставка ОКВС в Афганистане\из ЦМ ВС\img_033-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1" t="6151" r="5473" b="8298"/>
          <a:stretch/>
        </p:blipFill>
        <p:spPr bwMode="auto">
          <a:xfrm>
            <a:off x="397551" y="1096581"/>
            <a:ext cx="4279039" cy="2709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" t="1001" r="8581" b="3800"/>
          <a:stretch/>
        </p:blipFill>
        <p:spPr>
          <a:xfrm>
            <a:off x="8038221" y="1096581"/>
            <a:ext cx="3761633" cy="5379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4898218" y="1103162"/>
            <a:ext cx="3003145" cy="5276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1"/>
          <a:stretch/>
        </p:blipFill>
        <p:spPr>
          <a:xfrm>
            <a:off x="397551" y="3958493"/>
            <a:ext cx="4279039" cy="2517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3181350" y="116702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-5" y="12477"/>
            <a:ext cx="12192005" cy="627534"/>
            <a:chOff x="-4" y="-12011"/>
            <a:chExt cx="9144004" cy="627534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7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8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9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all" spc="0" normalizeH="0" baseline="0" noProof="0" dirty="0">
                  <a:ln w="0"/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uLnTx/>
                  <a:uFillTx/>
                  <a:latin typeface="Arial" charset="0"/>
                  <a:cs typeface="Arial" pitchFamily="34" charset="0"/>
                </a:rPr>
                <a:t>9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lvl="0" algn="ctr" defTabSz="963943"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БОЕВЫЕ ДЕЙСТВИЯ В АФГАНИСТАНЕ</a:t>
              </a:r>
            </a:p>
          </p:txBody>
        </p:sp>
        <p:sp>
          <p:nvSpPr>
            <p:cNvPr id="31" name="Диагональная полоса 30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10" cstate="print"/>
          <a:srcRect r="19569"/>
          <a:stretch/>
        </p:blipFill>
        <p:spPr bwMode="auto">
          <a:xfrm flipH="1">
            <a:off x="2109" y="41839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91570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A36B40D-09FF-4D95-B5ED-E0E93F770047}"/>
              </a:ext>
            </a:extLst>
          </p:cNvPr>
          <p:cNvSpPr/>
          <p:nvPr/>
        </p:nvSpPr>
        <p:spPr>
          <a:xfrm>
            <a:off x="126087" y="821365"/>
            <a:ext cx="11809312" cy="4875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495" algn="r">
              <a:lnSpc>
                <a:spcPct val="115000"/>
              </a:lnSpc>
            </a:pPr>
            <a:r>
              <a:rPr lang="ru-RU" sz="2400" b="1" i="1" dirty="0">
                <a:highlight>
                  <a:srgbClr val="D3D3D3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Слайд № 9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720495" algn="just">
              <a:lnSpc>
                <a:spcPct val="115000"/>
              </a:lnSpc>
            </a:pPr>
            <a:endParaRPr lang="ru-RU" sz="2133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1979 по 1989 годы в составе ограниченного контингента советских войск военную службу прошли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620 тысяч солдат и офицеров. Начиная со штурма дворца Амина и вплоть до полного вывода советских войск с территории республики, солдаты, офицеры и генералы проявляли чудеса выучки, мужества и героизма в боях с моджахедами.</a:t>
            </a: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время выполнения интернационального долга в Афганистане более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200 тыс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военнослужащих награждены орденами и медалями,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из них присвоено звание Героя Советского Союза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Героя Российской Федерации.</a:t>
            </a: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Личное мужество и героизм советских воинов-афганцев золотыми буквами вписаны в историю наших Вооруженных Сил.</a:t>
            </a: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Итогом применения ограниченного контингента советских войск в Афганистане в первую очередь стало достижение стабильности в регионе,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обеспечение безопасности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южных рубежей Советского Союза, а также на долгие годы был отсрочено появление войск НАТО в Афганистане. </a:t>
            </a:r>
          </a:p>
          <a:p>
            <a:pPr indent="482588" algn="just"/>
            <a:endParaRPr lang="ru-RU" sz="1867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46785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9600"/>
          <a:stretch/>
        </p:blipFill>
        <p:spPr>
          <a:xfrm>
            <a:off x="0" y="636566"/>
            <a:ext cx="12192000" cy="6221435"/>
          </a:xfrm>
          <a:prstGeom prst="rect">
            <a:avLst/>
          </a:prstGeom>
          <a:solidFill>
            <a:srgbClr val="BF9000"/>
          </a:solidFill>
        </p:spPr>
      </p:pic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3181350" y="116702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-5" y="12477"/>
            <a:ext cx="12192005" cy="627534"/>
            <a:chOff x="-4" y="-12011"/>
            <a:chExt cx="9144004" cy="627534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3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4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9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all" spc="0" normalizeH="0" baseline="0" noProof="0" dirty="0">
                  <a:ln w="0"/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uLnTx/>
                  <a:uFillTx/>
                  <a:latin typeface="Arial" charset="0"/>
                  <a:cs typeface="Arial" pitchFamily="34" charset="0"/>
                </a:rPr>
                <a:t>10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defTabSz="963943"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ЕФРЕЙТОР АЛЕКСАНДР КОРЯВИН</a:t>
              </a:r>
            </a:p>
          </p:txBody>
        </p:sp>
        <p:sp>
          <p:nvSpPr>
            <p:cNvPr id="31" name="Диагональная полоса 30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6" cstate="print"/>
          <a:srcRect r="19569"/>
          <a:stretch/>
        </p:blipFill>
        <p:spPr bwMode="auto">
          <a:xfrm flipH="1">
            <a:off x="2109" y="41839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7946427" y="5445225"/>
            <a:ext cx="441649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67" dirty="0" err="1"/>
              <a:t>Корявин</a:t>
            </a:r>
            <a:r>
              <a:rPr lang="ru-RU" sz="1867" dirty="0"/>
              <a:t> Александр Владимирович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10" y="1508787"/>
            <a:ext cx="5552983" cy="39364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6" r="32301"/>
          <a:stretch/>
        </p:blipFill>
        <p:spPr>
          <a:xfrm>
            <a:off x="5859375" y="1453405"/>
            <a:ext cx="2112235" cy="447187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821" y="1508787"/>
            <a:ext cx="3640636" cy="39364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8511" y="5445225"/>
            <a:ext cx="554765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67" dirty="0"/>
              <a:t>музей в лицее № 24 имени </a:t>
            </a:r>
            <a:r>
              <a:rPr lang="ru-RU" sz="1867" dirty="0" err="1"/>
              <a:t>А.В.Корявина</a:t>
            </a:r>
            <a:endParaRPr lang="ru-RU" sz="1867" dirty="0"/>
          </a:p>
        </p:txBody>
      </p:sp>
      <p:sp>
        <p:nvSpPr>
          <p:cNvPr id="17" name="TextBox 16"/>
          <p:cNvSpPr txBox="1"/>
          <p:nvPr/>
        </p:nvSpPr>
        <p:spPr>
          <a:xfrm>
            <a:off x="5423926" y="919561"/>
            <a:ext cx="294583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67" dirty="0"/>
              <a:t>памятник </a:t>
            </a:r>
            <a:r>
              <a:rPr lang="ru-RU" sz="1867" dirty="0" err="1"/>
              <a:t>А.В.Корявину</a:t>
            </a:r>
            <a:endParaRPr lang="ru-RU" sz="1867" dirty="0"/>
          </a:p>
        </p:txBody>
      </p:sp>
    </p:spTree>
    <p:extLst>
      <p:ext uri="{BB962C8B-B14F-4D97-AF65-F5344CB8AC3E}">
        <p14:creationId xmlns:p14="http://schemas.microsoft.com/office/powerpoint/2010/main" val="229001228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A36B40D-09FF-4D95-B5ED-E0E93F770047}"/>
              </a:ext>
            </a:extLst>
          </p:cNvPr>
          <p:cNvSpPr/>
          <p:nvPr/>
        </p:nvSpPr>
        <p:spPr>
          <a:xfrm>
            <a:off x="239349" y="487026"/>
            <a:ext cx="11809312" cy="612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495" algn="r">
              <a:lnSpc>
                <a:spcPct val="115000"/>
              </a:lnSpc>
            </a:pPr>
            <a:r>
              <a:rPr lang="ru-RU" sz="2800" b="1" i="1" dirty="0">
                <a:highlight>
                  <a:srgbClr val="D3D3D3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Слайд №10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Одним из героев Афганской войны стал ефрейтор Александр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Корявин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12 апреля 1985 г. в бою против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душманов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провинции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Вардак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Демократической республики Афганистан А. В.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Корявин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действуя решительно и смело, уничтожил 2-х мятежников и 2-х взял в плен.</a:t>
            </a: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16 апреля 1985 г. там же, действуя в составе взвода, лично уничтожил 5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душманов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захватил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 автоматов, гранатомет и большое количество боеприпасов.</a:t>
            </a: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23 мая 1985 г. ефрейтор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Корявин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вдвоем с товарищем прикрывал взвод от возможного нападения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тыла. Группа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душманов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появилась неожиданно. В завязавшемся бою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Корявин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был ранен. Истекая кровью и теряя сознание, Александр перехватил автомат здоровой рукой и вынудил противника залечь. Огнем автоматов они отбивались до прихода подмоги.</a:t>
            </a: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Раненому Александру делали перевязку, и в это время он увидел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душмана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затаившегося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нескольких шагах и целящегося в офицера. Собрав последние силы, А. В.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Корявин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бросился вперед, закрыв грудью командира от автоматной очереди.</a:t>
            </a: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успешное выполнение заданий по оказанию интернациональной помощи Демократической республике Афганистан и проявленное при этом мужество и героизм А. В.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Корявину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Указом Президиума Верховного Совета СССР от 25 октября 1985 г. присвоено высокое звание Героя Советского Союза с вручением ордена Ленина и медали «Золотая Звезда».</a:t>
            </a:r>
          </a:p>
          <a:p>
            <a:pPr indent="48258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Его именем названы: улица в поселке Сергиев-Посад-6, пароход-буксир на канале Москва-Волга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школа № 24, в которой он учился.</a:t>
            </a:r>
          </a:p>
        </p:txBody>
      </p:sp>
    </p:spTree>
    <p:extLst>
      <p:ext uri="{BB962C8B-B14F-4D97-AF65-F5344CB8AC3E}">
        <p14:creationId xmlns:p14="http://schemas.microsoft.com/office/powerpoint/2010/main" val="18005303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2334" b="9600"/>
          <a:stretch/>
        </p:blipFill>
        <p:spPr>
          <a:xfrm>
            <a:off x="0" y="588774"/>
            <a:ext cx="12203084" cy="6269226"/>
          </a:xfrm>
          <a:prstGeom prst="rect">
            <a:avLst/>
          </a:prstGeom>
        </p:spPr>
      </p:pic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181350" y="92214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-5" y="-12011"/>
            <a:ext cx="12192005" cy="627534"/>
            <a:chOff x="-4" y="-12011"/>
            <a:chExt cx="9144004" cy="627534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4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5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all" spc="0" normalizeH="0" baseline="0" noProof="0" dirty="0">
                  <a:ln w="0"/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uLnTx/>
                  <a:uFillTx/>
                  <a:latin typeface="Arial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lvl="0" algn="ctr" defTabSz="96394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САМООТВЕРЖЕННОСТЬ СОВЕТСКИХ ВОИНОВ </a:t>
              </a:r>
              <a:b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</a:b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В ГОДЫ ВЕЛИКОЙ ОТЕЧЕСТВЕННОЙ ВОЙНЫ 1941-1945 ГОДОВ</a:t>
              </a:r>
              <a:endParaRPr kumimoji="0" lang="ru-RU" sz="14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4F81BD">
                        <a:lumMod val="50000"/>
                      </a:srgbClr>
                    </a:gs>
                    <a:gs pos="50000">
                      <a:srgbClr val="4F81BD">
                        <a:lumMod val="75000"/>
                      </a:srgbClr>
                    </a:gs>
                    <a:gs pos="100000">
                      <a:srgbClr val="4F81BD">
                        <a:lumMod val="60000"/>
                        <a:lumOff val="40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Arial" charset="0"/>
                <a:cs typeface="Arial" pitchFamily="34" charset="0"/>
              </a:endParaRPr>
            </a:p>
          </p:txBody>
        </p:sp>
        <p:sp>
          <p:nvSpPr>
            <p:cNvPr id="19" name="Диагональная полоса 18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7" cstate="print"/>
          <a:srcRect r="19569"/>
          <a:stretch/>
        </p:blipFill>
        <p:spPr bwMode="auto">
          <a:xfrm flipH="1">
            <a:off x="2109" y="17351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332" y="758930"/>
            <a:ext cx="5075974" cy="295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691" y="809765"/>
            <a:ext cx="4711658" cy="295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690" y="3847338"/>
            <a:ext cx="4711659" cy="295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332" y="3854337"/>
            <a:ext cx="5075974" cy="295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338184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9600"/>
          <a:stretch/>
        </p:blipFill>
        <p:spPr>
          <a:xfrm>
            <a:off x="0" y="636566"/>
            <a:ext cx="12192000" cy="6221435"/>
          </a:xfrm>
          <a:prstGeom prst="rect">
            <a:avLst/>
          </a:prstGeom>
          <a:solidFill>
            <a:srgbClr val="BF9000"/>
          </a:solidFill>
        </p:spPr>
      </p:pic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3181350" y="116702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-5" y="12477"/>
            <a:ext cx="12192005" cy="627534"/>
            <a:chOff x="-4" y="-12011"/>
            <a:chExt cx="9144004" cy="627534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3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4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9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all" spc="0" normalizeH="0" baseline="0" noProof="0" dirty="0">
                  <a:ln w="0"/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uLnTx/>
                  <a:uFillTx/>
                  <a:latin typeface="Arial" charset="0"/>
                  <a:cs typeface="Arial" pitchFamily="34" charset="0"/>
                </a:rPr>
                <a:t>11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defTabSz="963943"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ОДИН ПРОТИВ 200 ИГИЛОВЦЕВ</a:t>
              </a:r>
            </a:p>
          </p:txBody>
        </p:sp>
        <p:sp>
          <p:nvSpPr>
            <p:cNvPr id="31" name="Диагональная полоса 30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6" cstate="print"/>
          <a:srcRect r="19569"/>
          <a:stretch/>
        </p:blipFill>
        <p:spPr bwMode="auto">
          <a:xfrm flipH="1">
            <a:off x="2109" y="41839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184" y="1708028"/>
            <a:ext cx="5520000" cy="414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53" y="1708028"/>
            <a:ext cx="6016214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69244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1200" y="1073269"/>
            <a:ext cx="10947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борьбе с международным терроризмом незыблемым примером мужества и самоотверженности служит подвиг Марата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Ахметшина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Дед - моряк, отец - летчик. Марат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Ахметшин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родился в военном гарнизоне на Камчатке и, кажется, с детства понимал, что жизнь посвятит служению Родине. После окончания Казанского артиллерийского училища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Ахметшин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отправился служить в Кабардино-Балкарию, где провел в общей сложности 8 лет, несколько раз выезжая в зону Грузино-Осетинского конфликта в Цхинвал. В военной карьере Героя был пятилетний перерыв, но на «гражданке» Марат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Ахметшин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жить не смог. Говорил, «в армии справедливости больше».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2016 году он отправился в командировку в Сирию. Через месяц семье сообщили о гибели офицера. Это была невосполнимая потеря для родителей Марата.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отец героя с нескрываемой гордостью за сына рассказал: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«Он был один против 200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игиловцев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них были танки и БТРы, а у него только автомат, три пушки и гранаты... И он дал бой.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стреляет он метко - смог подбить несколько танков и БТРов. Когда подоспела подмога и нападение отбили, его нашли еще живым. Он, весь израненный, держал в руке гранату без чеки, а вокруг горела земля. Видимо, хотел себя подорвать, если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игиловцы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приблизятся. Наши забрали гранату, бросили ее в сторону, чтобы взорвалась. Лишь тогда сын потерял сознание и упал лицом прямо в огонь».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98971" y="532368"/>
            <a:ext cx="355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Слайд № 11</a:t>
            </a:r>
          </a:p>
        </p:txBody>
      </p:sp>
    </p:spTree>
    <p:extLst>
      <p:ext uri="{BB962C8B-B14F-4D97-AF65-F5344CB8AC3E}">
        <p14:creationId xmlns:p14="http://schemas.microsoft.com/office/powerpoint/2010/main" val="140629279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9600"/>
          <a:stretch/>
        </p:blipFill>
        <p:spPr>
          <a:xfrm>
            <a:off x="0" y="636566"/>
            <a:ext cx="12192000" cy="6221435"/>
          </a:xfrm>
          <a:prstGeom prst="rect">
            <a:avLst/>
          </a:prstGeom>
          <a:solidFill>
            <a:srgbClr val="BF9000"/>
          </a:solidFill>
        </p:spPr>
      </p:pic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3181350" y="116702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-5" y="12477"/>
            <a:ext cx="12192005" cy="627534"/>
            <a:chOff x="-4" y="-12011"/>
            <a:chExt cx="9144004" cy="627534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3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4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9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all" spc="0" normalizeH="0" baseline="0" noProof="0" dirty="0">
                  <a:ln w="0"/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uLnTx/>
                  <a:uFillTx/>
                  <a:latin typeface="Arial" charset="0"/>
                  <a:cs typeface="Arial" pitchFamily="34" charset="0"/>
                </a:rPr>
                <a:t>12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defTabSz="963943"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ПОДВИГ ЯНИНОЙ ИРИНЫ – ПРИМЕР ГЕРОИЗМА И ХРАБРОСТИ</a:t>
              </a:r>
            </a:p>
          </p:txBody>
        </p:sp>
        <p:sp>
          <p:nvSpPr>
            <p:cNvPr id="31" name="Диагональная полоса 30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6" cstate="print"/>
          <a:srcRect r="19569"/>
          <a:stretch/>
        </p:blipFill>
        <p:spPr bwMode="auto">
          <a:xfrm flipH="1">
            <a:off x="2109" y="41839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76" y="806723"/>
            <a:ext cx="10399636" cy="58483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597" y="755312"/>
            <a:ext cx="2631708" cy="194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497557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1200" y="1073269"/>
            <a:ext cx="10947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Подвиги русских солдат в наши дни – это не только героические поступки мужчин, но и невероятная доблесть российских женщин. Милая хрупкая девушка была участницей двух боевых операций в качестве медсестры во время Первой Чеченской войны. 1999 год стал третьим испытанием в жизни Ирины Яниной.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1999 года стало роковым. Под угрозой для собственной жизни медсестра Янина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спасла более 40 человек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совершив три поездки на БТР на линию огня. Четвертая поездка Ирины завершилась трагически. Во время контрнаступления противника Янина не только организовала молниеносную погрузку раненых бойцов, но и прикрывала отход сослуживцев автоматным огнем.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несчастью девушки, в бронетранспортер угодили две гранаты. Медсестра бросилась на помощь раненым командиру и 3-м рядовым.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Ирина спасла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молодых бойцов от верной гибели, но не успела выбраться из горящей машины сама. Боезапас БТР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сдетонировал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проявленную доблесть и мужество Янину Ирину наградили званием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Героя России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посмертно. Ирина является единственной женщиной, которая была удостоена этого звания за операции на Северном Кавказе.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98971" y="532368"/>
            <a:ext cx="355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Слайд № 12</a:t>
            </a:r>
          </a:p>
        </p:txBody>
      </p:sp>
    </p:spTree>
    <p:extLst>
      <p:ext uri="{BB962C8B-B14F-4D97-AF65-F5344CB8AC3E}">
        <p14:creationId xmlns:p14="http://schemas.microsoft.com/office/powerpoint/2010/main" val="123736886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9600"/>
          <a:stretch/>
        </p:blipFill>
        <p:spPr>
          <a:xfrm>
            <a:off x="0" y="636566"/>
            <a:ext cx="12192000" cy="6221435"/>
          </a:xfrm>
          <a:prstGeom prst="rect">
            <a:avLst/>
          </a:prstGeom>
          <a:solidFill>
            <a:srgbClr val="BF9000"/>
          </a:solidFill>
        </p:spPr>
      </p:pic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3181350" y="116702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-5" y="12477"/>
            <a:ext cx="12192005" cy="627534"/>
            <a:chOff x="-4" y="-12011"/>
            <a:chExt cx="9144004" cy="627534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3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4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9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dirty="0"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latin typeface="Arial" charset="0"/>
                </a:rPr>
                <a:t>13</a:t>
              </a:r>
              <a:endParaRPr kumimoji="0" lang="ru-RU" sz="1600" b="1" i="0" u="none" strike="noStrike" kern="0" cap="all" spc="0" normalizeH="0" baseline="0" noProof="0" dirty="0">
                <a:ln w="0"/>
                <a:gradFill flip="none" rotWithShape="1">
                  <a:gsLst>
                    <a:gs pos="0">
                      <a:srgbClr val="247558"/>
                    </a:gs>
                    <a:gs pos="100000">
                      <a:srgbClr val="70AD47">
                        <a:lumMod val="60000"/>
                        <a:lumOff val="40000"/>
                      </a:srgbClr>
                    </a:gs>
                    <a:gs pos="50000">
                      <a:srgbClr val="2D936F"/>
                    </a:gs>
                  </a:gsLst>
                  <a:lin ang="16200000" scaled="1"/>
                  <a:tileRect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Arial" charset="0"/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defTabSz="963943"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СПАС КОРАБЛЬ И 300 ЧЛЕНОВ ЭКИПАЖА</a:t>
              </a:r>
            </a:p>
          </p:txBody>
        </p:sp>
        <p:sp>
          <p:nvSpPr>
            <p:cNvPr id="31" name="Диагональная полоса 30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6" cstate="print"/>
          <a:srcRect r="19569"/>
          <a:stretch/>
        </p:blipFill>
        <p:spPr bwMode="auto">
          <a:xfrm flipH="1">
            <a:off x="2109" y="41839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28" y="813562"/>
            <a:ext cx="10500294" cy="59064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779" y="813562"/>
            <a:ext cx="3334405" cy="222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5544436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1200" y="1073269"/>
            <a:ext cx="10947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не только с оружием в руках есть место подвигу.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Осенью 2010 года матрос Тихоокеанского флота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Цыденжапов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 время несения службы на эсминце «Быстрый» предотвратил крупную аварию - спас и сам корабль, и 300 членов экипажа.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24 сентября, когда весь экипаж эсминца находился на борту и готовился к боевому походу из Фокино на Камчатку, в машинном отделении корабля вспыхнул пожар из-за замыкания электропроводки в момент прорыва топливного трубопровода.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заступивший на дежурство в качестве машиниста котельной команды, сразу кинулся перекрывать утечку топлива. Около девяти секунд он находился в центре пожара. 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устранения утечки смог самостоятельно выбраться из охваченного пламенем отсека, получив сильнейшие ожоги.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подоспевшие сослуживцы предотвратили мощный взрыв, который непременно последовал, если бы не успели отключить энергоустановки корабля. 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кону была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всех членов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экипажа. 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тяжелейшем состоянии матрос был доставлен в госпиталь. Врачи четыре дня боролись за его жизнь, но 28 сентября 19-летнего матроса не стало. Служить герою оставалось меньше месяца.</a:t>
            </a:r>
          </a:p>
          <a:p>
            <a:pPr indent="449263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98971" y="532368"/>
            <a:ext cx="355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Слайд № 13</a:t>
            </a:r>
          </a:p>
        </p:txBody>
      </p:sp>
    </p:spTree>
    <p:extLst>
      <p:ext uri="{BB962C8B-B14F-4D97-AF65-F5344CB8AC3E}">
        <p14:creationId xmlns:p14="http://schemas.microsoft.com/office/powerpoint/2010/main" val="79080827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9600"/>
          <a:stretch/>
        </p:blipFill>
        <p:spPr>
          <a:xfrm>
            <a:off x="0" y="636566"/>
            <a:ext cx="12192000" cy="6221435"/>
          </a:xfrm>
          <a:prstGeom prst="rect">
            <a:avLst/>
          </a:prstGeom>
          <a:solidFill>
            <a:srgbClr val="BF9000"/>
          </a:solidFill>
        </p:spPr>
      </p:pic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3181350" y="116702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-5" y="12477"/>
            <a:ext cx="12192005" cy="627534"/>
            <a:chOff x="-4" y="-12011"/>
            <a:chExt cx="9144004" cy="627534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3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4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9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dirty="0"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latin typeface="Arial" charset="0"/>
                </a:rPr>
                <a:t>14</a:t>
              </a:r>
              <a:endParaRPr kumimoji="0" lang="ru-RU" sz="1600" b="1" i="0" u="none" strike="noStrike" kern="0" cap="all" spc="0" normalizeH="0" baseline="0" noProof="0" dirty="0">
                <a:ln w="0"/>
                <a:gradFill flip="none" rotWithShape="1">
                  <a:gsLst>
                    <a:gs pos="0">
                      <a:srgbClr val="247558"/>
                    </a:gs>
                    <a:gs pos="100000">
                      <a:srgbClr val="70AD47">
                        <a:lumMod val="60000"/>
                        <a:lumOff val="40000"/>
                      </a:srgbClr>
                    </a:gs>
                    <a:gs pos="50000">
                      <a:srgbClr val="2D936F"/>
                    </a:gs>
                  </a:gsLst>
                  <a:lin ang="16200000" scaled="1"/>
                  <a:tileRect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Arial" charset="0"/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defTabSz="963943"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ПРИМЕРЫ МУЖЕСТВА И ГЕРОИЗМА НА ДОНБАССЕ</a:t>
              </a:r>
            </a:p>
          </p:txBody>
        </p:sp>
        <p:sp>
          <p:nvSpPr>
            <p:cNvPr id="31" name="Диагональная полоса 30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6" cstate="print"/>
          <a:srcRect r="19569"/>
          <a:stretch/>
        </p:blipFill>
        <p:spPr bwMode="auto">
          <a:xfrm flipH="1">
            <a:off x="2109" y="41839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150" y="723311"/>
            <a:ext cx="3295948" cy="19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8" b="7044"/>
          <a:stretch/>
        </p:blipFill>
        <p:spPr>
          <a:xfrm>
            <a:off x="98487" y="717454"/>
            <a:ext cx="8661306" cy="5916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150" y="4918386"/>
            <a:ext cx="3294000" cy="1715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150" y="2688961"/>
            <a:ext cx="3294000" cy="2202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6381001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1200" y="1073269"/>
            <a:ext cx="1094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заставили себя ждать и примеры мужества и героизма наших военнослужащих в ходе проведения специальной военной операции на Донбассе.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Так, 24 и 25 февраля экипаж танка танкового батальона 126 отдельной бригады береговой обороны Черноморского флота под командованием старшего сержанта Нимченко Юрия Петровича в составе ефрейтора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Мурадумова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Вильяна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Рахимджановича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рядового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Салищева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Марата Альбертовича выполнял задачи прикрытию переправы через реку Днепр в районе населенного пункта Веселое.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Экипаж танка находясь на передовом рубеже, подпустил противника на расстояние прямой видимости и первым вступил в бой. В течение 40 минут метким огнем было уничтожено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единиц бронетехники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(6 танков и 3 БТР-80), нанесен значительный урон живой силе противника.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Решительные и умелые действия военнослужащих позволили российским подразделениям,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теряя темпов, продолжить движение, минимизировав при этом потери личного состава.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98971" y="532368"/>
            <a:ext cx="355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Слайд № 14</a:t>
            </a:r>
          </a:p>
        </p:txBody>
      </p:sp>
    </p:spTree>
    <p:extLst>
      <p:ext uri="{BB962C8B-B14F-4D97-AF65-F5344CB8AC3E}">
        <p14:creationId xmlns:p14="http://schemas.microsoft.com/office/powerpoint/2010/main" val="346173758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9600"/>
          <a:stretch/>
        </p:blipFill>
        <p:spPr>
          <a:xfrm>
            <a:off x="0" y="636566"/>
            <a:ext cx="12192000" cy="6221435"/>
          </a:xfrm>
          <a:prstGeom prst="rect">
            <a:avLst/>
          </a:prstGeom>
          <a:solidFill>
            <a:srgbClr val="BF9000"/>
          </a:solidFill>
        </p:spPr>
      </p:pic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3181350" y="116702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-5" y="12477"/>
            <a:ext cx="12192005" cy="627534"/>
            <a:chOff x="-4" y="-12011"/>
            <a:chExt cx="9144004" cy="627534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3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4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9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dirty="0"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latin typeface="Arial" charset="0"/>
                </a:rPr>
                <a:t>15</a:t>
              </a:r>
              <a:endParaRPr kumimoji="0" lang="ru-RU" sz="1600" b="1" i="0" u="none" strike="noStrike" kern="0" cap="all" spc="0" normalizeH="0" baseline="0" noProof="0" dirty="0">
                <a:ln w="0"/>
                <a:gradFill flip="none" rotWithShape="1">
                  <a:gsLst>
                    <a:gs pos="0">
                      <a:srgbClr val="247558"/>
                    </a:gs>
                    <a:gs pos="100000">
                      <a:srgbClr val="70AD47">
                        <a:lumMod val="60000"/>
                        <a:lumOff val="40000"/>
                      </a:srgbClr>
                    </a:gs>
                    <a:gs pos="50000">
                      <a:srgbClr val="2D936F"/>
                    </a:gs>
                  </a:gsLst>
                  <a:lin ang="16200000" scaled="1"/>
                  <a:tileRect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Arial" charset="0"/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defTabSz="963943"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ПРИМЕРЫ МУЖЕСТВА И ГЕРОИЗМА НА ДОНБАССЕ</a:t>
              </a:r>
            </a:p>
          </p:txBody>
        </p:sp>
        <p:sp>
          <p:nvSpPr>
            <p:cNvPr id="31" name="Диагональная полоса 30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6" cstate="print"/>
          <a:srcRect r="19569"/>
          <a:stretch/>
        </p:blipFill>
        <p:spPr bwMode="auto">
          <a:xfrm flipH="1">
            <a:off x="2109" y="41839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7142"/>
          <a:stretch/>
        </p:blipFill>
        <p:spPr>
          <a:xfrm>
            <a:off x="1289198" y="668155"/>
            <a:ext cx="9466542" cy="62178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" t="2137" r="49893"/>
          <a:stretch/>
        </p:blipFill>
        <p:spPr>
          <a:xfrm>
            <a:off x="1442433" y="629727"/>
            <a:ext cx="2189409" cy="29828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67458" y="3462956"/>
            <a:ext cx="233935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лейтенант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Н.Э.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Гаджимагомедов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5423345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1200" y="1073269"/>
            <a:ext cx="10947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Беспрецедентным примером мужества и самопожертвования является подвиг командира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десантно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-штурмовой роты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десантно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-штурмового батальона 7 гвардейской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десантно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-штурмовой дивизии старшего лейтенанта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Нурмагомеда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Гаджимагомедова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2022 г. старший лейтенант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Гаджимагомедов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Н.Э. получил задачу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выдвижение в составе колонны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батальонно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-тактической группы. При следовании колонны военнослужащие попали в засаду противника, который открыл огонь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противотанковых гранатометов. Боевая машина была подбита. Старший лейтенант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Гаджимагомедов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Н.Э., не растерявшись, покинул горящую машину и открыл огонь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нападавшим. Во время ожесточенного боестолкновения находился на самом опасном месте, уверенно управляя огнем. Получив тяжелые ранения, продолжал вести бой с превосходящими силами противника до последнего патрона. Противник, желая захватить в плен старшего лейтенанта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Гаджимагомедова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Н.Э., окружил его, но старший лейтенант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Гаджимагомедов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Н.Э.,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теряя самообладания, проявив мужество и отвагу, подорвал себя и боевиков гранатой. Ранения от разрыва гранаты были смертельными.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Руководством Министерства обороны Российской Федерации старший лейтенант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Нурмагомед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Гаджимагомедов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представлен к присвоению звания Героя Российской Федерации (посмертно).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98971" y="532368"/>
            <a:ext cx="355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Слайд № 15</a:t>
            </a:r>
          </a:p>
        </p:txBody>
      </p:sp>
    </p:spTree>
    <p:extLst>
      <p:ext uri="{BB962C8B-B14F-4D97-AF65-F5344CB8AC3E}">
        <p14:creationId xmlns:p14="http://schemas.microsoft.com/office/powerpoint/2010/main" val="84992081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1200" y="1073269"/>
            <a:ext cx="109474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земля всегда славилась своими героями – людьми, которые не задумываясь, порой ценой своей жизни или здоровья, вставали на защиту родной земли или интересов своего государства.</a:t>
            </a:r>
          </a:p>
          <a:p>
            <a:pPr indent="450000" algn="just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Отечественная война 1941-1945 годов стала ярчайшем примером массового героизма советского народа, благодаря которому удалось переломить немецкий натиск и победить фашизм.</a:t>
            </a:r>
          </a:p>
          <a:p>
            <a:pPr indent="450000" algn="just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Страшно подумать, что стало бы с нашей страной, если бы фашистская Германия выиграла войну. 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советских территорий нацисты планировали осуществить проект колонизации «восточных земель» с целью расширения «жизненного пространства» немцев.</a:t>
            </a:r>
          </a:p>
          <a:p>
            <a:pPr indent="450000" algn="just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территориях, отдаваемых под колонизацию, в течение 30 лет должны были поселиться 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8 до 10 миллионов чистокровных немцев из Германии и Поволжья. При этом численность местного населения предполагалось сократить до 14 миллионов человек, уничтожив евреев и прочих «неполноценных», включая большинство славян, еще до начала колонизации.</a:t>
            </a:r>
          </a:p>
          <a:p>
            <a:pPr indent="450000" algn="just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Оставшуюся часть советских граждан, что избежала бы уничтожения, не ждало ничего хорошего. Более 30 миллионов славян должны были выселить из европейской части СССР в Сибирь. Остальных Гитлер планировал превратить в рабов, запретить им получать образование и лишить культуры.</a:t>
            </a:r>
          </a:p>
          <a:p>
            <a:pPr indent="450000" algn="just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 переоценить подвиг миллионов наших дедов и прадедов, пожертвовавших свою жизнь в борьбе с фашизмом. Только благодаря их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самоотверженности и самопожертвованию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целые поколения на протяжении почти восьми десятилетий смогли беззаботно жить, строить семьи и воспитывать детей.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98971" y="532368"/>
            <a:ext cx="355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Слайд № 2</a:t>
            </a:r>
          </a:p>
        </p:txBody>
      </p:sp>
    </p:spTree>
    <p:extLst>
      <p:ext uri="{BB962C8B-B14F-4D97-AF65-F5344CB8AC3E}">
        <p14:creationId xmlns:p14="http://schemas.microsoft.com/office/powerpoint/2010/main" val="1635229302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9600"/>
          <a:stretch/>
        </p:blipFill>
        <p:spPr>
          <a:xfrm>
            <a:off x="0" y="636566"/>
            <a:ext cx="12192000" cy="6221435"/>
          </a:xfrm>
          <a:prstGeom prst="rect">
            <a:avLst/>
          </a:prstGeom>
          <a:solidFill>
            <a:srgbClr val="BF9000"/>
          </a:solidFill>
        </p:spPr>
      </p:pic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3181350" y="116702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-5" y="12477"/>
            <a:ext cx="12192005" cy="627534"/>
            <a:chOff x="-4" y="-12011"/>
            <a:chExt cx="9144004" cy="627534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3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4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9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dirty="0"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latin typeface="Arial" charset="0"/>
                </a:rPr>
                <a:t>16</a:t>
              </a:r>
              <a:endParaRPr kumimoji="0" lang="ru-RU" sz="1600" b="1" i="0" u="none" strike="noStrike" kern="0" cap="all" spc="0" normalizeH="0" baseline="0" noProof="0" dirty="0">
                <a:ln w="0"/>
                <a:gradFill flip="none" rotWithShape="1">
                  <a:gsLst>
                    <a:gs pos="0">
                      <a:srgbClr val="247558"/>
                    </a:gs>
                    <a:gs pos="100000">
                      <a:srgbClr val="70AD47">
                        <a:lumMod val="60000"/>
                        <a:lumOff val="40000"/>
                      </a:srgbClr>
                    </a:gs>
                    <a:gs pos="50000">
                      <a:srgbClr val="2D936F"/>
                    </a:gs>
                  </a:gsLst>
                  <a:lin ang="16200000" scaled="1"/>
                  <a:tileRect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Arial" charset="0"/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defTabSz="963943"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ПРИМЕРЫ МУЖЕСТВА И ГЕРОИЗМА НА ДОНБАССЕ</a:t>
              </a:r>
            </a:p>
          </p:txBody>
        </p:sp>
        <p:sp>
          <p:nvSpPr>
            <p:cNvPr id="31" name="Диагональная полоса 30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6" cstate="print"/>
          <a:srcRect r="19569"/>
          <a:stretch/>
        </p:blipFill>
        <p:spPr bwMode="auto">
          <a:xfrm flipH="1">
            <a:off x="2109" y="41839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93"/>
          <a:stretch/>
        </p:blipFill>
        <p:spPr>
          <a:xfrm>
            <a:off x="70918" y="694401"/>
            <a:ext cx="12050164" cy="6034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8404126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1200" y="1073269"/>
            <a:ext cx="10947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командир танковой роты 126 отдельной бригады береговой обороны лейтенант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Старостин Антон Игоревич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выполнял задачи по обороне переправы через реку Днепр.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попытке националистов овладеть переправой подразделение лейтенанта Старостина А.И. отбило атаку и уничтожило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бронетранспортеров противника 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30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националистов.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огневого воздействия танк лейтенанта Старостина А.И. был подбит противотанковым комплексом «ДЖАВЕЛИН», в результате чего экипаж получил легкую контузию.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Убедившись в способности машины вести бой командир принял решение вернуться на поле боя. Противник, не ожидав каких-либо действий от подбитого ими танка потерял бдительность, чем и воспользовался лейтенант Старостин А.И. Маневрируя по полю боя экипажем было уничтожено еще 2 танка.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98971" y="532368"/>
            <a:ext cx="355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Слайд № 16</a:t>
            </a:r>
          </a:p>
        </p:txBody>
      </p:sp>
    </p:spTree>
    <p:extLst>
      <p:ext uri="{BB962C8B-B14F-4D97-AF65-F5344CB8AC3E}">
        <p14:creationId xmlns:p14="http://schemas.microsoft.com/office/powerpoint/2010/main" val="479824367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9600"/>
          <a:stretch/>
        </p:blipFill>
        <p:spPr>
          <a:xfrm>
            <a:off x="0" y="636566"/>
            <a:ext cx="12192000" cy="6221435"/>
          </a:xfrm>
          <a:prstGeom prst="rect">
            <a:avLst/>
          </a:prstGeom>
          <a:solidFill>
            <a:srgbClr val="BF9000"/>
          </a:solidFill>
        </p:spPr>
      </p:pic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3181350" y="116702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-5" y="12477"/>
            <a:ext cx="12192005" cy="627534"/>
            <a:chOff x="-4" y="-12011"/>
            <a:chExt cx="9144004" cy="627534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3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4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9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all" spc="0" normalizeH="0" baseline="0" noProof="0" dirty="0">
                  <a:ln w="0"/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uLnTx/>
                  <a:uFillTx/>
                  <a:latin typeface="Arial" charset="0"/>
                  <a:cs typeface="Arial" pitchFamily="34" charset="0"/>
                </a:rPr>
                <a:t>17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algn="ctr" defTabSz="963943"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ГЕРОЯМИ НЕ РОЖДАЮТСЯ – ГЕРОЯМИ СТАНОВЯТСЯ!</a:t>
              </a:r>
            </a:p>
          </p:txBody>
        </p:sp>
        <p:sp>
          <p:nvSpPr>
            <p:cNvPr id="31" name="Диагональная полоса 30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6" cstate="print"/>
          <a:srcRect r="19569"/>
          <a:stretch/>
        </p:blipFill>
        <p:spPr bwMode="auto">
          <a:xfrm flipH="1">
            <a:off x="2109" y="41839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3" r="29605"/>
          <a:stretch/>
        </p:blipFill>
        <p:spPr>
          <a:xfrm>
            <a:off x="239349" y="1040771"/>
            <a:ext cx="5281557" cy="5555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5946762" y="1166442"/>
            <a:ext cx="6108979" cy="5304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ctr"/>
            <a:r>
              <a:rPr lang="ru-RU" sz="2400" dirty="0"/>
              <a:t>В основе ратной истории нашей тысячелетней страны, её славы и побед всегда были </a:t>
            </a:r>
            <a:r>
              <a:rPr lang="ru-RU" sz="2400" b="1" dirty="0"/>
              <a:t>патриотизм</a:t>
            </a:r>
            <a:r>
              <a:rPr lang="ru-RU" sz="2400" dirty="0"/>
              <a:t> и единство народа, </a:t>
            </a:r>
            <a:r>
              <a:rPr lang="ru-RU" sz="2400" b="1" dirty="0"/>
              <a:t>подвиг её сынов и дочерей</a:t>
            </a:r>
            <a:r>
              <a:rPr lang="ru-RU" sz="2400" dirty="0"/>
              <a:t>, преданных Отечеству. Мы гордимся многими поколениями его защитников: дружинниками Александра Невского и Дмитрия Донского, ополченцами Минина и Пожарского, героями Полтавы и Бородино, Сталинграда и неудержимого штурма Берлина, – всеми, кто по заветам предков </a:t>
            </a:r>
            <a:r>
              <a:rPr lang="ru-RU" sz="2400" b="1" dirty="0"/>
              <a:t>«Отчизну мужеством прославил»</a:t>
            </a:r>
            <a:r>
              <a:rPr lang="ru-RU" sz="2400" dirty="0"/>
              <a:t>…</a:t>
            </a:r>
            <a:endParaRPr lang="ru-RU" sz="3600" dirty="0"/>
          </a:p>
          <a:p>
            <a:endParaRPr lang="ru-RU" sz="2400" dirty="0"/>
          </a:p>
          <a:p>
            <a:pPr algn="r"/>
            <a:r>
              <a:rPr lang="ru-RU" sz="2000" i="1" dirty="0" err="1"/>
              <a:t>В.Путин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2457458215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1200" y="1073269"/>
            <a:ext cx="10947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привести еще сотни различных мужественных и героических поступков наших граждан.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тем, герои – это обычные, порой неприметные люди, которые для защиты своих товарищей, своих родных и близких, суверенитета своего государства готовы не задумываясь совершить подвиг.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не зря говориться: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«Героями не рождаются – Героями становятся!»</a:t>
            </a:r>
          </a:p>
          <a:p>
            <a:pPr indent="449263" algn="just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263" algn="just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мы понимаем, что огромное значение всегда, в любые времена имели личные качества российских воинов, такие как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патриотизм, стойкость, самоотверженность, взаимовыручка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- сказал Верховный Главнокомандующий Вооруженными Силами Российской Федерации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поздравлении россиян с Днём защитника Отечества.</a:t>
            </a:r>
          </a:p>
          <a:p>
            <a:pPr indent="449263" algn="just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263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98971" y="532368"/>
            <a:ext cx="355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Слайд № 17</a:t>
            </a:r>
          </a:p>
        </p:txBody>
      </p:sp>
    </p:spTree>
    <p:extLst>
      <p:ext uri="{BB962C8B-B14F-4D97-AF65-F5344CB8AC3E}">
        <p14:creationId xmlns:p14="http://schemas.microsoft.com/office/powerpoint/2010/main" val="362068641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2334" b="9600"/>
          <a:stretch/>
        </p:blipFill>
        <p:spPr>
          <a:xfrm>
            <a:off x="0" y="588774"/>
            <a:ext cx="12203084" cy="6269226"/>
          </a:xfrm>
          <a:prstGeom prst="rect">
            <a:avLst/>
          </a:prstGeom>
        </p:spPr>
      </p:pic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181350" y="92214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-5" y="-12011"/>
            <a:ext cx="12192005" cy="627534"/>
            <a:chOff x="-4" y="-12011"/>
            <a:chExt cx="9144004" cy="627534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4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5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all" spc="0" normalizeH="0" baseline="0" noProof="0" dirty="0">
                  <a:ln w="0"/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uLnTx/>
                  <a:uFillTx/>
                  <a:latin typeface="Arial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lvl="0" algn="ctr" defTabSz="96394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ПОДВИГ АЛЕКСАНДРА МАТРОСОВА</a:t>
              </a:r>
              <a:endParaRPr kumimoji="0" lang="ru-RU" sz="14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4F81BD">
                        <a:lumMod val="50000"/>
                      </a:srgbClr>
                    </a:gs>
                    <a:gs pos="50000">
                      <a:srgbClr val="4F81BD">
                        <a:lumMod val="75000"/>
                      </a:srgbClr>
                    </a:gs>
                    <a:gs pos="100000">
                      <a:srgbClr val="4F81BD">
                        <a:lumMod val="60000"/>
                        <a:lumOff val="40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Arial" charset="0"/>
                <a:cs typeface="Arial" pitchFamily="34" charset="0"/>
              </a:endParaRPr>
            </a:p>
          </p:txBody>
        </p:sp>
        <p:sp>
          <p:nvSpPr>
            <p:cNvPr id="19" name="Диагональная полоса 18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7" cstate="print"/>
          <a:srcRect r="19569"/>
          <a:stretch/>
        </p:blipFill>
        <p:spPr bwMode="auto">
          <a:xfrm flipH="1">
            <a:off x="2109" y="17351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30" name="Рисунок 29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223" y="701096"/>
            <a:ext cx="9945600" cy="6053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369075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1200" y="1073269"/>
            <a:ext cx="1094740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никогда не забудем подвиг Александра Матросова, закрывшего амбразуру вражеского дзота своим телом.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Саша Матросов родителей не знал. Он воспитывался в детском доме и трудовой колонии. Когда началась война, ему не было и 20 лет. Матросова призвали в армию в сентябре 1942-го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отправили в пехотное училище, а затем на фронт.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феврале 1943 года его батальон атаковал опорный пункт фашистов, но угодил в ловушку, попав под плотный огонь, отрезавший путь к окопам. Стреляли из трех дзотов. Два вскоре замолчали, однако третий продолжал расстреливать красноармейцев, залегших в снегу.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Видя, что единственный шанс выйти из-под огня, это подавить огонь соперника, Матросов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однополчанином дополз до дзота и бросил в его сторону два гранаты. Пулемет замолчал. Красноармейцы пошли в атаку, но смертельное оружие застрекотало опять. Напарника Александра убило, и Матросов остался перед дзотом один. Нужно было что-то делать.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принятие решения у него не было и нескольких секунд. Не желая подводить боевых товарищей, Александр своим телом закрыл амбразуру дзота. Атака 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увенчалась успехом, </a:t>
            </a:r>
            <a:b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Матросов посмертно получил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звание Героя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Советского Союза.</a:t>
            </a:r>
          </a:p>
          <a:p>
            <a:pPr indent="450000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98971" y="532368"/>
            <a:ext cx="355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Слайд № 3</a:t>
            </a:r>
          </a:p>
        </p:txBody>
      </p:sp>
    </p:spTree>
    <p:extLst>
      <p:ext uri="{BB962C8B-B14F-4D97-AF65-F5344CB8AC3E}">
        <p14:creationId xmlns:p14="http://schemas.microsoft.com/office/powerpoint/2010/main" val="377069085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rgbClr val="70AD4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2334" b="9600"/>
          <a:stretch/>
        </p:blipFill>
        <p:spPr>
          <a:xfrm>
            <a:off x="0" y="588774"/>
            <a:ext cx="12203084" cy="6269226"/>
          </a:xfrm>
          <a:prstGeom prst="rect">
            <a:avLst/>
          </a:prstGeom>
        </p:spPr>
      </p:pic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181350" y="92214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-5" y="-12011"/>
            <a:ext cx="12192005" cy="627534"/>
            <a:chOff x="-4" y="-12011"/>
            <a:chExt cx="9144004" cy="627534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4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5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all" spc="0" normalizeH="0" baseline="0" noProof="0" dirty="0">
                  <a:ln w="0"/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uLnTx/>
                  <a:uFillTx/>
                  <a:latin typeface="Arial" charset="0"/>
                  <a:cs typeface="Arial" pitchFamily="34" charset="0"/>
                </a:rPr>
                <a:t>4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lvl="0" algn="ctr" defTabSz="96394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МЛАДШИЙ ПОЛИТРУК 125-ГО ТАНКОВОГО ПОЛКА 28-Й ТАНКОВОЙ ДИВИЗИИ </a:t>
              </a:r>
            </a:p>
            <a:p>
              <a:pPr lvl="0" algn="ctr" defTabSz="96394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АЛЕКСАНДР ПАНКРАТОВ</a:t>
              </a:r>
            </a:p>
          </p:txBody>
        </p:sp>
        <p:sp>
          <p:nvSpPr>
            <p:cNvPr id="19" name="Диагональная полоса 18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7" cstate="print"/>
          <a:srcRect r="19569"/>
          <a:stretch/>
        </p:blipFill>
        <p:spPr bwMode="auto">
          <a:xfrm flipH="1">
            <a:off x="2109" y="17351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894" y="699905"/>
            <a:ext cx="10390085" cy="6046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830365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1200" y="1073269"/>
            <a:ext cx="109474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Подвиг красноармейца стал символом самопожертвования и беззаветной любви к Родине.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стал известен благодаря тому, что в подразделении, участвовавшем в боях за укреплённый район, находился корреспондент газеты «Красная звезда», написавший очерк об этом подвиге. Редактор, ознакомившийся с материалом военкора, послал докладную записку Иосифу Сталину,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Верховный главнокомандующий, прочитав её, сказал: «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как надо воевать! Равнение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Александра Матросова!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После этих слов информация о подвиге Матросова распространилась по всему Советскому Союзу.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дело в том, что ещё до него аналогичный подвиг совершили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106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советских воинов. Первым человеком, закрывшим своим телом амбразуру вражеского дзота, был младший политрук 125-го танкового полка 28-й танковой дивизии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Панкратов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Свой подвиг он совершил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1941 года в бою за населённый пункт Спас-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Нерадица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вблизи Новгорода.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историки называют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сотни имен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других бойцов, которые на разных фронтах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разные годы этот подвиг повторили. И, что еще более важно, сумели выжить в неравном бою. </a:t>
            </a:r>
          </a:p>
          <a:p>
            <a:pPr indent="44926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30 октября 1942 года во время боя с нацистскими захватчиками на подступах к Туапсе грудью на амбразуру бросился помощник комвзвода старшина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Леонтий Кондратьев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Невероятно, но после полученных ранений боец смог выжить, на протяжении четырех месяцев он проходил лечение в военных госпиталях и смог вернуться на фронт.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98971" y="532368"/>
            <a:ext cx="3559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Слайд № 4</a:t>
            </a:r>
          </a:p>
        </p:txBody>
      </p:sp>
    </p:spTree>
    <p:extLst>
      <p:ext uri="{BB962C8B-B14F-4D97-AF65-F5344CB8AC3E}">
        <p14:creationId xmlns:p14="http://schemas.microsoft.com/office/powerpoint/2010/main" val="286740930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F0B3FDF-CA5A-42AB-9763-D698862AA7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9600"/>
          <a:stretch/>
        </p:blipFill>
        <p:spPr>
          <a:xfrm>
            <a:off x="-9373" y="740701"/>
            <a:ext cx="12192000" cy="61172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39" y="0"/>
            <a:ext cx="12233139" cy="68770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46604" y="6447631"/>
            <a:ext cx="441649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67" dirty="0"/>
              <a:t>красноармеец Иван Середа</a:t>
            </a:r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3155472" y="92214"/>
            <a:ext cx="6302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Вирусные инфекции в истории человечества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-25883" y="-12011"/>
            <a:ext cx="12217883" cy="627534"/>
            <a:chOff x="-4" y="-12011"/>
            <a:chExt cx="9144004" cy="62753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-12011"/>
              <a:ext cx="9144000" cy="627534"/>
            </a:xfrm>
            <a:prstGeom prst="rect">
              <a:avLst/>
            </a:prstGeom>
            <a:blipFill>
              <a:blip r:embed="rId4" cstate="print">
                <a:duotone>
                  <a:srgbClr val="70AD47">
                    <a:shade val="45000"/>
                    <a:satMod val="135000"/>
                  </a:srgbClr>
                  <a:prstClr val="white"/>
                </a:duotone>
              </a:blip>
              <a:srcRect/>
              <a:stretch>
                <a:fillRect r="-27842" b="-6498"/>
              </a:stretch>
            </a:blipFill>
            <a:ln w="38100" cap="flat" cmpd="sng" algn="ctr">
              <a:noFill/>
              <a:prstDash val="solid"/>
            </a:ln>
            <a:effectLst>
              <a:outerShdw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dkEdge"/>
          </p:spPr>
          <p:txBody>
            <a:bodyPr wrap="square" lIns="62836" tIns="31416" rIns="62836" bIns="31416" rtlCol="0" anchor="ctr">
              <a:spAutoFit/>
            </a:bodyPr>
            <a:lstStyle/>
            <a:p>
              <a:pPr marL="0" marR="0" lvl="0" indent="0" algn="ctr" defTabSz="50077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53" b="1" i="0" u="none" strike="noStrike" kern="0" cap="none" spc="0" normalizeH="0" baseline="0" noProof="0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5" cstate="print"/>
            <a:srcRect b="47551"/>
            <a:stretch/>
          </p:blipFill>
          <p:spPr bwMode="auto">
            <a:xfrm flipH="1">
              <a:off x="-4" y="-12011"/>
              <a:ext cx="690921" cy="5961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Номер слайда 1"/>
            <p:cNvSpPr txBox="1">
              <a:spLocks/>
            </p:cNvSpPr>
            <p:nvPr/>
          </p:nvSpPr>
          <p:spPr>
            <a:xfrm>
              <a:off x="857574" y="161540"/>
              <a:ext cx="590550" cy="276987"/>
            </a:xfrm>
            <a:prstGeom prst="ellipse">
              <a:avLst/>
            </a:prstGeom>
            <a:noFill/>
            <a:ln w="6350" cap="rnd" cmpd="dbl">
              <a:noFill/>
              <a:rou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ru-RU"/>
              </a:defPPr>
              <a:lvl1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1" kern="0" cap="all">
                  <a:ln w="0"/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cs typeface="Arial" pitchFamily="34" charset="0"/>
                </a:defRPr>
              </a:lvl1pPr>
            </a:lstStyle>
            <a:p>
              <a:pPr marL="0" marR="0" lvl="0" indent="0" algn="ctr" defTabSz="816252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all" spc="0" normalizeH="0" baseline="0" noProof="0" dirty="0">
                  <a:ln w="0"/>
                  <a:gradFill flip="none" rotWithShape="1">
                    <a:gsLst>
                      <a:gs pos="0">
                        <a:srgbClr val="247558"/>
                      </a:gs>
                      <a:gs pos="100000">
                        <a:srgbClr val="70AD47">
                          <a:lumMod val="60000"/>
                          <a:lumOff val="40000"/>
                        </a:srgbClr>
                      </a:gs>
                      <a:gs pos="50000">
                        <a:srgbClr val="2D936F"/>
                      </a:gs>
                    </a:gsLst>
                    <a:lin ang="16200000" scaled="1"/>
                    <a:tileRect/>
                  </a:gradFill>
                  <a:effectLst>
                    <a:reflection blurRad="12700" stA="50000" endPos="50000" dist="5000" dir="5400000" sy="-100000" rotWithShape="0"/>
                  </a:effectLst>
                  <a:uLnTx/>
                  <a:uFillTx/>
                  <a:latin typeface="Arial" charset="0"/>
                  <a:cs typeface="Arial" pitchFamily="34" charset="0"/>
                </a:rPr>
                <a:t>5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00541" y="47332"/>
              <a:ext cx="6080824" cy="398034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0" tIns="0" rIns="0" bIns="0" anchor="ctr"/>
            <a:lstStyle/>
            <a:p>
              <a:pPr lvl="0" algn="ctr" defTabSz="96394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b="1" kern="0" dirty="0">
                  <a:gradFill flip="none" rotWithShape="1">
                    <a:gsLst>
                      <a:gs pos="0">
                        <a:srgbClr val="4F81BD">
                          <a:lumMod val="50000"/>
                        </a:srgbClr>
                      </a:gs>
                      <a:gs pos="50000">
                        <a:srgbClr val="4F81BD">
                          <a:lumMod val="75000"/>
                        </a:srgbClr>
                      </a:gs>
                      <a:gs pos="100000">
                        <a:srgbClr val="4F81BD">
                          <a:lumMod val="60000"/>
                          <a:lumOff val="40000"/>
                        </a:srgbClr>
                      </a:gs>
                    </a:gsLst>
                    <a:lin ang="16200000" scaled="1"/>
                    <a:tileRect/>
                  </a:gradFill>
                  <a:latin typeface="Arial" charset="0"/>
                  <a:cs typeface="Arial" pitchFamily="34" charset="0"/>
                </a:rPr>
                <a:t>КРАСНОАРМЕЕЦ ИВАН СЕРЕДА </a:t>
              </a:r>
            </a:p>
          </p:txBody>
        </p:sp>
        <p:sp>
          <p:nvSpPr>
            <p:cNvPr id="11" name="Диагональная полоса 10"/>
            <p:cNvSpPr/>
            <p:nvPr/>
          </p:nvSpPr>
          <p:spPr>
            <a:xfrm rot="5400000" flipV="1">
              <a:off x="8167764" y="-111462"/>
              <a:ext cx="551749" cy="753666"/>
            </a:xfrm>
            <a:prstGeom prst="diagStripe">
              <a:avLst>
                <a:gd name="adj" fmla="val 93383"/>
              </a:avLst>
            </a:prstGeom>
            <a:gradFill flip="none" rotWithShape="1">
              <a:gsLst>
                <a:gs pos="0">
                  <a:srgbClr val="6CA644">
                    <a:tint val="66000"/>
                    <a:satMod val="160000"/>
                  </a:srgbClr>
                </a:gs>
                <a:gs pos="50000">
                  <a:srgbClr val="6CA644">
                    <a:tint val="44500"/>
                    <a:satMod val="160000"/>
                  </a:srgbClr>
                </a:gs>
                <a:gs pos="100000">
                  <a:srgbClr val="6CA644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74293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6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820472" y="64154"/>
              <a:ext cx="221334" cy="439047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/>
          <a:srcRect r="19569"/>
          <a:stretch/>
        </p:blipFill>
        <p:spPr bwMode="auto">
          <a:xfrm flipH="1">
            <a:off x="-23769" y="17351"/>
            <a:ext cx="919114" cy="47942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668688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A36B40D-09FF-4D95-B5ED-E0E93F770047}"/>
              </a:ext>
            </a:extLst>
          </p:cNvPr>
          <p:cNvSpPr/>
          <p:nvPr/>
        </p:nvSpPr>
        <p:spPr>
          <a:xfrm>
            <a:off x="239349" y="487026"/>
            <a:ext cx="11809312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495" algn="r">
              <a:lnSpc>
                <a:spcPct val="115000"/>
              </a:lnSpc>
            </a:pPr>
            <a:r>
              <a:rPr lang="ru-RU" sz="2133" b="1" i="1" dirty="0">
                <a:highlight>
                  <a:srgbClr val="D3D3D3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Слайд №5</a:t>
            </a:r>
            <a:endParaRPr lang="ru-RU" sz="1467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720495" algn="just">
              <a:lnSpc>
                <a:spcPct val="115000"/>
              </a:lnSpc>
            </a:pPr>
            <a:endParaRPr lang="ru-RU" sz="1867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82588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годы Великой Отечественной войны было совершено множество различных подвигов. Причем их главными героями становились не какие-то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рэмбо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а обычные люди.</a:t>
            </a:r>
          </a:p>
          <a:p>
            <a:pPr indent="482588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в августе 1941 года в окрестностях Двинска, полковой повар красноармеец Иван Середа готовил на опушке леса обед для солдат, отправившихся на выполнение боевой задачи. Вдруг он услышал рычащий звук мотора и увидел приближающийся немецкий танк из состава 10-го танкового полка 8-й немецкой танковой дивизии. Взяв первое, что попалось под руку - винтовку и топор, Иван решил затаиться и спрятался за прицепом кухни. </a:t>
            </a:r>
          </a:p>
          <a:p>
            <a:pPr indent="482588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Дождавшись когда экипажи покинут танки он неожиданно для гитлеровцев выпрыгнул из засады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ринулся на них в атаку с душераздирающим криком, размахивая винтовкой и топором. Немцы явно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ожидали такого напора, они запрыгнули в танк и собирались мощной машиной двинуть на русских. Однако бравый повар Иван Середа следом запрыгнул на броню и стал стучать топором по крышке люка, уже психологически атакуя фрицев. </a:t>
            </a:r>
          </a:p>
          <a:p>
            <a:pPr indent="482588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Находясь в ярости, он рубанул топором и по стволу пулемёта, не дав немцам открыть огонь. На смотровую щель танка он накинул брезент и стал призывать мнимых русских бойцов, якобы находившихся рядом, к бою. Ошеломлённые и напуганные немцы растерялись. Они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решили сдаться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стали один за другим вылезать из машины 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захвачены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Иваном Середой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плен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715415" algn="just"/>
            <a:endParaRPr lang="ru-RU" sz="2133" dirty="0"/>
          </a:p>
          <a:p>
            <a:endParaRPr lang="ru-RU" sz="1867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2885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theme/theme1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11324</TotalTime>
  <Words>1833</Words>
  <Application>Microsoft Office PowerPoint</Application>
  <PresentationFormat>Произвольный</PresentationFormat>
  <Paragraphs>245</Paragraphs>
  <Slides>33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6_Тема Office</vt:lpstr>
      <vt:lpstr>7_Тема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GURLS-504-4</dc:creator>
  <cp:lastModifiedBy>Малышенко Виталий Николаевич</cp:lastModifiedBy>
  <cp:revision>751</cp:revision>
  <cp:lastPrinted>2022-01-13T11:34:48Z</cp:lastPrinted>
  <dcterms:created xsi:type="dcterms:W3CDTF">2018-10-31T09:25:58Z</dcterms:created>
  <dcterms:modified xsi:type="dcterms:W3CDTF">2022-03-04T07:49:40Z</dcterms:modified>
</cp:coreProperties>
</file>