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8"/>
  </p:notesMasterIdLst>
  <p:handoutMasterIdLst>
    <p:handoutMasterId r:id="rId9"/>
  </p:handoutMasterIdLst>
  <p:sldIdLst>
    <p:sldId id="610" r:id="rId2"/>
    <p:sldId id="614" r:id="rId3"/>
    <p:sldId id="618" r:id="rId4"/>
    <p:sldId id="608" r:id="rId5"/>
    <p:sldId id="619" r:id="rId6"/>
    <p:sldId id="549" r:id="rId7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7C80"/>
    <a:srgbClr val="99FF99"/>
    <a:srgbClr val="99FF33"/>
    <a:srgbClr val="00CCFF"/>
    <a:srgbClr val="FFFF66"/>
    <a:srgbClr val="FFCCCC"/>
    <a:srgbClr val="FF99CC"/>
    <a:srgbClr val="FF993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5972" autoAdjust="0"/>
  </p:normalViewPr>
  <p:slideViewPr>
    <p:cSldViewPr snapToGrid="0">
      <p:cViewPr varScale="1">
        <p:scale>
          <a:sx n="85" d="100"/>
          <a:sy n="85" d="100"/>
        </p:scale>
        <p:origin x="26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062"/>
    </p:cViewPr>
  </p:sorterViewPr>
  <p:notesViewPr>
    <p:cSldViewPr snapToGrid="0">
      <p:cViewPr varScale="1">
        <p:scale>
          <a:sx n="79" d="100"/>
          <a:sy n="79" d="100"/>
        </p:scale>
        <p:origin x="-250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687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102" y="0"/>
            <a:ext cx="2950687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F2E6-57C5-4EDA-AFFD-9E7605338F8C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50687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102" y="9444277"/>
            <a:ext cx="2950687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4245-3AEC-451F-B36C-2E5DB8DD6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4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3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8853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885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885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0325" y="746125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2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9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1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9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0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0325" y="746125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2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" y="19855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7" rIns="91354" bIns="45677" rtlCol="0" anchor="ctr"/>
          <a:lstStyle/>
          <a:p>
            <a:pPr algn="ctr" defTabSz="913631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7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7E5FC6CE-F58D-4A6B-9240-CF3197067D06}" type="datetime1">
              <a:rPr lang="ru-RU" smtClean="0">
                <a:solidFill>
                  <a:srgbClr val="1F497D"/>
                </a:solidFill>
              </a:rPr>
              <a:t>30.08.2021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" y="6674692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2E46ECD7-15D4-4EF6-9DFC-A819CEB11351}" type="datetime1">
              <a:rPr lang="ru-RU" smtClean="0">
                <a:solidFill>
                  <a:srgbClr val="1F497D"/>
                </a:solidFill>
              </a:rPr>
              <a:t>30.08.2021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F30032-8ACC-46D6-8A51-9CDB9735B009}" type="datetime1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8"/>
          <p:cNvSpPr txBox="1">
            <a:spLocks/>
          </p:cNvSpPr>
          <p:nvPr/>
        </p:nvSpPr>
        <p:spPr>
          <a:xfrm>
            <a:off x="0" y="1276495"/>
            <a:ext cx="12192000" cy="2991689"/>
          </a:xfrm>
          <a:prstGeom prst="rect">
            <a:avLst/>
          </a:prstGeom>
        </p:spPr>
        <p:txBody>
          <a:bodyPr vert="horz" lIns="91362" tIns="45680" rIns="91362" bIns="456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горячего питания в школах края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2021-2022 учебном году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88758" y="4664710"/>
            <a:ext cx="9168329" cy="1179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4" tIns="45677" rIns="431593" bIns="45677" anchor="ctr"/>
          <a:lstStyle/>
          <a:p>
            <a:pPr algn="r" defTabSz="913631">
              <a:defRPr/>
            </a:pPr>
            <a:endParaRPr lang="ru-RU" sz="1999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8196" y="5120870"/>
            <a:ext cx="614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X:\Логотип МОН_n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3940" r="12512" b="15335"/>
          <a:stretch/>
        </p:blipFill>
        <p:spPr bwMode="auto">
          <a:xfrm>
            <a:off x="102453" y="-59828"/>
            <a:ext cx="1153554" cy="11380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ГербКубани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1609" y="-41998"/>
            <a:ext cx="555240" cy="668071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5599332"/>
            <a:ext cx="2882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 2021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1887" y="4845280"/>
            <a:ext cx="61417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Мясищева Елена Валерьевна,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образования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образования, науки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молодежной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Краснодарского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4571" y="141690"/>
            <a:ext cx="4146739" cy="7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31"/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</a:t>
            </a:r>
            <a:endParaRPr lang="ru-RU" sz="1399" b="1" dirty="0" smtClean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31"/>
            <a:r>
              <a:rPr lang="ru-RU" sz="1399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МОЛОДЕЖНОЙ ПОЛИТИКИ </a:t>
            </a:r>
          </a:p>
          <a:p>
            <a:pPr defTabSz="913631"/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7312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567" y="55910"/>
            <a:ext cx="10753195" cy="8338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н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ормативные документы 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горячего питания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818266" y="1675254"/>
            <a:ext cx="11194440" cy="830997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27 октября 2020 г. № 32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«Об утверждении санитарно-эпидемиологических правил и норм СанПиН 2.3/2.4.3590-20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«Санитарно-эпидемиологические требования к организации общественного питания населения»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420487" y="1673619"/>
            <a:ext cx="786743" cy="399591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818265" y="2743481"/>
            <a:ext cx="11194441" cy="830997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 МР 2.4.0179-20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«Рекомендации по организации питания обучающихся общеобразовательных организаций»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(утв.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Роспотребнадзором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18 мая 2020 г.)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420487" y="2713462"/>
            <a:ext cx="803186" cy="395977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818265" y="3803171"/>
            <a:ext cx="11194441" cy="830997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 МР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2.4.0180-20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«Родительский контроль за организацией горячего питания детей в общеобразовательных организациях»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(утв.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Роспотребнадзором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18 мая 2020 г.)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420487" y="3775182"/>
            <a:ext cx="789209" cy="38890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-325115" y="3981507"/>
            <a:ext cx="51600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Объект 2"/>
          <p:cNvSpPr txBox="1">
            <a:spLocks/>
          </p:cNvSpPr>
          <p:nvPr/>
        </p:nvSpPr>
        <p:spPr bwMode="auto">
          <a:xfrm>
            <a:off x="818265" y="4838785"/>
            <a:ext cx="11194441" cy="830997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 МР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2.3.6.0233-21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«Методические рекомендации к организации общественного питания населения»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(утв.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Роспотребнадзором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марта 2021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420487" y="4810796"/>
            <a:ext cx="789209" cy="38890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бъект 2"/>
          <p:cNvSpPr txBox="1">
            <a:spLocks/>
          </p:cNvSpPr>
          <p:nvPr/>
        </p:nvSpPr>
        <p:spPr bwMode="auto">
          <a:xfrm>
            <a:off x="818266" y="1110470"/>
            <a:ext cx="11194440" cy="338554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420487" y="1108835"/>
            <a:ext cx="786743" cy="399591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2" name="Объект 2"/>
          <p:cNvSpPr txBox="1">
            <a:spLocks/>
          </p:cNvSpPr>
          <p:nvPr/>
        </p:nvSpPr>
        <p:spPr bwMode="auto">
          <a:xfrm>
            <a:off x="818265" y="5855375"/>
            <a:ext cx="11194441" cy="830997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МР 2.40162-19 2.4 Гигиена детей и подростков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питания детей, страдающих сахарным диабетом и иными заболеваниями, сопровождающимися ограничениями в питании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и оздоровительных организациях)»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ятиугольник 53"/>
          <p:cNvSpPr/>
          <p:nvPr/>
        </p:nvSpPr>
        <p:spPr>
          <a:xfrm>
            <a:off x="420487" y="5827386"/>
            <a:ext cx="789209" cy="38890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768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567" y="55910"/>
            <a:ext cx="10753195" cy="8338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н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ормативные документы 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горячего питания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818266" y="1209085"/>
            <a:ext cx="11194440" cy="1815882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образования, науки и молодежной политики от 18 августа 2021 г. № 2678 </a:t>
            </a:r>
          </a:p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изменения в приказ министерства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науки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молодежной политики Краснодарского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</a:p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2020 г. № 3579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изменения 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науки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Краснодарского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от 14 июля 2020 г. № 1871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бесплатного горячего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получающих начальное общее образование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Краснодарского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края, обеспечивающих охват 100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</a:t>
            </a:r>
          </a:p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таких обучающихся 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образовательных организациях»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420487" y="1207450"/>
            <a:ext cx="786743" cy="399591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818266" y="3412023"/>
            <a:ext cx="5434752" cy="1569660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образования, науки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августа 2021 г. №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2677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регионального стандарта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горячим питанием обучающихся </a:t>
            </a:r>
          </a:p>
          <a:p>
            <a:pPr algn="ctr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образовательных организаций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420487" y="3384034"/>
            <a:ext cx="789209" cy="38890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9" name="Объект 2"/>
          <p:cNvSpPr txBox="1">
            <a:spLocks/>
          </p:cNvSpPr>
          <p:nvPr/>
        </p:nvSpPr>
        <p:spPr bwMode="auto">
          <a:xfrm>
            <a:off x="818266" y="5405545"/>
            <a:ext cx="5434752" cy="338554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Региональный банк меню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420487" y="5355197"/>
            <a:ext cx="789209" cy="38890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52" y="4122057"/>
            <a:ext cx="4046120" cy="2466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8" y="3075315"/>
            <a:ext cx="4147127" cy="26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567" y="55910"/>
            <a:ext cx="10753195" cy="8338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обучающихся специализированным питанием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25035"/>
              </p:ext>
            </p:extLst>
          </p:nvPr>
        </p:nvGraphicFramePr>
        <p:xfrm>
          <a:off x="190357" y="993016"/>
          <a:ext cx="11831313" cy="3444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831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46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СанПиН 2.3/2.4.3590-20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«Санитарно-эпидемиологические требования к организации общественного питания населения»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200"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8.1.2.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организованных детских коллективах общественное питание детей должно осуществляться посредством реализации основного (организованного) меню, включающего горячее питание, дополнительного питания, а также индивидуальных меню для детей, нуждающихся в лечебном и диетическом питании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8.1.3.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организации, в которой организуется питание детей, должно разрабатываться меню. Меню должно утверждаться руководителем организации.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случае привлечения предприятия общественного питания к организации питания детей в организованных детских коллективах в детских организациях, организациях отдыха детей и их оздоровления, медицинских организациях, организациях социального обслуживания осуществляющих стационарное социальное обслуживание, меню должно утверждаться руководителем предприятия общественного питания, согласовываться руководителем организации, в которой организуется питание детей.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случае если в организации питания детей принимает участие индивидуальный предприниматель, меню должно утверждаться индивидуальным предпринимателем, согласовываться руководителем организации, в которой организуется питание детей.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8.2.1.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детей, нуждающихся в лечебном и диетическом питании, должно быть организовано лечебное и диетическое питание в соответствии с представленными родителями (законными представителями ребенка) назначениями лечащего врача.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Индивидуальное меню должно быть разработано специалистом-диетологом с учетом заболевания ребенка (по назначениям лечащего врача).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08637"/>
              </p:ext>
            </p:extLst>
          </p:nvPr>
        </p:nvGraphicFramePr>
        <p:xfrm>
          <a:off x="278908" y="4567411"/>
          <a:ext cx="11742761" cy="1249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42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4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Письмо министерства здравоохранения Краснодарского края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 20.08.2021 г. № 48-02.1-32-19604/21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20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детей, нуждающихся в лечебном и диетическом питании, должно быть организовано лечебное и диетическое питание в соответствии с представленными родителями (законными представителями ребенка) назначениями лечащего врача (пункт 8.2.1.). Данная информация оформляется</a:t>
                      </a:r>
                    </a:p>
                    <a:p>
                      <a:pPr algn="just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заключением врачебной комиссии медицинской организации.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14098"/>
              </p:ext>
            </p:extLst>
          </p:nvPr>
        </p:nvGraphicFramePr>
        <p:xfrm>
          <a:off x="278908" y="5947246"/>
          <a:ext cx="11742761" cy="1036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42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2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Методические рекомендации МР 2.40162-19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2.4 Гигиена детей и подростков «Особенности организации питания детей, страдающих сахарным диабетом и иными заболеваниями, сопровождающимися ограничениями в питании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(в образовательных и оздоровительных организациях)»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pPr algn="just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4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567" y="55910"/>
            <a:ext cx="10753195" cy="8338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мониторинга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организации горячего питания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420487" y="1245314"/>
            <a:ext cx="5905807" cy="3416320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Мониторинг сайтов 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образовательных организаций</a:t>
            </a: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наличие на сайте раздела по организации горячего питания;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наличие примерного утвержденного меню;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наличие ежедневного утвержденного меню;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наличие в меню информации о содержании витаминов и минералов;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соответствие норме массы вторых блюд;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соответствие суммарных объемов блюд по приемам пищи;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наличие в меню блюд с использованием колбасных изделий, не входящих в перечень среднесуточных наборов пищевой продукции.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22708" y="1156959"/>
            <a:ext cx="786743" cy="399591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6887866" y="1245314"/>
            <a:ext cx="5119064" cy="2431435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Аналитический мониторинг меню, размещенных в разделе </a:t>
            </a:r>
            <a:r>
              <a:rPr lang="en-US" sz="2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FOOD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соблюдение норм калорийности рациона;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соблюдение массы порций;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соблюдение норм по основным пищевым веществам;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соответствие рациона питания ежедневного меню примерному меню;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стоимость рациона питания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6490087" y="1217325"/>
            <a:ext cx="789209" cy="38890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6121251" y="3500424"/>
            <a:ext cx="51600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Объект 2"/>
          <p:cNvSpPr txBox="1">
            <a:spLocks/>
          </p:cNvSpPr>
          <p:nvPr/>
        </p:nvSpPr>
        <p:spPr bwMode="auto">
          <a:xfrm>
            <a:off x="818265" y="5161525"/>
            <a:ext cx="11194441" cy="584775"/>
          </a:xfrm>
          <a:prstGeom prst="rect">
            <a:avLst/>
          </a:prstGeom>
          <a:noFill/>
          <a:ln w="19050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Проведение не реже 2-х раз в год социологического опроса родителей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качестве горячего питания и их участии в родительском контроле.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420487" y="5133536"/>
            <a:ext cx="789209" cy="38890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328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8"/>
          <p:cNvSpPr txBox="1">
            <a:spLocks/>
          </p:cNvSpPr>
          <p:nvPr/>
        </p:nvSpPr>
        <p:spPr>
          <a:xfrm>
            <a:off x="1947133" y="3807104"/>
            <a:ext cx="8572906" cy="2374236"/>
          </a:xfrm>
          <a:prstGeom prst="rect">
            <a:avLst/>
          </a:prstGeom>
        </p:spPr>
        <p:txBody>
          <a:bodyPr vert="horz" lIns="91362" tIns="45680" rIns="91362" bIns="456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88758" y="4664710"/>
            <a:ext cx="9168329" cy="1179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4" tIns="45677" rIns="431593" bIns="45677" anchor="ctr"/>
          <a:lstStyle/>
          <a:p>
            <a:pPr algn="r" defTabSz="913631">
              <a:defRPr/>
            </a:pPr>
            <a:endParaRPr lang="ru-RU" sz="1999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8196" y="5120870"/>
            <a:ext cx="614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653472" y="0"/>
            <a:ext cx="0" cy="87496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X:\Логотип МОН_n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3940" r="12512" b="15335"/>
          <a:stretch/>
        </p:blipFill>
        <p:spPr bwMode="auto">
          <a:xfrm>
            <a:off x="4927839" y="1743735"/>
            <a:ext cx="2483060" cy="24497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Кубани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71783" y="1613058"/>
            <a:ext cx="1195171" cy="1438043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7676" t="17832" r="51578" b="73365"/>
          <a:stretch/>
        </p:blipFill>
        <p:spPr>
          <a:xfrm>
            <a:off x="2923" y="8202"/>
            <a:ext cx="12168326" cy="1057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025" y="269498"/>
            <a:ext cx="820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31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</a:t>
            </a:r>
          </a:p>
          <a:p>
            <a:pPr defTabSz="913631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5798A72-5414-4244-B5DF-570E9B52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6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14177</TotalTime>
  <Words>779</Words>
  <Application>Microsoft Office PowerPoint</Application>
  <PresentationFormat>Широкоэкранный</PresentationFormat>
  <Paragraphs>85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Verdana</vt:lpstr>
      <vt:lpstr>Wingdings 2</vt:lpstr>
      <vt:lpstr>HDOfficeLightV0</vt:lpstr>
      <vt:lpstr>Презентация PowerPoint</vt:lpstr>
      <vt:lpstr>Федеральные нормативные документы  по организации горячего питания</vt:lpstr>
      <vt:lpstr>Региональные нормативные документы  по организации горячего питания</vt:lpstr>
      <vt:lpstr>Обеспечение обучающихся специализированным питанием</vt:lpstr>
      <vt:lpstr>Проведение мониторинга организации горячего питания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Дубинец Альбина Борисовна</cp:lastModifiedBy>
  <cp:revision>1087</cp:revision>
  <cp:lastPrinted>2021-08-30T12:24:08Z</cp:lastPrinted>
  <dcterms:created xsi:type="dcterms:W3CDTF">2018-05-04T13:40:44Z</dcterms:created>
  <dcterms:modified xsi:type="dcterms:W3CDTF">2021-08-30T12:40:04Z</dcterms:modified>
</cp:coreProperties>
</file>