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3" r:id="rId2"/>
    <p:sldId id="395" r:id="rId3"/>
    <p:sldId id="396" r:id="rId4"/>
    <p:sldId id="397" r:id="rId5"/>
    <p:sldId id="387" r:id="rId6"/>
    <p:sldId id="388" r:id="rId7"/>
    <p:sldId id="389" r:id="rId8"/>
    <p:sldId id="360" r:id="rId9"/>
    <p:sldId id="364" r:id="rId10"/>
    <p:sldId id="394" r:id="rId11"/>
    <p:sldId id="390" r:id="rId12"/>
    <p:sldId id="369" r:id="rId13"/>
    <p:sldId id="392" r:id="rId14"/>
    <p:sldId id="404" r:id="rId15"/>
    <p:sldId id="366" r:id="rId16"/>
    <p:sldId id="375" r:id="rId17"/>
    <p:sldId id="405" r:id="rId18"/>
    <p:sldId id="374" r:id="rId19"/>
    <p:sldId id="400" r:id="rId20"/>
    <p:sldId id="384" r:id="rId21"/>
    <p:sldId id="402" r:id="rId22"/>
    <p:sldId id="403" r:id="rId23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2C500"/>
    <a:srgbClr val="5AA6A2"/>
    <a:srgbClr val="A5501B"/>
    <a:srgbClr val="DAE8B6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1041" autoAdjust="0"/>
  </p:normalViewPr>
  <p:slideViewPr>
    <p:cSldViewPr snapToGrid="0">
      <p:cViewPr varScale="1">
        <p:scale>
          <a:sx n="61" d="100"/>
          <a:sy n="61" d="100"/>
        </p:scale>
        <p:origin x="7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xfrm>
          <a:off x="3630" y="1599429"/>
          <a:ext cx="4699874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15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0074"/>
            </a:gs>
            <a:gs pos="100000">
              <a:srgbClr val="EA15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Обязательные экзамены</a:t>
          </a:r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>
        <a:xfrm>
          <a:off x="5572155" y="975086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Русский язык</a:t>
          </a:r>
        </a:p>
      </dgm:t>
    </dgm:pt>
    <dgm:pt modelId="{082AFB0E-F1F1-4D1D-B565-8787D940D3B7}" type="parTrans" cxnId="{00B18503-0FD7-40B6-B2F5-4DAD19B96144}">
      <dgm:prSet/>
      <dgm:spPr>
        <a:xfrm rot="19457599">
          <a:off x="4602957" y="1807356"/>
          <a:ext cx="1069745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69745" y="22807"/>
              </a:lnTo>
            </a:path>
          </a:pathLst>
        </a:custGeom>
        <a:noFill/>
        <a:ln w="254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>
        <a:xfrm>
          <a:off x="5575786" y="2134930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Математика </a:t>
          </a:r>
        </a:p>
      </dgm:t>
    </dgm:pt>
    <dgm:pt modelId="{61F57C67-73AE-4FC9-A243-3D5F121303D5}" type="parTrans" cxnId="{25A8756F-92DB-49C5-9B4A-BB7CBD8D0917}">
      <dgm:prSet/>
      <dgm:spPr>
        <a:xfrm rot="1892768">
          <a:off x="4627875" y="2387278"/>
          <a:ext cx="102354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23540" y="22807"/>
              </a:lnTo>
            </a:path>
          </a:pathLst>
        </a:custGeom>
        <a:noFill/>
        <a:ln w="254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C4F867-2BF1-4396-8EB3-EF6CF12BF4B8}" type="pres">
      <dgm:prSet presAssocID="{E1F25CB5-9355-4844-AF14-38B6246F05E1}" presName="root1" presStyleCnt="0"/>
      <dgm:spPr/>
    </dgm:pt>
    <dgm:pt modelId="{908029E4-880D-4F10-BCE2-219930A644EF}" type="pres">
      <dgm:prSet presAssocID="{E1F25CB5-9355-4844-AF14-38B6246F05E1}" presName="LevelOneTextNode" presStyleLbl="node0" presStyleIdx="0" presStyleCnt="1" custScaleX="216422" custLinFactNeighborX="2489" custLinFactNeighborY="-52329">
        <dgm:presLayoutVars>
          <dgm:chPref val="3"/>
        </dgm:presLayoutVars>
      </dgm:prSet>
      <dgm:spPr/>
    </dgm:pt>
    <dgm:pt modelId="{5B6D5CE7-C9DD-4D1E-BB04-422CDEC56B9E}" type="pres">
      <dgm:prSet presAssocID="{E1F25CB5-9355-4844-AF14-38B6246F05E1}" presName="level2hierChild" presStyleCnt="0"/>
      <dgm:spPr/>
    </dgm:pt>
    <dgm:pt modelId="{0884195C-7C18-403E-8280-7A292D319737}" type="pres">
      <dgm:prSet presAssocID="{082AFB0E-F1F1-4D1D-B565-8787D940D3B7}" presName="conn2-1" presStyleLbl="parChTrans1D2" presStyleIdx="0" presStyleCnt="2"/>
      <dgm:spPr/>
    </dgm:pt>
    <dgm:pt modelId="{A066A45F-1F67-4C97-AD8A-22F2F5448E7A}" type="pres">
      <dgm:prSet presAssocID="{082AFB0E-F1F1-4D1D-B565-8787D940D3B7}" presName="connTx" presStyleLbl="parChTrans1D2" presStyleIdx="0" presStyleCnt="2"/>
      <dgm:spPr/>
    </dgm:pt>
    <dgm:pt modelId="{7704E23D-E155-44C3-A28A-E878096F097E}" type="pres">
      <dgm:prSet presAssocID="{8F55C34A-DBAF-446D-BE85-9DCB4D8B87AE}" presName="root2" presStyleCnt="0"/>
      <dgm:spPr/>
    </dgm:pt>
    <dgm:pt modelId="{8A13A7E1-6370-427C-9EAF-52DA402B7184}" type="pres">
      <dgm:prSet presAssocID="{8F55C34A-DBAF-446D-BE85-9DCB4D8B87AE}" presName="LevelTwoTextNode" presStyleLbl="node2" presStyleIdx="0" presStyleCnt="2" custScaleX="132317" custLinFactNeighborX="-5690" custLinFactNeighborY="-54051">
        <dgm:presLayoutVars>
          <dgm:chPref val="3"/>
        </dgm:presLayoutVars>
      </dgm:prSet>
      <dgm:spPr/>
    </dgm:pt>
    <dgm:pt modelId="{42CF3BB5-3F52-4818-94E3-845C33D734CD}" type="pres">
      <dgm:prSet presAssocID="{8F55C34A-DBAF-446D-BE85-9DCB4D8B87AE}" presName="level3hierChild" presStyleCnt="0"/>
      <dgm:spPr/>
    </dgm:pt>
    <dgm:pt modelId="{8891F35F-2BA5-4BF2-9640-E99C8C970AC3}" type="pres">
      <dgm:prSet presAssocID="{61F57C67-73AE-4FC9-A243-3D5F121303D5}" presName="conn2-1" presStyleLbl="parChTrans1D2" presStyleIdx="1" presStyleCnt="2"/>
      <dgm:spPr/>
    </dgm:pt>
    <dgm:pt modelId="{5D5F9D07-69EE-47BB-8988-6B3EA4A05963}" type="pres">
      <dgm:prSet presAssocID="{61F57C67-73AE-4FC9-A243-3D5F121303D5}" presName="connTx" presStyleLbl="parChTrans1D2" presStyleIdx="1" presStyleCnt="2"/>
      <dgm:spPr/>
    </dgm:pt>
    <dgm:pt modelId="{33BBFEAB-A97D-4452-86C5-14817C83FEE4}" type="pres">
      <dgm:prSet presAssocID="{8946BCD7-8BD6-4AAA-B77F-CE5915B70F2D}" presName="root2" presStyleCnt="0"/>
      <dgm:spPr/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-2615" custLinFactNeighborY="-54101">
        <dgm:presLayoutVars>
          <dgm:chPref val="3"/>
        </dgm:presLayoutVars>
      </dgm:prSet>
      <dgm:spPr/>
    </dgm:pt>
    <dgm:pt modelId="{2B17F489-E8AE-4876-B792-39D5E8886B7E}" type="pres">
      <dgm:prSet presAssocID="{8946BCD7-8BD6-4AAA-B77F-CE5915B70F2D}" presName="level3hierChild" presStyleCnt="0"/>
      <dgm:spPr/>
    </dgm:pt>
  </dgm:ptLst>
  <dgm:cxnLst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CE97CC10-2256-4ECA-B28D-2C7413866ADF}" type="presOf" srcId="{082AFB0E-F1F1-4D1D-B565-8787D940D3B7}" destId="{A066A45F-1F67-4C97-AD8A-22F2F5448E7A}" srcOrd="1" destOrd="0" presId="urn:microsoft.com/office/officeart/2005/8/layout/hierarchy2#1"/>
    <dgm:cxn modelId="{F755F943-5FB9-48AB-9A8C-D2CB2256FEF6}" type="presOf" srcId="{082AFB0E-F1F1-4D1D-B565-8787D940D3B7}" destId="{0884195C-7C18-403E-8280-7A292D319737}" srcOrd="0" destOrd="0" presId="urn:microsoft.com/office/officeart/2005/8/layout/hierarchy2#1"/>
    <dgm:cxn modelId="{12A93765-0C2B-483D-A4FC-48D446DFD9DE}" type="presOf" srcId="{8946BCD7-8BD6-4AAA-B77F-CE5915B70F2D}" destId="{2B754F8A-B7CF-48AC-A4E9-416F36613CE4}" srcOrd="0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C71BCE5A-FFDC-4B25-935B-3BD8BD0B44A9}" type="presOf" srcId="{61F57C67-73AE-4FC9-A243-3D5F121303D5}" destId="{5D5F9D07-69EE-47BB-8988-6B3EA4A05963}" srcOrd="1" destOrd="0" presId="urn:microsoft.com/office/officeart/2005/8/layout/hierarchy2#1"/>
    <dgm:cxn modelId="{35C6FB5A-FD4C-4159-9AAD-190FE1D38BAE}" type="presOf" srcId="{8F55C34A-DBAF-446D-BE85-9DCB4D8B87AE}" destId="{8A13A7E1-6370-427C-9EAF-52DA402B7184}" srcOrd="0" destOrd="0" presId="urn:microsoft.com/office/officeart/2005/8/layout/hierarchy2#1"/>
    <dgm:cxn modelId="{84E9D8BD-72E7-42FB-9A7D-61BA2CA6B8D7}" type="presOf" srcId="{90005E63-0D64-46AE-848E-97AB9E1667C2}" destId="{25E5AEEE-7E8A-4E05-8824-85D065329EAA}" srcOrd="0" destOrd="0" presId="urn:microsoft.com/office/officeart/2005/8/layout/hierarchy2#1"/>
    <dgm:cxn modelId="{B1E033E5-9174-4FD5-A9BD-5E79F4D140C0}" type="presOf" srcId="{61F57C67-73AE-4FC9-A243-3D5F121303D5}" destId="{8891F35F-2BA5-4BF2-9640-E99C8C970AC3}" srcOrd="0" destOrd="0" presId="urn:microsoft.com/office/officeart/2005/8/layout/hierarchy2#1"/>
    <dgm:cxn modelId="{475406EF-EDBE-49AA-83C1-5542B7C83E8C}" type="presOf" srcId="{E1F25CB5-9355-4844-AF14-38B6246F05E1}" destId="{908029E4-880D-4F10-BCE2-219930A644EF}" srcOrd="0" destOrd="0" presId="urn:microsoft.com/office/officeart/2005/8/layout/hierarchy2#1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DAFD4C58-AD43-493D-9B57-0ACC06D661E0}" type="presParOf" srcId="{25E5AEEE-7E8A-4E05-8824-85D065329EAA}" destId="{FEC4F867-2BF1-4396-8EB3-EF6CF12BF4B8}" srcOrd="0" destOrd="0" presId="urn:microsoft.com/office/officeart/2005/8/layout/hierarchy2#1"/>
    <dgm:cxn modelId="{6E34D9AD-9C64-4BEA-B87C-44CC7BE98F7C}" type="presParOf" srcId="{FEC4F867-2BF1-4396-8EB3-EF6CF12BF4B8}" destId="{908029E4-880D-4F10-BCE2-219930A644EF}" srcOrd="0" destOrd="0" presId="urn:microsoft.com/office/officeart/2005/8/layout/hierarchy2#1"/>
    <dgm:cxn modelId="{6F4FADD3-ECD8-4310-8D7C-6DC9AD9CE387}" type="presParOf" srcId="{FEC4F867-2BF1-4396-8EB3-EF6CF12BF4B8}" destId="{5B6D5CE7-C9DD-4D1E-BB04-422CDEC56B9E}" srcOrd="1" destOrd="0" presId="urn:microsoft.com/office/officeart/2005/8/layout/hierarchy2#1"/>
    <dgm:cxn modelId="{09E702C2-FA70-4A7F-8988-9C6DDE468D99}" type="presParOf" srcId="{5B6D5CE7-C9DD-4D1E-BB04-422CDEC56B9E}" destId="{0884195C-7C18-403E-8280-7A292D319737}" srcOrd="0" destOrd="0" presId="urn:microsoft.com/office/officeart/2005/8/layout/hierarchy2#1"/>
    <dgm:cxn modelId="{26ADB25B-7860-4F55-99DA-9D99E65437C3}" type="presParOf" srcId="{0884195C-7C18-403E-8280-7A292D319737}" destId="{A066A45F-1F67-4C97-AD8A-22F2F5448E7A}" srcOrd="0" destOrd="0" presId="urn:microsoft.com/office/officeart/2005/8/layout/hierarchy2#1"/>
    <dgm:cxn modelId="{EB77CCB4-7EE3-4541-AF8F-5637B0268667}" type="presParOf" srcId="{5B6D5CE7-C9DD-4D1E-BB04-422CDEC56B9E}" destId="{7704E23D-E155-44C3-A28A-E878096F097E}" srcOrd="1" destOrd="0" presId="urn:microsoft.com/office/officeart/2005/8/layout/hierarchy2#1"/>
    <dgm:cxn modelId="{06CFF339-12EB-4125-828E-FD9573E6865D}" type="presParOf" srcId="{7704E23D-E155-44C3-A28A-E878096F097E}" destId="{8A13A7E1-6370-427C-9EAF-52DA402B7184}" srcOrd="0" destOrd="0" presId="urn:microsoft.com/office/officeart/2005/8/layout/hierarchy2#1"/>
    <dgm:cxn modelId="{944CD83E-8CFB-4625-A350-F70E9280A7DD}" type="presParOf" srcId="{7704E23D-E155-44C3-A28A-E878096F097E}" destId="{42CF3BB5-3F52-4818-94E3-845C33D734CD}" srcOrd="1" destOrd="0" presId="urn:microsoft.com/office/officeart/2005/8/layout/hierarchy2#1"/>
    <dgm:cxn modelId="{3911D848-B502-4606-B3E4-CC775C105582}" type="presParOf" srcId="{5B6D5CE7-C9DD-4D1E-BB04-422CDEC56B9E}" destId="{8891F35F-2BA5-4BF2-9640-E99C8C970AC3}" srcOrd="2" destOrd="0" presId="urn:microsoft.com/office/officeart/2005/8/layout/hierarchy2#1"/>
    <dgm:cxn modelId="{C8980F5B-E5CD-4CE8-9F38-4D4FE080675E}" type="presParOf" srcId="{8891F35F-2BA5-4BF2-9640-E99C8C970AC3}" destId="{5D5F9D07-69EE-47BB-8988-6B3EA4A05963}" srcOrd="0" destOrd="0" presId="urn:microsoft.com/office/officeart/2005/8/layout/hierarchy2#1"/>
    <dgm:cxn modelId="{665076D4-7E82-4490-A3DC-C47C2CC9872F}" type="presParOf" srcId="{5B6D5CE7-C9DD-4D1E-BB04-422CDEC56B9E}" destId="{33BBFEAB-A97D-4452-86C5-14817C83FEE4}" srcOrd="3" destOrd="0" presId="urn:microsoft.com/office/officeart/2005/8/layout/hierarchy2#1"/>
    <dgm:cxn modelId="{2CC526D6-5475-4BF2-86D5-56E2A8E445F1}" type="presParOf" srcId="{33BBFEAB-A97D-4452-86C5-14817C83FEE4}" destId="{2B754F8A-B7CF-48AC-A4E9-416F36613CE4}" srcOrd="0" destOrd="0" presId="urn:microsoft.com/office/officeart/2005/8/layout/hierarchy2#1"/>
    <dgm:cxn modelId="{52A43280-731B-46E1-A63D-C8877A25B948}" type="presParOf" srcId="{33BBFEAB-A97D-4452-86C5-14817C83FEE4}" destId="{2B17F489-E8AE-4876-B792-39D5E8886B7E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#1" loCatId="hierarchy" qsTypeId="urn:microsoft.com/office/officeart/2005/8/quickstyle/simple5#2" qsCatId="simple" csTypeId="urn:microsoft.com/office/officeart/2005/8/colors/accent4_2#1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>
        <a:xfrm rot="16200000">
          <a:off x="-820746" y="1666380"/>
          <a:ext cx="2863765" cy="1107239"/>
        </a:xfrm>
        <a:prstGeom prst="rect">
          <a:avLst/>
        </a:prstGeom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Экзамены по выбору</a:t>
          </a:r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>
        <a:xfrm>
          <a:off x="2605965" y="4579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Литература</a:t>
          </a:r>
        </a:p>
      </dgm:t>
    </dgm:pt>
    <dgm:pt modelId="{0FE1689E-31DB-4630-9BF0-2E600C70789A}" type="parTrans" cxnId="{10D69F29-12C4-4E24-8EE7-1E1B59C278A3}">
      <dgm:prSet/>
      <dgm:spPr>
        <a:xfrm>
          <a:off x="1164756" y="223467"/>
          <a:ext cx="1441209" cy="1996532"/>
        </a:xfrm>
        <a:custGeom>
          <a:avLst/>
          <a:gdLst/>
          <a:ahLst/>
          <a:cxnLst/>
          <a:rect l="0" t="0" r="0" b="0"/>
          <a:pathLst>
            <a:path>
              <a:moveTo>
                <a:pt x="0" y="1996532"/>
              </a:moveTo>
              <a:lnTo>
                <a:pt x="720604" y="1996532"/>
              </a:lnTo>
              <a:lnTo>
                <a:pt x="720604" y="0"/>
              </a:lnTo>
              <a:lnTo>
                <a:pt x="1441209" y="0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>
        <a:xfrm>
          <a:off x="2605965" y="551799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География</a:t>
          </a:r>
        </a:p>
      </dgm:t>
    </dgm:pt>
    <dgm:pt modelId="{CFC9503C-82B1-4DB0-B2EA-4FA693D930E7}" type="parTrans" cxnId="{48B0E7C2-E962-44B6-8ABD-38710E48E009}">
      <dgm:prSet/>
      <dgm:spPr>
        <a:xfrm>
          <a:off x="1164756" y="770686"/>
          <a:ext cx="1441209" cy="1449313"/>
        </a:xfrm>
        <a:custGeom>
          <a:avLst/>
          <a:gdLst/>
          <a:ahLst/>
          <a:cxnLst/>
          <a:rect l="0" t="0" r="0" b="0"/>
          <a:pathLst>
            <a:path>
              <a:moveTo>
                <a:pt x="0" y="1449313"/>
              </a:moveTo>
              <a:lnTo>
                <a:pt x="720604" y="1449313"/>
              </a:lnTo>
              <a:lnTo>
                <a:pt x="720604" y="0"/>
              </a:lnTo>
              <a:lnTo>
                <a:pt x="1441209" y="0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>
        <a:xfrm>
          <a:off x="2605965" y="2193457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Физика</a:t>
          </a:r>
        </a:p>
      </dgm:t>
    </dgm:pt>
    <dgm:pt modelId="{33F5B6FF-8307-415B-BFCC-CBBAA304B51E}" type="parTrans" cxnId="{5AF4BC0B-4939-4AF3-B2F8-EC30ED50213E}">
      <dgm:prSet/>
      <dgm:spPr>
        <a:xfrm>
          <a:off x="1164756" y="2220000"/>
          <a:ext cx="1441209" cy="192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192344"/>
              </a:lnTo>
              <a:lnTo>
                <a:pt x="1441209" y="192344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>
        <a:xfrm>
          <a:off x="2605965" y="3287895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Химия</a:t>
          </a:r>
        </a:p>
      </dgm:t>
    </dgm:pt>
    <dgm:pt modelId="{BF4E8C9A-B618-473F-AF63-288D19142CF1}" type="parTrans" cxnId="{1575FEFB-58D2-4F4C-BE4F-C7A96308C64B}">
      <dgm:prSet/>
      <dgm:spPr>
        <a:xfrm>
          <a:off x="1164756" y="2220000"/>
          <a:ext cx="1441209" cy="128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1286783"/>
              </a:lnTo>
              <a:lnTo>
                <a:pt x="1441209" y="1286783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>
        <a:xfrm>
          <a:off x="2605965" y="2740676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Биология</a:t>
          </a:r>
        </a:p>
      </dgm:t>
    </dgm:pt>
    <dgm:pt modelId="{EF6DDE06-666B-4EAC-BE2F-7257127DC230}" type="parTrans" cxnId="{F47A1AB2-06F5-4485-8B34-5E0B89F38A23}">
      <dgm:prSet/>
      <dgm:spPr>
        <a:xfrm>
          <a:off x="1164756" y="2220000"/>
          <a:ext cx="1441209" cy="739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739564"/>
              </a:lnTo>
              <a:lnTo>
                <a:pt x="1441209" y="739564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>
        <a:xfrm>
          <a:off x="2605965" y="1646237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Обществознание</a:t>
          </a:r>
        </a:p>
      </dgm:t>
    </dgm:pt>
    <dgm:pt modelId="{DB361064-3F86-41FB-A910-797384323BA2}" type="parTrans" cxnId="{94110812-D939-4200-A0E9-5DF5AA1232CA}">
      <dgm:prSet/>
      <dgm:spPr>
        <a:xfrm>
          <a:off x="1164756" y="1865125"/>
          <a:ext cx="1441209" cy="354874"/>
        </a:xfrm>
        <a:custGeom>
          <a:avLst/>
          <a:gdLst/>
          <a:ahLst/>
          <a:cxnLst/>
          <a:rect l="0" t="0" r="0" b="0"/>
          <a:pathLst>
            <a:path>
              <a:moveTo>
                <a:pt x="0" y="354874"/>
              </a:moveTo>
              <a:lnTo>
                <a:pt x="720604" y="354874"/>
              </a:lnTo>
              <a:lnTo>
                <a:pt x="720604" y="0"/>
              </a:lnTo>
              <a:lnTo>
                <a:pt x="1441209" y="0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>
        <a:xfrm>
          <a:off x="2605965" y="1099018"/>
          <a:ext cx="3666852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Информатика и ИКТ</a:t>
          </a:r>
        </a:p>
      </dgm:t>
    </dgm:pt>
    <dgm:pt modelId="{C7F81043-E896-43CE-9478-72E3B890A084}" type="parTrans" cxnId="{120BEF3D-F3CF-489D-9EFB-D820B0B3C335}">
      <dgm:prSet/>
      <dgm:spPr>
        <a:xfrm>
          <a:off x="1164756" y="1317906"/>
          <a:ext cx="1441209" cy="902093"/>
        </a:xfrm>
        <a:custGeom>
          <a:avLst/>
          <a:gdLst/>
          <a:ahLst/>
          <a:cxnLst/>
          <a:rect l="0" t="0" r="0" b="0"/>
          <a:pathLst>
            <a:path>
              <a:moveTo>
                <a:pt x="0" y="902093"/>
              </a:moveTo>
              <a:lnTo>
                <a:pt x="720604" y="902093"/>
              </a:lnTo>
              <a:lnTo>
                <a:pt x="720604" y="0"/>
              </a:lnTo>
              <a:lnTo>
                <a:pt x="1441209" y="0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>
        <a:xfrm>
          <a:off x="2605965" y="3835115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Иностранный язык</a:t>
          </a:r>
        </a:p>
      </dgm:t>
    </dgm:pt>
    <dgm:pt modelId="{E534B2E4-0DCC-4AC4-9DCE-A41BC79135A5}" type="parTrans" cxnId="{3B7EA852-1046-449C-90AB-649C92C2A653}">
      <dgm:prSet/>
      <dgm:spPr>
        <a:xfrm>
          <a:off x="1164756" y="2220000"/>
          <a:ext cx="1441209" cy="1834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1834002"/>
              </a:lnTo>
              <a:lnTo>
                <a:pt x="1441209" y="1834002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>
        <a:xfrm>
          <a:off x="2605965" y="4382334"/>
          <a:ext cx="3232635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История</a:t>
          </a:r>
        </a:p>
      </dgm:t>
    </dgm:pt>
    <dgm:pt modelId="{BF0D85F7-541F-4DAA-B38F-FFC2CF3887EA}" type="parTrans" cxnId="{036B206B-A2E2-4C83-A544-B2FA2705DBD7}">
      <dgm:prSet/>
      <dgm:spPr>
        <a:xfrm>
          <a:off x="1164756" y="2220000"/>
          <a:ext cx="1441209" cy="238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2381222"/>
              </a:lnTo>
              <a:lnTo>
                <a:pt x="1441209" y="2381222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24291" custLinFactX="-100000" custLinFactNeighborX="-163612" custLinFactNeighborY="-8348">
        <dgm:presLayoutVars>
          <dgm:chPref val="3"/>
        </dgm:presLayoutVars>
      </dgm:prSet>
      <dgm:spPr/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</dgm:pt>
    <dgm:pt modelId="{1E329FC5-1F2F-43CC-B5AB-8D4E010BFFEC}" type="pres">
      <dgm:prSet presAssocID="{0FE1689E-31DB-4630-9BF0-2E600C70789A}" presName="connTx" presStyleLbl="parChTrans1D2" presStyleIdx="0" presStyleCnt="9"/>
      <dgm:spPr/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224029">
        <dgm:presLayoutVars>
          <dgm:chPref val="3"/>
        </dgm:presLayoutVars>
      </dgm:prSet>
      <dgm:spPr/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</dgm:pt>
    <dgm:pt modelId="{A1DC903E-C896-44B1-89FF-CE03537CFA43}" type="pres">
      <dgm:prSet presAssocID="{CFC9503C-82B1-4DB0-B2EA-4FA693D930E7}" presName="connTx" presStyleLbl="parChTrans1D2" presStyleIdx="1" presStyleCnt="9"/>
      <dgm:spPr/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224029">
        <dgm:presLayoutVars>
          <dgm:chPref val="3"/>
        </dgm:presLayoutVars>
      </dgm:prSet>
      <dgm:spPr/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</dgm:pt>
    <dgm:pt modelId="{C8C67003-3A8C-4349-AEFE-9BA23BDF0ECD}" type="pres">
      <dgm:prSet presAssocID="{C7F81043-E896-43CE-9478-72E3B890A084}" presName="connTx" presStyleLbl="parChTrans1D2" presStyleIdx="2" presStyleCnt="9"/>
      <dgm:spPr/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255369">
        <dgm:presLayoutVars>
          <dgm:chPref val="3"/>
        </dgm:presLayoutVars>
      </dgm:prSet>
      <dgm:spPr/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</dgm:pt>
    <dgm:pt modelId="{91909E1A-B068-43AD-957E-D52B26969DCA}" type="pres">
      <dgm:prSet presAssocID="{DB361064-3F86-41FB-A910-797384323BA2}" presName="connTx" presStyleLbl="parChTrans1D2" presStyleIdx="3" presStyleCnt="9"/>
      <dgm:spPr/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224029">
        <dgm:presLayoutVars>
          <dgm:chPref val="3"/>
        </dgm:presLayoutVars>
      </dgm:prSet>
      <dgm:spPr/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</dgm:pt>
    <dgm:pt modelId="{C65F638E-B150-4155-8362-6C49078969CE}" type="pres">
      <dgm:prSet presAssocID="{33F5B6FF-8307-415B-BFCC-CBBAA304B51E}" presName="connTx" presStyleLbl="parChTrans1D2" presStyleIdx="4" presStyleCnt="9"/>
      <dgm:spPr/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224029">
        <dgm:presLayoutVars>
          <dgm:chPref val="3"/>
        </dgm:presLayoutVars>
      </dgm:prSet>
      <dgm:spPr/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</dgm:pt>
    <dgm:pt modelId="{28F54E67-6EC3-4802-B950-358786ECE5CD}" type="pres">
      <dgm:prSet presAssocID="{EF6DDE06-666B-4EAC-BE2F-7257127DC230}" presName="connTx" presStyleLbl="parChTrans1D2" presStyleIdx="5" presStyleCnt="9"/>
      <dgm:spPr/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224029">
        <dgm:presLayoutVars>
          <dgm:chPref val="3"/>
        </dgm:presLayoutVars>
      </dgm:prSet>
      <dgm:spPr/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</dgm:pt>
    <dgm:pt modelId="{5D844060-C239-4E0D-88D2-253D15B39E9D}" type="pres">
      <dgm:prSet presAssocID="{BF4E8C9A-B618-473F-AF63-288D19142CF1}" presName="connTx" presStyleLbl="parChTrans1D2" presStyleIdx="6" presStyleCnt="9"/>
      <dgm:spPr/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224029">
        <dgm:presLayoutVars>
          <dgm:chPref val="3"/>
        </dgm:presLayoutVars>
      </dgm:prSet>
      <dgm:spPr/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</dgm:pt>
    <dgm:pt modelId="{34F4A9D2-59C1-4D37-8C0D-CCEB03E8A878}" type="pres">
      <dgm:prSet presAssocID="{E534B2E4-0DCC-4AC4-9DCE-A41BC79135A5}" presName="connTx" presStyleLbl="parChTrans1D2" presStyleIdx="7" presStyleCnt="9"/>
      <dgm:spPr/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224029">
        <dgm:presLayoutVars>
          <dgm:chPref val="3"/>
        </dgm:presLayoutVars>
      </dgm:prSet>
      <dgm:spPr/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</dgm:pt>
    <dgm:pt modelId="{55B6E066-544F-47C6-8C8B-6C11E95E9D0E}" type="pres">
      <dgm:prSet presAssocID="{BF0D85F7-541F-4DAA-B38F-FFC2CF3887EA}" presName="connTx" presStyleLbl="parChTrans1D2" presStyleIdx="8" presStyleCnt="9"/>
      <dgm:spPr/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225129">
        <dgm:presLayoutVars>
          <dgm:chPref val="3"/>
        </dgm:presLayoutVars>
      </dgm:prSet>
      <dgm:spPr/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B59EA305-1AE4-40B6-9809-969341C33943}" type="presOf" srcId="{BF0D85F7-541F-4DAA-B38F-FFC2CF3887EA}" destId="{64D7ED46-B109-4EC7-949A-CCF45477DF95}" srcOrd="0" destOrd="0" presId="urn:microsoft.com/office/officeart/2008/layout/HorizontalMultiLevelHierarchy#1"/>
    <dgm:cxn modelId="{3AFA370A-29B0-49CC-B798-404C914BCBFA}" type="presOf" srcId="{DB361064-3F86-41FB-A910-797384323BA2}" destId="{91909E1A-B068-43AD-957E-D52B26969DCA}" srcOrd="1" destOrd="0" presId="urn:microsoft.com/office/officeart/2008/layout/HorizontalMultiLevelHierarchy#1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05F57D0D-B107-4503-8AAD-AE212346073D}" type="presOf" srcId="{E534B2E4-0DCC-4AC4-9DCE-A41BC79135A5}" destId="{34F4A9D2-59C1-4D37-8C0D-CCEB03E8A878}" srcOrd="1" destOrd="0" presId="urn:microsoft.com/office/officeart/2008/layout/HorizontalMultiLevelHierarchy#1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D98D0017-A972-49AC-87C3-EFED726B7988}" type="presOf" srcId="{E534B2E4-0DCC-4AC4-9DCE-A41BC79135A5}" destId="{D6F5506B-2D61-4A78-A890-4FE281442A01}" srcOrd="0" destOrd="0" presId="urn:microsoft.com/office/officeart/2008/layout/HorizontalMultiLevelHierarchy#1"/>
    <dgm:cxn modelId="{B13D4117-1597-4CAB-995E-C5C035DBE01C}" type="presOf" srcId="{DB361064-3F86-41FB-A910-797384323BA2}" destId="{00B74456-248F-496D-84BC-491316FD2AA2}" srcOrd="0" destOrd="0" presId="urn:microsoft.com/office/officeart/2008/layout/HorizontalMultiLevelHierarchy#1"/>
    <dgm:cxn modelId="{FC26931A-EBE7-4C72-B28E-370445210E01}" type="presOf" srcId="{BF4E8C9A-B618-473F-AF63-288D19142CF1}" destId="{5D844060-C239-4E0D-88D2-253D15B39E9D}" srcOrd="1" destOrd="0" presId="urn:microsoft.com/office/officeart/2008/layout/HorizontalMultiLevelHierarchy#1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FC4D2033-BFE7-44DE-86BB-7FCD1332DF29}" type="presOf" srcId="{157F0CAD-C022-456B-9E1B-5A07E2D8BE37}" destId="{60260E37-C6EB-4583-94E1-1F75E1809A43}" srcOrd="0" destOrd="0" presId="urn:microsoft.com/office/officeart/2008/layout/HorizontalMultiLevelHierarchy#1"/>
    <dgm:cxn modelId="{9D2F1F35-FB2B-4863-8E43-C99B2E78D940}" type="presOf" srcId="{1DA29EE9-BB40-415D-8C65-E04E3FD14098}" destId="{E9AB9C46-C42E-4123-9299-AA2BCE8F8F7A}" srcOrd="0" destOrd="0" presId="urn:microsoft.com/office/officeart/2008/layout/HorizontalMultiLevelHierarchy#1"/>
    <dgm:cxn modelId="{74BFE93A-F93F-4103-90A5-A9A0F1C77C4E}" type="presOf" srcId="{86A4E422-76E8-4F4F-9C1E-681F1B4C7491}" destId="{6111D118-9E36-4ED3-B8FC-5222A5C1B883}" srcOrd="0" destOrd="0" presId="urn:microsoft.com/office/officeart/2008/layout/HorizontalMultiLevelHierarchy#1"/>
    <dgm:cxn modelId="{DC00883B-BF5B-47D9-AEE7-E2E0476DBEBC}" type="presOf" srcId="{8E14551D-AF30-49C5-9AE2-5868785B91D1}" destId="{89E76E04-2502-44F2-A66D-9630FAB8EACA}" srcOrd="0" destOrd="0" presId="urn:microsoft.com/office/officeart/2008/layout/HorizontalMultiLevelHierarchy#1"/>
    <dgm:cxn modelId="{A8AA8D3C-AFD2-42A4-B2B7-8319713E2D63}" type="presOf" srcId="{CFC9503C-82B1-4DB0-B2EA-4FA693D930E7}" destId="{A1DC903E-C896-44B1-89FF-CE03537CFA43}" srcOrd="1" destOrd="0" presId="urn:microsoft.com/office/officeart/2008/layout/HorizontalMultiLevelHierarchy#1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E2061E42-73F7-4718-9521-82066BF24E5D}" type="presOf" srcId="{EF6DDE06-666B-4EAC-BE2F-7257127DC230}" destId="{8A1983B7-DE5A-4F7C-9965-D452A3C7BFB6}" srcOrd="0" destOrd="0" presId="urn:microsoft.com/office/officeart/2008/layout/HorizontalMultiLevelHierarchy#1"/>
    <dgm:cxn modelId="{4A443668-32DD-400F-BE85-E514082053B6}" type="presOf" srcId="{7ED0F5CD-DB76-4D6C-9645-378B6BB136CC}" destId="{1517A5EB-3FB3-481A-A1FD-C4A3F0F1B0E7}" srcOrd="0" destOrd="0" presId="urn:microsoft.com/office/officeart/2008/layout/HorizontalMultiLevelHierarchy#1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4797F753-DF2B-4EE3-8EA9-C6F63FA506D1}" type="presOf" srcId="{C7F81043-E896-43CE-9478-72E3B890A084}" destId="{EE36EBED-59E4-48BB-9639-8897AEA121E8}" srcOrd="0" destOrd="0" presId="urn:microsoft.com/office/officeart/2008/layout/HorizontalMultiLevelHierarchy#1"/>
    <dgm:cxn modelId="{3F045F7F-9E5F-47C0-BAB4-C9CDF8A6638F}" type="presOf" srcId="{EF6DDE06-666B-4EAC-BE2F-7257127DC230}" destId="{28F54E67-6EC3-4802-B950-358786ECE5CD}" srcOrd="1" destOrd="0" presId="urn:microsoft.com/office/officeart/2008/layout/HorizontalMultiLevelHierarchy#1"/>
    <dgm:cxn modelId="{CD314686-C30F-4B3B-99DC-9C39958A967B}" type="presOf" srcId="{C7F81043-E896-43CE-9478-72E3B890A084}" destId="{C8C67003-3A8C-4349-AEFE-9BA23BDF0ECD}" srcOrd="1" destOrd="0" presId="urn:microsoft.com/office/officeart/2008/layout/HorizontalMultiLevelHierarchy#1"/>
    <dgm:cxn modelId="{FEBC8586-3708-489A-85BE-5D1EBA95AEBE}" type="presOf" srcId="{87E05257-AC71-4309-9A02-C546D42FF0C1}" destId="{47B59B8F-7C09-4621-86B1-D5419B4B0160}" srcOrd="0" destOrd="0" presId="urn:microsoft.com/office/officeart/2008/layout/HorizontalMultiLevelHierarchy#1"/>
    <dgm:cxn modelId="{9A3DCF96-D506-42EF-B1B3-34A8007D418B}" type="presOf" srcId="{0FE1689E-31DB-4630-9BF0-2E600C70789A}" destId="{1E329FC5-1F2F-43CC-B5AB-8D4E010BFFEC}" srcOrd="1" destOrd="0" presId="urn:microsoft.com/office/officeart/2008/layout/HorizontalMultiLevelHierarchy#1"/>
    <dgm:cxn modelId="{95B6B89C-6821-4FBD-B005-FEB307138121}" type="presOf" srcId="{CFC9503C-82B1-4DB0-B2EA-4FA693D930E7}" destId="{EF90FB8B-0973-46E8-B466-E82A17EB87CC}" srcOrd="0" destOrd="0" presId="urn:microsoft.com/office/officeart/2008/layout/HorizontalMultiLevelHierarchy#1"/>
    <dgm:cxn modelId="{CBFF4FA8-C7D3-48D5-9FC6-14E6C48BF6C1}" type="presOf" srcId="{3CE166DF-65CE-4FFD-85AC-AF42AFF992A7}" destId="{4CDA7891-E907-425B-AA2F-8232233ECE72}" srcOrd="0" destOrd="0" presId="urn:microsoft.com/office/officeart/2008/layout/HorizontalMultiLevelHierarchy#1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1AEDDDB2-0973-437F-BED7-AE4A1690A2FC}" type="presOf" srcId="{2A4E2E22-5AE0-4BB4-8336-2E03011FA309}" destId="{E1009F85-C170-493B-89D8-2F39CE2A0EC9}" srcOrd="0" destOrd="0" presId="urn:microsoft.com/office/officeart/2008/layout/HorizontalMultiLevelHierarchy#1"/>
    <dgm:cxn modelId="{C06375BA-CB5D-4382-BE4E-5EEE9C2E38C0}" type="presOf" srcId="{33F5B6FF-8307-415B-BFCC-CBBAA304B51E}" destId="{C65F638E-B150-4155-8362-6C49078969CE}" srcOrd="1" destOrd="0" presId="urn:microsoft.com/office/officeart/2008/layout/HorizontalMultiLevelHierarchy#1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B460F6C8-DFC8-4E57-9947-E4BA748EBF3C}" type="presOf" srcId="{BF4E8C9A-B618-473F-AF63-288D19142CF1}" destId="{2BC2474D-EC1E-41D2-9A6A-5D1BFC0B2C75}" srcOrd="0" destOrd="0" presId="urn:microsoft.com/office/officeart/2008/layout/HorizontalMultiLevelHierarchy#1"/>
    <dgm:cxn modelId="{454439CB-2665-456E-897D-65F3775FB247}" type="presOf" srcId="{3D3C3821-D2EB-4DF6-A682-B450D5335647}" destId="{898624CB-D5BE-45A1-8BBD-9BFCB8E1151E}" srcOrd="0" destOrd="0" presId="urn:microsoft.com/office/officeart/2008/layout/HorizontalMultiLevelHierarchy#1"/>
    <dgm:cxn modelId="{B2EB65CB-EE49-40CC-B14A-6B8351EA890A}" type="presOf" srcId="{0FE1689E-31DB-4630-9BF0-2E600C70789A}" destId="{F6C527FC-7E0E-4910-8B93-4C854C0102A8}" srcOrd="0" destOrd="0" presId="urn:microsoft.com/office/officeart/2008/layout/HorizontalMultiLevelHierarchy#1"/>
    <dgm:cxn modelId="{5DFCC4DD-1537-40E1-A9BF-5744D2787841}" type="presOf" srcId="{BF0D85F7-541F-4DAA-B38F-FFC2CF3887EA}" destId="{55B6E066-544F-47C6-8C8B-6C11E95E9D0E}" srcOrd="1" destOrd="0" presId="urn:microsoft.com/office/officeart/2008/layout/HorizontalMultiLevelHierarchy#1"/>
    <dgm:cxn modelId="{379D5FE3-0E3D-407B-B739-0E642922B478}" type="presOf" srcId="{33F5B6FF-8307-415B-BFCC-CBBAA304B51E}" destId="{1B8BFA40-40A9-4837-BB58-BD774A91D4F7}" srcOrd="0" destOrd="0" presId="urn:microsoft.com/office/officeart/2008/layout/HorizontalMultiLevelHierarchy#1"/>
    <dgm:cxn modelId="{33BF65E9-7AB5-42CA-8D32-FA09F56E6B02}" type="presOf" srcId="{E903321F-39D0-4B18-8E25-381B715B9970}" destId="{97CE5132-77A5-4BD9-90B2-C29F6FCDD11C}" srcOrd="0" destOrd="0" presId="urn:microsoft.com/office/officeart/2008/layout/HorizontalMultiLevelHierarchy#1"/>
    <dgm:cxn modelId="{438156EF-E90A-4A84-BA31-8BD0331AE0F3}" type="presOf" srcId="{63892088-0173-494E-B2E2-6C9684ACAFB0}" destId="{47E88B3E-AC47-453B-A2B7-FA552D0153FF}" srcOrd="0" destOrd="0" presId="urn:microsoft.com/office/officeart/2008/layout/HorizontalMultiLevelHierarchy#1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75EE6086-D199-482E-9197-1F40FF604ED3}" type="presParOf" srcId="{6111D118-9E36-4ED3-B8FC-5222A5C1B883}" destId="{CC3A2957-188A-4971-8F9A-BDFBBBD46987}" srcOrd="0" destOrd="0" presId="urn:microsoft.com/office/officeart/2008/layout/HorizontalMultiLevelHierarchy#1"/>
    <dgm:cxn modelId="{4DC46475-6EA7-4214-92A1-1CA9488B3B2E}" type="presParOf" srcId="{CC3A2957-188A-4971-8F9A-BDFBBBD46987}" destId="{60260E37-C6EB-4583-94E1-1F75E1809A43}" srcOrd="0" destOrd="0" presId="urn:microsoft.com/office/officeart/2008/layout/HorizontalMultiLevelHierarchy#1"/>
    <dgm:cxn modelId="{17CEB0B1-0147-4D2B-89AE-3444DEF198DF}" type="presParOf" srcId="{CC3A2957-188A-4971-8F9A-BDFBBBD46987}" destId="{34A16613-C5C7-4282-961C-7AED5018D5B3}" srcOrd="1" destOrd="0" presId="urn:microsoft.com/office/officeart/2008/layout/HorizontalMultiLevelHierarchy#1"/>
    <dgm:cxn modelId="{11E14CF4-75FE-4CCE-A153-7D7BC1F6F2D2}" type="presParOf" srcId="{34A16613-C5C7-4282-961C-7AED5018D5B3}" destId="{F6C527FC-7E0E-4910-8B93-4C854C0102A8}" srcOrd="0" destOrd="0" presId="urn:microsoft.com/office/officeart/2008/layout/HorizontalMultiLevelHierarchy#1"/>
    <dgm:cxn modelId="{259BC6C5-FF05-4399-9A92-92B46F1196C3}" type="presParOf" srcId="{F6C527FC-7E0E-4910-8B93-4C854C0102A8}" destId="{1E329FC5-1F2F-43CC-B5AB-8D4E010BFFEC}" srcOrd="0" destOrd="0" presId="urn:microsoft.com/office/officeart/2008/layout/HorizontalMultiLevelHierarchy#1"/>
    <dgm:cxn modelId="{8C601AC1-DD45-4778-A151-CF24823DAC3B}" type="presParOf" srcId="{34A16613-C5C7-4282-961C-7AED5018D5B3}" destId="{E95E8072-2BB6-4598-9930-741A8F6AE7F7}" srcOrd="1" destOrd="0" presId="urn:microsoft.com/office/officeart/2008/layout/HorizontalMultiLevelHierarchy#1"/>
    <dgm:cxn modelId="{EABCE2A1-7117-44F3-981A-773C3135D205}" type="presParOf" srcId="{E95E8072-2BB6-4598-9930-741A8F6AE7F7}" destId="{97CE5132-77A5-4BD9-90B2-C29F6FCDD11C}" srcOrd="0" destOrd="0" presId="urn:microsoft.com/office/officeart/2008/layout/HorizontalMultiLevelHierarchy#1"/>
    <dgm:cxn modelId="{69F17D07-045A-4AAF-A423-EB60E8C192E6}" type="presParOf" srcId="{E95E8072-2BB6-4598-9930-741A8F6AE7F7}" destId="{4DA3539B-487A-4293-878D-148F30E1272D}" srcOrd="1" destOrd="0" presId="urn:microsoft.com/office/officeart/2008/layout/HorizontalMultiLevelHierarchy#1"/>
    <dgm:cxn modelId="{696450EF-31C0-44B9-9385-E409D622C72E}" type="presParOf" srcId="{34A16613-C5C7-4282-961C-7AED5018D5B3}" destId="{EF90FB8B-0973-46E8-B466-E82A17EB87CC}" srcOrd="2" destOrd="0" presId="urn:microsoft.com/office/officeart/2008/layout/HorizontalMultiLevelHierarchy#1"/>
    <dgm:cxn modelId="{D784E1DD-F47F-4303-B15F-F60D892F4416}" type="presParOf" srcId="{EF90FB8B-0973-46E8-B466-E82A17EB87CC}" destId="{A1DC903E-C896-44B1-89FF-CE03537CFA43}" srcOrd="0" destOrd="0" presId="urn:microsoft.com/office/officeart/2008/layout/HorizontalMultiLevelHierarchy#1"/>
    <dgm:cxn modelId="{01EA223D-3676-49EB-B7AD-61148019CB6E}" type="presParOf" srcId="{34A16613-C5C7-4282-961C-7AED5018D5B3}" destId="{FA7A2755-A604-496B-B2AC-F8D973ECD064}" srcOrd="3" destOrd="0" presId="urn:microsoft.com/office/officeart/2008/layout/HorizontalMultiLevelHierarchy#1"/>
    <dgm:cxn modelId="{5B2E8547-5AB5-471B-89EA-4DB2BCDE19EA}" type="presParOf" srcId="{FA7A2755-A604-496B-B2AC-F8D973ECD064}" destId="{89E76E04-2502-44F2-A66D-9630FAB8EACA}" srcOrd="0" destOrd="0" presId="urn:microsoft.com/office/officeart/2008/layout/HorizontalMultiLevelHierarchy#1"/>
    <dgm:cxn modelId="{27083794-EA4D-4260-A39B-6623F8682B7C}" type="presParOf" srcId="{FA7A2755-A604-496B-B2AC-F8D973ECD064}" destId="{050559C6-44D8-41E4-A7B0-1E09F5270A6F}" srcOrd="1" destOrd="0" presId="urn:microsoft.com/office/officeart/2008/layout/HorizontalMultiLevelHierarchy#1"/>
    <dgm:cxn modelId="{4462B5C6-7962-4002-85B3-41CE074C74B5}" type="presParOf" srcId="{34A16613-C5C7-4282-961C-7AED5018D5B3}" destId="{EE36EBED-59E4-48BB-9639-8897AEA121E8}" srcOrd="4" destOrd="0" presId="urn:microsoft.com/office/officeart/2008/layout/HorizontalMultiLevelHierarchy#1"/>
    <dgm:cxn modelId="{138BC26B-08A1-4839-9C0D-497A7697CAC0}" type="presParOf" srcId="{EE36EBED-59E4-48BB-9639-8897AEA121E8}" destId="{C8C67003-3A8C-4349-AEFE-9BA23BDF0ECD}" srcOrd="0" destOrd="0" presId="urn:microsoft.com/office/officeart/2008/layout/HorizontalMultiLevelHierarchy#1"/>
    <dgm:cxn modelId="{5F53E7CD-29E7-47E8-868F-767AF2E1D4C6}" type="presParOf" srcId="{34A16613-C5C7-4282-961C-7AED5018D5B3}" destId="{D26FBC88-B969-47AB-9605-4B04700E89EC}" srcOrd="5" destOrd="0" presId="urn:microsoft.com/office/officeart/2008/layout/HorizontalMultiLevelHierarchy#1"/>
    <dgm:cxn modelId="{AAA63398-24FB-40F7-8EC7-31863E06A24F}" type="presParOf" srcId="{D26FBC88-B969-47AB-9605-4B04700E89EC}" destId="{4CDA7891-E907-425B-AA2F-8232233ECE72}" srcOrd="0" destOrd="0" presId="urn:microsoft.com/office/officeart/2008/layout/HorizontalMultiLevelHierarchy#1"/>
    <dgm:cxn modelId="{4E79CBED-6EB5-4193-AB97-5F7EECD0AF24}" type="presParOf" srcId="{D26FBC88-B969-47AB-9605-4B04700E89EC}" destId="{0B307D41-F4F8-4D71-9AEF-1BFC7D58803F}" srcOrd="1" destOrd="0" presId="urn:microsoft.com/office/officeart/2008/layout/HorizontalMultiLevelHierarchy#1"/>
    <dgm:cxn modelId="{5BE14545-1AD4-433B-813B-DDAEEDA80C2E}" type="presParOf" srcId="{34A16613-C5C7-4282-961C-7AED5018D5B3}" destId="{00B74456-248F-496D-84BC-491316FD2AA2}" srcOrd="6" destOrd="0" presId="urn:microsoft.com/office/officeart/2008/layout/HorizontalMultiLevelHierarchy#1"/>
    <dgm:cxn modelId="{78007629-8522-49DB-912F-921DCDB978EF}" type="presParOf" srcId="{00B74456-248F-496D-84BC-491316FD2AA2}" destId="{91909E1A-B068-43AD-957E-D52B26969DCA}" srcOrd="0" destOrd="0" presId="urn:microsoft.com/office/officeart/2008/layout/HorizontalMultiLevelHierarchy#1"/>
    <dgm:cxn modelId="{091930B8-BD0A-4EB5-BCAA-4442399CDC21}" type="presParOf" srcId="{34A16613-C5C7-4282-961C-7AED5018D5B3}" destId="{D07EFD8B-5B3D-4893-9E6B-CD5CEBEA0969}" srcOrd="7" destOrd="0" presId="urn:microsoft.com/office/officeart/2008/layout/HorizontalMultiLevelHierarchy#1"/>
    <dgm:cxn modelId="{EA7FE6AA-0B0E-4BAF-8F8D-8752446BA9C3}" type="presParOf" srcId="{D07EFD8B-5B3D-4893-9E6B-CD5CEBEA0969}" destId="{47B59B8F-7C09-4621-86B1-D5419B4B0160}" srcOrd="0" destOrd="0" presId="urn:microsoft.com/office/officeart/2008/layout/HorizontalMultiLevelHierarchy#1"/>
    <dgm:cxn modelId="{850BA14B-DDFD-44AD-89FD-AF0C8D8DB79F}" type="presParOf" srcId="{D07EFD8B-5B3D-4893-9E6B-CD5CEBEA0969}" destId="{E8CAA36F-323B-4160-9C0C-CB9DF3FE0469}" srcOrd="1" destOrd="0" presId="urn:microsoft.com/office/officeart/2008/layout/HorizontalMultiLevelHierarchy#1"/>
    <dgm:cxn modelId="{CDF43D11-777A-41E0-809A-0AD6A01334C2}" type="presParOf" srcId="{34A16613-C5C7-4282-961C-7AED5018D5B3}" destId="{1B8BFA40-40A9-4837-BB58-BD774A91D4F7}" srcOrd="8" destOrd="0" presId="urn:microsoft.com/office/officeart/2008/layout/HorizontalMultiLevelHierarchy#1"/>
    <dgm:cxn modelId="{BD9D18D2-55B3-4931-B8DD-6B94228BFE9E}" type="presParOf" srcId="{1B8BFA40-40A9-4837-BB58-BD774A91D4F7}" destId="{C65F638E-B150-4155-8362-6C49078969CE}" srcOrd="0" destOrd="0" presId="urn:microsoft.com/office/officeart/2008/layout/HorizontalMultiLevelHierarchy#1"/>
    <dgm:cxn modelId="{DADFFDDF-EA43-4E6B-B504-FE9B8929B09B}" type="presParOf" srcId="{34A16613-C5C7-4282-961C-7AED5018D5B3}" destId="{619A4402-2A80-4041-A3B3-FC3E98B8DC10}" srcOrd="9" destOrd="0" presId="urn:microsoft.com/office/officeart/2008/layout/HorizontalMultiLevelHierarchy#1"/>
    <dgm:cxn modelId="{7C8E0533-1AAF-4311-B0DB-83EED2FC9819}" type="presParOf" srcId="{619A4402-2A80-4041-A3B3-FC3E98B8DC10}" destId="{E9AB9C46-C42E-4123-9299-AA2BCE8F8F7A}" srcOrd="0" destOrd="0" presId="urn:microsoft.com/office/officeart/2008/layout/HorizontalMultiLevelHierarchy#1"/>
    <dgm:cxn modelId="{09C0E7E1-6FC1-4946-AF0D-F33D7B98A224}" type="presParOf" srcId="{619A4402-2A80-4041-A3B3-FC3E98B8DC10}" destId="{A465046D-D059-4AB8-8D8D-BFDE8445F1A9}" srcOrd="1" destOrd="0" presId="urn:microsoft.com/office/officeart/2008/layout/HorizontalMultiLevelHierarchy#1"/>
    <dgm:cxn modelId="{62348459-01CD-48BA-8BE4-A00E6B79309C}" type="presParOf" srcId="{34A16613-C5C7-4282-961C-7AED5018D5B3}" destId="{8A1983B7-DE5A-4F7C-9965-D452A3C7BFB6}" srcOrd="10" destOrd="0" presId="urn:microsoft.com/office/officeart/2008/layout/HorizontalMultiLevelHierarchy#1"/>
    <dgm:cxn modelId="{2441579A-5385-4586-8DCC-7127A9012F35}" type="presParOf" srcId="{8A1983B7-DE5A-4F7C-9965-D452A3C7BFB6}" destId="{28F54E67-6EC3-4802-B950-358786ECE5CD}" srcOrd="0" destOrd="0" presId="urn:microsoft.com/office/officeart/2008/layout/HorizontalMultiLevelHierarchy#1"/>
    <dgm:cxn modelId="{72FA075F-CD7A-4B81-892E-A0444C4B4B49}" type="presParOf" srcId="{34A16613-C5C7-4282-961C-7AED5018D5B3}" destId="{8E0D1A6D-8F0E-4A72-B54D-90FAE85FEA0B}" srcOrd="11" destOrd="0" presId="urn:microsoft.com/office/officeart/2008/layout/HorizontalMultiLevelHierarchy#1"/>
    <dgm:cxn modelId="{F5993A7E-FE4E-4734-B5F9-D6D3D0CD4C41}" type="presParOf" srcId="{8E0D1A6D-8F0E-4A72-B54D-90FAE85FEA0B}" destId="{E1009F85-C170-493B-89D8-2F39CE2A0EC9}" srcOrd="0" destOrd="0" presId="urn:microsoft.com/office/officeart/2008/layout/HorizontalMultiLevelHierarchy#1"/>
    <dgm:cxn modelId="{D7934362-E7EE-4784-90D1-91D904C4629B}" type="presParOf" srcId="{8E0D1A6D-8F0E-4A72-B54D-90FAE85FEA0B}" destId="{72AC9EED-9511-46AC-AC82-BF4EAC3B9007}" srcOrd="1" destOrd="0" presId="urn:microsoft.com/office/officeart/2008/layout/HorizontalMultiLevelHierarchy#1"/>
    <dgm:cxn modelId="{D8AA4056-1A9D-46A2-8F86-4EBC3BD751D7}" type="presParOf" srcId="{34A16613-C5C7-4282-961C-7AED5018D5B3}" destId="{2BC2474D-EC1E-41D2-9A6A-5D1BFC0B2C75}" srcOrd="12" destOrd="0" presId="urn:microsoft.com/office/officeart/2008/layout/HorizontalMultiLevelHierarchy#1"/>
    <dgm:cxn modelId="{E293AB71-1989-45B8-805D-8627A0F75EC5}" type="presParOf" srcId="{2BC2474D-EC1E-41D2-9A6A-5D1BFC0B2C75}" destId="{5D844060-C239-4E0D-88D2-253D15B39E9D}" srcOrd="0" destOrd="0" presId="urn:microsoft.com/office/officeart/2008/layout/HorizontalMultiLevelHierarchy#1"/>
    <dgm:cxn modelId="{2F9AED72-2DF6-4173-ADA0-886A0D80655E}" type="presParOf" srcId="{34A16613-C5C7-4282-961C-7AED5018D5B3}" destId="{4273147B-7247-481D-9BB8-10E9AB6F362B}" srcOrd="13" destOrd="0" presId="urn:microsoft.com/office/officeart/2008/layout/HorizontalMultiLevelHierarchy#1"/>
    <dgm:cxn modelId="{865EDC03-5FBD-4D3A-86B3-B6E2B1D629E8}" type="presParOf" srcId="{4273147B-7247-481D-9BB8-10E9AB6F362B}" destId="{47E88B3E-AC47-453B-A2B7-FA552D0153FF}" srcOrd="0" destOrd="0" presId="urn:microsoft.com/office/officeart/2008/layout/HorizontalMultiLevelHierarchy#1"/>
    <dgm:cxn modelId="{31FE7A6D-1ED2-4473-A3F4-47A1ABD37D39}" type="presParOf" srcId="{4273147B-7247-481D-9BB8-10E9AB6F362B}" destId="{22D4D768-377F-406B-B821-C87EB734FD03}" srcOrd="1" destOrd="0" presId="urn:microsoft.com/office/officeart/2008/layout/HorizontalMultiLevelHierarchy#1"/>
    <dgm:cxn modelId="{EC50336E-C0EA-4A22-9549-309E9C82B341}" type="presParOf" srcId="{34A16613-C5C7-4282-961C-7AED5018D5B3}" destId="{D6F5506B-2D61-4A78-A890-4FE281442A01}" srcOrd="14" destOrd="0" presId="urn:microsoft.com/office/officeart/2008/layout/HorizontalMultiLevelHierarchy#1"/>
    <dgm:cxn modelId="{CE633E14-2DF0-4ED1-8467-84C57C27F90A}" type="presParOf" srcId="{D6F5506B-2D61-4A78-A890-4FE281442A01}" destId="{34F4A9D2-59C1-4D37-8C0D-CCEB03E8A878}" srcOrd="0" destOrd="0" presId="urn:microsoft.com/office/officeart/2008/layout/HorizontalMultiLevelHierarchy#1"/>
    <dgm:cxn modelId="{FF7140FC-A64E-43AD-B1A1-70745BF059BB}" type="presParOf" srcId="{34A16613-C5C7-4282-961C-7AED5018D5B3}" destId="{EF14D71A-9EE1-4958-99BB-DB45DA95D810}" srcOrd="15" destOrd="0" presId="urn:microsoft.com/office/officeart/2008/layout/HorizontalMultiLevelHierarchy#1"/>
    <dgm:cxn modelId="{4ECECF4E-912C-40F6-B0E1-453C9323F1AA}" type="presParOf" srcId="{EF14D71A-9EE1-4958-99BB-DB45DA95D810}" destId="{1517A5EB-3FB3-481A-A1FD-C4A3F0F1B0E7}" srcOrd="0" destOrd="0" presId="urn:microsoft.com/office/officeart/2008/layout/HorizontalMultiLevelHierarchy#1"/>
    <dgm:cxn modelId="{0D034724-1364-4519-9AA5-94C51778E80C}" type="presParOf" srcId="{EF14D71A-9EE1-4958-99BB-DB45DA95D810}" destId="{85DD2A72-4E67-4462-A8B3-69B3718A6463}" srcOrd="1" destOrd="0" presId="urn:microsoft.com/office/officeart/2008/layout/HorizontalMultiLevelHierarchy#1"/>
    <dgm:cxn modelId="{95C95AF8-AB6B-4F23-B820-122FEBC2FB64}" type="presParOf" srcId="{34A16613-C5C7-4282-961C-7AED5018D5B3}" destId="{64D7ED46-B109-4EC7-949A-CCF45477DF95}" srcOrd="16" destOrd="0" presId="urn:microsoft.com/office/officeart/2008/layout/HorizontalMultiLevelHierarchy#1"/>
    <dgm:cxn modelId="{854838EB-2F70-4FCA-AECD-EDE44CFC5A97}" type="presParOf" srcId="{64D7ED46-B109-4EC7-949A-CCF45477DF95}" destId="{55B6E066-544F-47C6-8C8B-6C11E95E9D0E}" srcOrd="0" destOrd="0" presId="urn:microsoft.com/office/officeart/2008/layout/HorizontalMultiLevelHierarchy#1"/>
    <dgm:cxn modelId="{C9CCDD2D-9C42-4978-B9A6-FD03689698D0}" type="presParOf" srcId="{34A16613-C5C7-4282-961C-7AED5018D5B3}" destId="{F84EF6A9-A8CE-48A3-8809-61933B7FB1B6}" srcOrd="17" destOrd="0" presId="urn:microsoft.com/office/officeart/2008/layout/HorizontalMultiLevelHierarchy#1"/>
    <dgm:cxn modelId="{89EC2654-D08A-4704-B74E-7EA310A5D820}" type="presParOf" srcId="{F84EF6A9-A8CE-48A3-8809-61933B7FB1B6}" destId="{898624CB-D5BE-45A1-8BBD-9BFCB8E1151E}" srcOrd="0" destOrd="0" presId="urn:microsoft.com/office/officeart/2008/layout/HorizontalMultiLevelHierarchy#1"/>
    <dgm:cxn modelId="{BF766D5F-D948-430A-9BB5-B35BA51D5642}" type="presParOf" srcId="{F84EF6A9-A8CE-48A3-8809-61933B7FB1B6}" destId="{D2BFEDAA-F89F-4C9D-A20A-4E6A027C356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74820" y="870899"/>
          <a:ext cx="6396711" cy="14778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15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0074"/>
            </a:gs>
            <a:gs pos="100000">
              <a:srgbClr val="EA15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Обязательные экзамены</a:t>
          </a:r>
        </a:p>
      </dsp:txBody>
      <dsp:txXfrm>
        <a:off x="118104" y="914183"/>
        <a:ext cx="6310143" cy="1391264"/>
      </dsp:txXfrm>
    </dsp:sp>
    <dsp:sp modelId="{0884195C-7C18-403E-8280-7A292D319737}">
      <dsp:nvSpPr>
        <dsp:cNvPr id="0" name=""/>
        <dsp:cNvSpPr/>
      </dsp:nvSpPr>
      <dsp:spPr>
        <a:xfrm rot="19032067">
          <a:off x="6300885" y="1146460"/>
          <a:ext cx="1281814" cy="55810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69745" y="22807"/>
              </a:lnTo>
            </a:path>
          </a:pathLst>
        </a:custGeom>
        <a:noFill/>
        <a:ln w="254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6896507" y="1172624"/>
        <a:ext cx="0" cy="0"/>
      </dsp:txXfrm>
    </dsp:sp>
    <dsp:sp modelId="{8A13A7E1-6370-427C-9EAF-52DA402B7184}">
      <dsp:nvSpPr>
        <dsp:cNvPr id="0" name=""/>
        <dsp:cNvSpPr/>
      </dsp:nvSpPr>
      <dsp:spPr>
        <a:xfrm>
          <a:off x="7412054" y="0"/>
          <a:ext cx="3910848" cy="14778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Русский язык</a:t>
          </a:r>
        </a:p>
      </dsp:txBody>
      <dsp:txXfrm>
        <a:off x="7455338" y="43284"/>
        <a:ext cx="3824280" cy="1391264"/>
      </dsp:txXfrm>
    </dsp:sp>
    <dsp:sp modelId="{8891F35F-2BA5-4BF2-9640-E99C8C970AC3}">
      <dsp:nvSpPr>
        <dsp:cNvPr id="0" name=""/>
        <dsp:cNvSpPr/>
      </dsp:nvSpPr>
      <dsp:spPr>
        <a:xfrm rot="2316414">
          <a:off x="6327299" y="1993693"/>
          <a:ext cx="1319873" cy="55810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23540" y="22807"/>
              </a:lnTo>
            </a:path>
          </a:pathLst>
        </a:custGeom>
        <a:noFill/>
        <a:ln w="25400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6982039" y="1975225"/>
        <a:ext cx="0" cy="0"/>
      </dsp:txXfrm>
    </dsp:sp>
    <dsp:sp modelId="{2B754F8A-B7CF-48AC-A4E9-416F36613CE4}">
      <dsp:nvSpPr>
        <dsp:cNvPr id="0" name=""/>
        <dsp:cNvSpPr/>
      </dsp:nvSpPr>
      <dsp:spPr>
        <a:xfrm>
          <a:off x="7502940" y="1694466"/>
          <a:ext cx="3910848" cy="14778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Математика </a:t>
          </a:r>
        </a:p>
      </dsp:txBody>
      <dsp:txXfrm>
        <a:off x="7546224" y="1737750"/>
        <a:ext cx="3824280" cy="1391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ED46-B109-4EC7-949A-CCF45477DF95}">
      <dsp:nvSpPr>
        <dsp:cNvPr id="0" name=""/>
        <dsp:cNvSpPr/>
      </dsp:nvSpPr>
      <dsp:spPr>
        <a:xfrm>
          <a:off x="2328226" y="2220000"/>
          <a:ext cx="1441209" cy="238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2381222"/>
              </a:lnTo>
              <a:lnTo>
                <a:pt x="1441209" y="2381222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2979246" y="3341026"/>
        <a:ext cx="0" cy="0"/>
      </dsp:txXfrm>
    </dsp:sp>
    <dsp:sp modelId="{D6F5506B-2D61-4A78-A890-4FE281442A01}">
      <dsp:nvSpPr>
        <dsp:cNvPr id="0" name=""/>
        <dsp:cNvSpPr/>
      </dsp:nvSpPr>
      <dsp:spPr>
        <a:xfrm>
          <a:off x="2328226" y="2220000"/>
          <a:ext cx="1441209" cy="1834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1834002"/>
              </a:lnTo>
              <a:lnTo>
                <a:pt x="1441209" y="1834002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2990517" y="3078688"/>
        <a:ext cx="0" cy="0"/>
      </dsp:txXfrm>
    </dsp:sp>
    <dsp:sp modelId="{2BC2474D-EC1E-41D2-9A6A-5D1BFC0B2C75}">
      <dsp:nvSpPr>
        <dsp:cNvPr id="0" name=""/>
        <dsp:cNvSpPr/>
      </dsp:nvSpPr>
      <dsp:spPr>
        <a:xfrm>
          <a:off x="2328226" y="2220000"/>
          <a:ext cx="1441209" cy="128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1286783"/>
              </a:lnTo>
              <a:lnTo>
                <a:pt x="1441209" y="1286783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3000529" y="2815090"/>
        <a:ext cx="0" cy="0"/>
      </dsp:txXfrm>
    </dsp:sp>
    <dsp:sp modelId="{8A1983B7-DE5A-4F7C-9965-D452A3C7BFB6}">
      <dsp:nvSpPr>
        <dsp:cNvPr id="0" name=""/>
        <dsp:cNvSpPr/>
      </dsp:nvSpPr>
      <dsp:spPr>
        <a:xfrm>
          <a:off x="2328226" y="2220000"/>
          <a:ext cx="1441209" cy="739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739564"/>
              </a:lnTo>
              <a:lnTo>
                <a:pt x="1441209" y="739564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3008333" y="2549285"/>
        <a:ext cx="0" cy="0"/>
      </dsp:txXfrm>
    </dsp:sp>
    <dsp:sp modelId="{1B8BFA40-40A9-4837-BB58-BD774A91D4F7}">
      <dsp:nvSpPr>
        <dsp:cNvPr id="0" name=""/>
        <dsp:cNvSpPr/>
      </dsp:nvSpPr>
      <dsp:spPr>
        <a:xfrm>
          <a:off x="2328226" y="2220000"/>
          <a:ext cx="1441209" cy="192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604" y="0"/>
              </a:lnTo>
              <a:lnTo>
                <a:pt x="720604" y="192344"/>
              </a:lnTo>
              <a:lnTo>
                <a:pt x="1441209" y="192344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3012481" y="2279822"/>
        <a:ext cx="0" cy="0"/>
      </dsp:txXfrm>
    </dsp:sp>
    <dsp:sp modelId="{00B74456-248F-496D-84BC-491316FD2AA2}">
      <dsp:nvSpPr>
        <dsp:cNvPr id="0" name=""/>
        <dsp:cNvSpPr/>
      </dsp:nvSpPr>
      <dsp:spPr>
        <a:xfrm>
          <a:off x="2328226" y="1865125"/>
          <a:ext cx="1441209" cy="354874"/>
        </a:xfrm>
        <a:custGeom>
          <a:avLst/>
          <a:gdLst/>
          <a:ahLst/>
          <a:cxnLst/>
          <a:rect l="0" t="0" r="0" b="0"/>
          <a:pathLst>
            <a:path>
              <a:moveTo>
                <a:pt x="0" y="354874"/>
              </a:moveTo>
              <a:lnTo>
                <a:pt x="720604" y="354874"/>
              </a:lnTo>
              <a:lnTo>
                <a:pt x="720604" y="0"/>
              </a:lnTo>
              <a:lnTo>
                <a:pt x="1441209" y="0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3011724" y="2005456"/>
        <a:ext cx="0" cy="0"/>
      </dsp:txXfrm>
    </dsp:sp>
    <dsp:sp modelId="{EE36EBED-59E4-48BB-9639-8897AEA121E8}">
      <dsp:nvSpPr>
        <dsp:cNvPr id="0" name=""/>
        <dsp:cNvSpPr/>
      </dsp:nvSpPr>
      <dsp:spPr>
        <a:xfrm>
          <a:off x="2328226" y="1317906"/>
          <a:ext cx="1441209" cy="902093"/>
        </a:xfrm>
        <a:custGeom>
          <a:avLst/>
          <a:gdLst/>
          <a:ahLst/>
          <a:cxnLst/>
          <a:rect l="0" t="0" r="0" b="0"/>
          <a:pathLst>
            <a:path>
              <a:moveTo>
                <a:pt x="0" y="902093"/>
              </a:moveTo>
              <a:lnTo>
                <a:pt x="720604" y="902093"/>
              </a:lnTo>
              <a:lnTo>
                <a:pt x="720604" y="0"/>
              </a:lnTo>
              <a:lnTo>
                <a:pt x="1441209" y="0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3006324" y="1726446"/>
        <a:ext cx="0" cy="0"/>
      </dsp:txXfrm>
    </dsp:sp>
    <dsp:sp modelId="{EF90FB8B-0973-46E8-B466-E82A17EB87CC}">
      <dsp:nvSpPr>
        <dsp:cNvPr id="0" name=""/>
        <dsp:cNvSpPr/>
      </dsp:nvSpPr>
      <dsp:spPr>
        <a:xfrm>
          <a:off x="2328226" y="770686"/>
          <a:ext cx="1441209" cy="1449313"/>
        </a:xfrm>
        <a:custGeom>
          <a:avLst/>
          <a:gdLst/>
          <a:ahLst/>
          <a:cxnLst/>
          <a:rect l="0" t="0" r="0" b="0"/>
          <a:pathLst>
            <a:path>
              <a:moveTo>
                <a:pt x="0" y="1449313"/>
              </a:moveTo>
              <a:lnTo>
                <a:pt x="720604" y="1449313"/>
              </a:lnTo>
              <a:lnTo>
                <a:pt x="720604" y="0"/>
              </a:lnTo>
              <a:lnTo>
                <a:pt x="1441209" y="0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2997733" y="1444245"/>
        <a:ext cx="0" cy="0"/>
      </dsp:txXfrm>
    </dsp:sp>
    <dsp:sp modelId="{F6C527FC-7E0E-4910-8B93-4C854C0102A8}">
      <dsp:nvSpPr>
        <dsp:cNvPr id="0" name=""/>
        <dsp:cNvSpPr/>
      </dsp:nvSpPr>
      <dsp:spPr>
        <a:xfrm>
          <a:off x="2328226" y="223467"/>
          <a:ext cx="1441209" cy="1996532"/>
        </a:xfrm>
        <a:custGeom>
          <a:avLst/>
          <a:gdLst/>
          <a:ahLst/>
          <a:cxnLst/>
          <a:rect l="0" t="0" r="0" b="0"/>
          <a:pathLst>
            <a:path>
              <a:moveTo>
                <a:pt x="0" y="1996532"/>
              </a:moveTo>
              <a:lnTo>
                <a:pt x="720604" y="1996532"/>
              </a:lnTo>
              <a:lnTo>
                <a:pt x="720604" y="0"/>
              </a:lnTo>
              <a:lnTo>
                <a:pt x="1441209" y="0"/>
              </a:lnTo>
            </a:path>
          </a:pathLst>
        </a:custGeom>
        <a:noFill/>
        <a:ln w="25400" cap="flat" cmpd="sng" algn="ctr">
          <a:solidFill>
            <a:srgbClr val="00ADD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anose="020B0503020204020204" pitchFamily="34" charset="0"/>
            <a:ea typeface="+mn-ea"/>
            <a:cs typeface="+mn-cs"/>
          </a:endParaRPr>
        </a:p>
      </dsp:txBody>
      <dsp:txXfrm>
        <a:off x="2987271" y="1160174"/>
        <a:ext cx="0" cy="0"/>
      </dsp:txXfrm>
    </dsp:sp>
    <dsp:sp modelId="{60260E37-C6EB-4583-94E1-1F75E1809A43}">
      <dsp:nvSpPr>
        <dsp:cNvPr id="0" name=""/>
        <dsp:cNvSpPr/>
      </dsp:nvSpPr>
      <dsp:spPr>
        <a:xfrm rot="16200000">
          <a:off x="342723" y="1666380"/>
          <a:ext cx="2863765" cy="1107239"/>
        </a:xfrm>
        <a:prstGeom prst="rect">
          <a:avLst/>
        </a:prstGeom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Экзамены по выбору</a:t>
          </a:r>
        </a:p>
      </dsp:txBody>
      <dsp:txXfrm>
        <a:off x="342723" y="1666380"/>
        <a:ext cx="2863765" cy="1107239"/>
      </dsp:txXfrm>
    </dsp:sp>
    <dsp:sp modelId="{97CE5132-77A5-4BD9-90B2-C29F6FCDD11C}">
      <dsp:nvSpPr>
        <dsp:cNvPr id="0" name=""/>
        <dsp:cNvSpPr/>
      </dsp:nvSpPr>
      <dsp:spPr>
        <a:xfrm>
          <a:off x="3769435" y="4579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Литература</a:t>
          </a:r>
        </a:p>
      </dsp:txBody>
      <dsp:txXfrm>
        <a:off x="3769435" y="4579"/>
        <a:ext cx="3216840" cy="437775"/>
      </dsp:txXfrm>
    </dsp:sp>
    <dsp:sp modelId="{89E76E04-2502-44F2-A66D-9630FAB8EACA}">
      <dsp:nvSpPr>
        <dsp:cNvPr id="0" name=""/>
        <dsp:cNvSpPr/>
      </dsp:nvSpPr>
      <dsp:spPr>
        <a:xfrm>
          <a:off x="3769435" y="551799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География</a:t>
          </a:r>
        </a:p>
      </dsp:txBody>
      <dsp:txXfrm>
        <a:off x="3769435" y="551799"/>
        <a:ext cx="3216840" cy="437775"/>
      </dsp:txXfrm>
    </dsp:sp>
    <dsp:sp modelId="{4CDA7891-E907-425B-AA2F-8232233ECE72}">
      <dsp:nvSpPr>
        <dsp:cNvPr id="0" name=""/>
        <dsp:cNvSpPr/>
      </dsp:nvSpPr>
      <dsp:spPr>
        <a:xfrm>
          <a:off x="3769435" y="1099018"/>
          <a:ext cx="3666852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Информатика и ИКТ</a:t>
          </a:r>
        </a:p>
      </dsp:txBody>
      <dsp:txXfrm>
        <a:off x="3769435" y="1099018"/>
        <a:ext cx="3666852" cy="437775"/>
      </dsp:txXfrm>
    </dsp:sp>
    <dsp:sp modelId="{47B59B8F-7C09-4621-86B1-D5419B4B0160}">
      <dsp:nvSpPr>
        <dsp:cNvPr id="0" name=""/>
        <dsp:cNvSpPr/>
      </dsp:nvSpPr>
      <dsp:spPr>
        <a:xfrm>
          <a:off x="3769435" y="1646237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Обществознание</a:t>
          </a:r>
        </a:p>
      </dsp:txBody>
      <dsp:txXfrm>
        <a:off x="3769435" y="1646237"/>
        <a:ext cx="3216840" cy="437775"/>
      </dsp:txXfrm>
    </dsp:sp>
    <dsp:sp modelId="{E9AB9C46-C42E-4123-9299-AA2BCE8F8F7A}">
      <dsp:nvSpPr>
        <dsp:cNvPr id="0" name=""/>
        <dsp:cNvSpPr/>
      </dsp:nvSpPr>
      <dsp:spPr>
        <a:xfrm>
          <a:off x="3769435" y="2193457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Физика</a:t>
          </a:r>
        </a:p>
      </dsp:txBody>
      <dsp:txXfrm>
        <a:off x="3769435" y="2193457"/>
        <a:ext cx="3216840" cy="437775"/>
      </dsp:txXfrm>
    </dsp:sp>
    <dsp:sp modelId="{E1009F85-C170-493B-89D8-2F39CE2A0EC9}">
      <dsp:nvSpPr>
        <dsp:cNvPr id="0" name=""/>
        <dsp:cNvSpPr/>
      </dsp:nvSpPr>
      <dsp:spPr>
        <a:xfrm>
          <a:off x="3769435" y="2740676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Биология</a:t>
          </a:r>
        </a:p>
      </dsp:txBody>
      <dsp:txXfrm>
        <a:off x="3769435" y="2740676"/>
        <a:ext cx="3216840" cy="437775"/>
      </dsp:txXfrm>
    </dsp:sp>
    <dsp:sp modelId="{47E88B3E-AC47-453B-A2B7-FA552D0153FF}">
      <dsp:nvSpPr>
        <dsp:cNvPr id="0" name=""/>
        <dsp:cNvSpPr/>
      </dsp:nvSpPr>
      <dsp:spPr>
        <a:xfrm>
          <a:off x="3769435" y="3287895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Химия</a:t>
          </a:r>
        </a:p>
      </dsp:txBody>
      <dsp:txXfrm>
        <a:off x="3769435" y="3287895"/>
        <a:ext cx="3216840" cy="437775"/>
      </dsp:txXfrm>
    </dsp:sp>
    <dsp:sp modelId="{1517A5EB-3FB3-481A-A1FD-C4A3F0F1B0E7}">
      <dsp:nvSpPr>
        <dsp:cNvPr id="0" name=""/>
        <dsp:cNvSpPr/>
      </dsp:nvSpPr>
      <dsp:spPr>
        <a:xfrm>
          <a:off x="3769435" y="3835115"/>
          <a:ext cx="3216840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Иностранный язык</a:t>
          </a:r>
        </a:p>
      </dsp:txBody>
      <dsp:txXfrm>
        <a:off x="3769435" y="3835115"/>
        <a:ext cx="3216840" cy="437775"/>
      </dsp:txXfrm>
    </dsp:sp>
    <dsp:sp modelId="{898624CB-D5BE-45A1-8BBD-9BFCB8E1151E}">
      <dsp:nvSpPr>
        <dsp:cNvPr id="0" name=""/>
        <dsp:cNvSpPr/>
      </dsp:nvSpPr>
      <dsp:spPr>
        <a:xfrm>
          <a:off x="3769435" y="4382334"/>
          <a:ext cx="3232635" cy="437775"/>
        </a:xfrm>
        <a:prstGeom prst="rect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ysClr val="window" lastClr="FFFFFF"/>
              </a:solidFill>
              <a:latin typeface="Corbel" panose="020B0503020204020204" pitchFamily="34" charset="0"/>
              <a:ea typeface="+mn-ea"/>
              <a:cs typeface="+mn-cs"/>
            </a:rPr>
            <a:t>История</a:t>
          </a:r>
        </a:p>
      </dsp:txBody>
      <dsp:txXfrm>
        <a:off x="3769435" y="4382334"/>
        <a:ext cx="3232635" cy="437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F84B-C11E-416F-9334-C2CB7CABA741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26FD-D028-4213-8A3D-7EE591F75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26FD-D028-4213-8A3D-7EE591F758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26FD-D028-4213-8A3D-7EE591F758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9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E89C06-4E12-4B65-957C-09070176E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8A7244-CBF2-4EDF-ABFB-914D2CBF1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E52736-EDA3-4399-9DAA-00F21FA62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E4B808-DE83-4EB4-B13F-856F2051E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EFE086-ED69-4E67-97D1-2770BB77E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A66EA2-1123-48DD-8C64-BDB161BB9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3AF19D-6F77-40CD-995A-84626D45D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C42E54-56BF-4C78-88C6-524670BE5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0FE29A-885B-4BFA-BDF5-7354240CA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45D346-BDE5-48BA-8CD6-A16C9821D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BD9196-3256-45E9-BC97-07D9DE1A7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7C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FC2CE4-F110-41E9-9391-2451A685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ipi.ru/content/otkrytyy-bank-zadaniy-o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ru/" TargetMode="External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ipi.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01723"/>
            <a:ext cx="9144000" cy="430114"/>
          </a:xfrm>
        </p:spPr>
        <p:txBody>
          <a:bodyPr/>
          <a:lstStyle/>
          <a:p>
            <a:pPr>
              <a:defRPr/>
            </a:pPr>
            <a:br>
              <a:rPr lang="ru-RU" sz="2800" b="1" dirty="0">
                <a:solidFill>
                  <a:srgbClr val="C00000"/>
                </a:solidFill>
              </a:rPr>
            </a:br>
            <a:br>
              <a:rPr lang="ru-RU" sz="4000" b="1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5644"/>
            <a:ext cx="10972800" cy="485052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726" y="6305483"/>
            <a:ext cx="11852217" cy="46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9234" y="1020649"/>
            <a:ext cx="102935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848" y="581523"/>
            <a:ext cx="12004152" cy="584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endParaRPr lang="en-US" b="1" spc="-165" dirty="0">
              <a:solidFill>
                <a:srgbClr val="0033CC"/>
              </a:solidFill>
              <a:latin typeface="Georgia"/>
              <a:cs typeface="Georgia"/>
            </a:endParaRP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endParaRPr lang="en-US" b="1" spc="-165" dirty="0">
              <a:solidFill>
                <a:srgbClr val="0033CC"/>
              </a:solidFill>
              <a:latin typeface="Georgia"/>
              <a:cs typeface="Georgia"/>
            </a:endParaRP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lang="ru-RU" sz="44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 </a:t>
            </a:r>
            <a:r>
              <a:rPr lang="ru-RU" sz="4400" b="1" spc="-195" dirty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endParaRPr lang="ru-RU" sz="4400" b="1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lang="ru-RU" sz="4400" dirty="0">
                <a:solidFill>
                  <a:srgbClr val="C00000"/>
                </a:solidFill>
              </a:rPr>
              <a:t>«О проведении государственной итоговой аттестации по образовательным программам основного общего образования в 2022 году</a:t>
            </a:r>
            <a:r>
              <a:rPr lang="ru-RU" sz="4400" b="1" spc="-225" dirty="0">
                <a:solidFill>
                  <a:srgbClr val="C00000"/>
                </a:solidFill>
                <a:latin typeface="Georgia"/>
              </a:rPr>
              <a:t>»</a:t>
            </a:r>
            <a:endParaRPr lang="en-US" sz="4400" b="1" spc="-225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endParaRPr lang="ru-RU" sz="4400" b="1" spc="-225" dirty="0">
              <a:solidFill>
                <a:srgbClr val="0033CC"/>
              </a:solidFill>
              <a:latin typeface="Georgia"/>
              <a:cs typeface="Georgia"/>
            </a:endParaRPr>
          </a:p>
          <a:p>
            <a:pPr marR="461645" algn="r">
              <a:lnSpc>
                <a:spcPct val="100000"/>
              </a:lnSpc>
              <a:spcBef>
                <a:spcPts val="1445"/>
              </a:spcBef>
            </a:pPr>
            <a:r>
              <a:rPr lang="ru-RU" sz="4400" b="1" spc="-225" dirty="0">
                <a:solidFill>
                  <a:srgbClr val="0033CC"/>
                </a:solidFill>
                <a:latin typeface="Georgia"/>
                <a:cs typeface="Georgia"/>
              </a:rPr>
              <a:t>15 декабря 2021 года</a:t>
            </a:r>
            <a:endParaRPr lang="ru-RU" sz="44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4613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441" y="0"/>
            <a:ext cx="10972800" cy="1600202"/>
          </a:xfrm>
        </p:spPr>
        <p:txBody>
          <a:bodyPr/>
          <a:lstStyle/>
          <a:p>
            <a:r>
              <a:rPr lang="ru-RU" sz="3200" b="1" dirty="0">
                <a:solidFill>
                  <a:schemeClr val="accent2"/>
                </a:solidFill>
              </a:rPr>
              <a:t>Шкала перевода суммы первичных баллов в пятибалльную систему оценивания</a:t>
            </a:r>
            <a:br>
              <a:rPr lang="ru-RU" sz="3200" b="1" dirty="0">
                <a:solidFill>
                  <a:schemeClr val="accent2"/>
                </a:solidFill>
              </a:rPr>
            </a:b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61155"/>
            <a:ext cx="10972800" cy="5165887"/>
          </a:xfrm>
        </p:spPr>
        <p:txBody>
          <a:bodyPr/>
          <a:lstStyle/>
          <a:p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10243"/>
              </p:ext>
            </p:extLst>
          </p:nvPr>
        </p:nvGraphicFramePr>
        <p:xfrm>
          <a:off x="433633" y="1018095"/>
          <a:ext cx="11519555" cy="583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окумент" r:id="rId4" imgW="6026490" imgH="4062746" progId="Word.Document.12">
                  <p:embed/>
                </p:oleObj>
              </mc:Choice>
              <mc:Fallback>
                <p:oleObj name="Документ" r:id="rId4" imgW="6026490" imgH="4062746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33" y="1018095"/>
                        <a:ext cx="11519555" cy="5839906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53"/>
          <p:cNvPicPr/>
          <p:nvPr/>
        </p:nvPicPr>
        <p:blipFill>
          <a:blip r:embed="rId6"/>
          <a:stretch>
            <a:fillRect/>
          </a:stretch>
        </p:blipFill>
        <p:spPr>
          <a:xfrm>
            <a:off x="10306640" y="508696"/>
            <a:ext cx="1731389" cy="5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3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Продолжительность ОГЭ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13295" y="1571922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математика, русский язык, литература </a:t>
            </a:r>
            <a:r>
              <a:rPr lang="ru-RU" b="1" dirty="0"/>
              <a:t>- 3 часа 55 минут (235 минут);</a:t>
            </a:r>
          </a:p>
          <a:p>
            <a:r>
              <a:rPr lang="ru-RU" b="1" dirty="0"/>
              <a:t> </a:t>
            </a:r>
            <a:r>
              <a:rPr lang="ru-RU" b="1" dirty="0">
                <a:solidFill>
                  <a:schemeClr val="accent2"/>
                </a:solidFill>
              </a:rPr>
              <a:t>физика, обществознание, история, биология </a:t>
            </a:r>
            <a:r>
              <a:rPr lang="ru-RU" b="1" dirty="0"/>
              <a:t>- 3 часа (180 минут);</a:t>
            </a:r>
          </a:p>
          <a:p>
            <a:r>
              <a:rPr lang="ru-RU" b="1" dirty="0">
                <a:solidFill>
                  <a:schemeClr val="accent2"/>
                </a:solidFill>
              </a:rPr>
              <a:t>география, химия, иностранные языки</a:t>
            </a:r>
            <a:r>
              <a:rPr lang="ru-RU" b="1" dirty="0"/>
              <a:t> - 2 часа (120 минут); </a:t>
            </a:r>
          </a:p>
          <a:p>
            <a:r>
              <a:rPr lang="ru-RU" b="1" dirty="0">
                <a:solidFill>
                  <a:schemeClr val="accent2"/>
                </a:solidFill>
              </a:rPr>
              <a:t>информатика и ИКТ </a:t>
            </a:r>
            <a:r>
              <a:rPr lang="ru-RU" b="1" dirty="0"/>
              <a:t>- 2 часа 30 минут (150 минут);</a:t>
            </a:r>
          </a:p>
          <a:p>
            <a:r>
              <a:rPr lang="ru-RU" b="1" dirty="0"/>
              <a:t>иностранные языки (раздел "Говорение") - 15 минут</a:t>
            </a:r>
          </a:p>
        </p:txBody>
      </p:sp>
      <p:pic>
        <p:nvPicPr>
          <p:cNvPr id="5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43774" y="188184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437" y="1489812"/>
            <a:ext cx="11747127" cy="5108951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800" b="1" dirty="0"/>
              <a:t>Экзаменационная работа выполняется </a:t>
            </a:r>
            <a:r>
              <a:rPr lang="ru-RU" sz="2800" b="1" u="sng" dirty="0"/>
              <a:t>самостоятельно.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/>
              <a:t> </a:t>
            </a:r>
            <a:r>
              <a:rPr lang="ru-RU" sz="2800" b="1" u="sng" dirty="0"/>
              <a:t>На рабочем столе </a:t>
            </a:r>
            <a:r>
              <a:rPr lang="ru-RU" sz="2800" b="1" dirty="0"/>
              <a:t>может находиться: ручка (2 шт.), документ, удостоверяющий личность, разрешенные средства.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/>
              <a:t> </a:t>
            </a:r>
            <a:r>
              <a:rPr lang="ru-RU" sz="2800" b="1" u="sng" dirty="0"/>
              <a:t>Нельзя:</a:t>
            </a:r>
          </a:p>
          <a:p>
            <a:pPr>
              <a:buFontTx/>
              <a:buChar char="-"/>
            </a:pPr>
            <a:r>
              <a:rPr lang="ru-RU" sz="2800" b="1" dirty="0"/>
              <a:t> общаться друг с другом, </a:t>
            </a:r>
          </a:p>
          <a:p>
            <a:pPr>
              <a:buFontTx/>
              <a:buChar char="-"/>
            </a:pPr>
            <a:r>
              <a:rPr lang="ru-RU" sz="2800" b="1" dirty="0"/>
              <a:t> перемещаться по аудитории,</a:t>
            </a:r>
          </a:p>
          <a:p>
            <a:pPr>
              <a:buFontTx/>
              <a:buChar char="-"/>
            </a:pPr>
            <a:r>
              <a:rPr lang="ru-RU" sz="2800" b="1" dirty="0"/>
              <a:t> </a:t>
            </a:r>
            <a:r>
              <a:rPr lang="ru-RU" sz="2800" b="1" u="sng" dirty="0"/>
              <a:t>иметь при себе средства связи.</a:t>
            </a:r>
          </a:p>
          <a:p>
            <a:pPr marL="0" indent="0" algn="ctr">
              <a:buNone/>
            </a:pPr>
            <a:r>
              <a:rPr lang="ru-RU" sz="2800" b="1" u="sng" dirty="0">
                <a:solidFill>
                  <a:srgbClr val="C00000"/>
                </a:solidFill>
              </a:rPr>
              <a:t>При нарушении правил составляется акт  и обучающийся удаляется. </a:t>
            </a:r>
            <a:r>
              <a:rPr lang="ru-RU" sz="2800" b="1" dirty="0"/>
              <a:t> </a:t>
            </a:r>
          </a:p>
          <a:p>
            <a:pPr marL="0" indent="0" algn="ctr">
              <a:buNone/>
            </a:pPr>
            <a:r>
              <a:rPr lang="ru-RU" sz="2800" b="1" dirty="0"/>
              <a:t>Акты об удалении направляются в ГЭК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64" y="325430"/>
            <a:ext cx="10972800" cy="668042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Правила поведения на экзамене</a:t>
            </a:r>
          </a:p>
        </p:txBody>
      </p:sp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30653" y="188815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14" y="312345"/>
            <a:ext cx="1097280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Какими средствами обучения можно пользоваться при проведении ОГЭ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67" y="1455344"/>
            <a:ext cx="11101633" cy="4672079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Математика –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</a:rPr>
              <a:t>линейка,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справочные материалы выдаются вместе с экзаменационными материалами.  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Русский язык -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орфографический словарь выдается организаторами.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География –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</a:rPr>
              <a:t>линейка, непрограммируемый калькулятор 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географические атласы для 7, 8 и 9 классов выдаются организаторами.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Литература -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список художественных произведений, выдается организаторами.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Физика, биология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</a:rPr>
              <a:t>линейка, непрограммируемый калькулятор.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Химия</a:t>
            </a:r>
            <a:r>
              <a:rPr lang="ru-RU" altLang="ru-RU" dirty="0">
                <a:solidFill>
                  <a:schemeClr val="accent2"/>
                </a:solidFill>
                <a:latin typeface="Times New Roman" panose="02020603050405020304" pitchFamily="18" charset="0"/>
              </a:rPr>
              <a:t> – непрограммируемый калькулятор.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2311" y="481516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695"/>
            <a:ext cx="10972800" cy="876693"/>
          </a:xfrm>
        </p:spPr>
        <p:txBody>
          <a:bodyPr/>
          <a:lstStyle/>
          <a:p>
            <a:r>
              <a:rPr lang="ru-RU" sz="3200" b="1" dirty="0">
                <a:solidFill>
                  <a:schemeClr val="accent2"/>
                </a:solidFill>
              </a:rPr>
              <a:t>Во время экзамена участником запрещено: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62" y="980388"/>
            <a:ext cx="4828450" cy="1170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976" y="980388"/>
            <a:ext cx="2639797" cy="1579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9879291" y="1159498"/>
            <a:ext cx="199848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Согласно п. 55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21246" y="1466044"/>
            <a:ext cx="1608842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Порядка проведения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ГИА-9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1220"/>
          <p:cNvPicPr/>
          <p:nvPr/>
        </p:nvPicPr>
        <p:blipFill>
          <a:blip r:embed="rId4"/>
          <a:stretch>
            <a:fillRect/>
          </a:stretch>
        </p:blipFill>
        <p:spPr>
          <a:xfrm>
            <a:off x="148795" y="2429416"/>
            <a:ext cx="1725141" cy="1431009"/>
          </a:xfrm>
          <a:prstGeom prst="rect">
            <a:avLst/>
          </a:prstGeom>
        </p:spPr>
      </p:pic>
      <p:pic>
        <p:nvPicPr>
          <p:cNvPr id="11" name="Picture 1202"/>
          <p:cNvPicPr/>
          <p:nvPr/>
        </p:nvPicPr>
        <p:blipFill>
          <a:blip r:embed="rId5"/>
          <a:stretch>
            <a:fillRect/>
          </a:stretch>
        </p:blipFill>
        <p:spPr>
          <a:xfrm>
            <a:off x="6021226" y="2487251"/>
            <a:ext cx="1441681" cy="1301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096" y="2429416"/>
            <a:ext cx="1511939" cy="14448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83324" y="2415548"/>
            <a:ext cx="358218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Наличие справочных материалов, письменных заметок и иных средств хранения и передачи информации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18622" y="2648932"/>
            <a:ext cx="264513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наличие средств связи, фото-, аудио-, и видеоаппаратуры  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angle 1223"/>
          <p:cNvSpPr/>
          <p:nvPr/>
        </p:nvSpPr>
        <p:spPr>
          <a:xfrm>
            <a:off x="273377" y="5189388"/>
            <a:ext cx="1734532" cy="10511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Удаление с экзамена 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Shape 1225"/>
          <p:cNvSpPr/>
          <p:nvPr/>
        </p:nvSpPr>
        <p:spPr>
          <a:xfrm>
            <a:off x="1804220" y="5189388"/>
            <a:ext cx="1382040" cy="1065229"/>
          </a:xfrm>
          <a:custGeom>
            <a:avLst/>
            <a:gdLst/>
            <a:ahLst/>
            <a:cxnLst/>
            <a:rect l="0" t="0" r="0" b="0"/>
            <a:pathLst>
              <a:path w="484632" h="1171956">
                <a:moveTo>
                  <a:pt x="0" y="0"/>
                </a:moveTo>
                <a:lnTo>
                  <a:pt x="242316" y="0"/>
                </a:lnTo>
                <a:lnTo>
                  <a:pt x="484632" y="585978"/>
                </a:lnTo>
                <a:lnTo>
                  <a:pt x="242316" y="1171956"/>
                </a:lnTo>
                <a:lnTo>
                  <a:pt x="0" y="1171956"/>
                </a:lnTo>
                <a:lnTo>
                  <a:pt x="242316" y="58597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8CBA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82566" y="5109328"/>
            <a:ext cx="3893269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Аннулирование результатов экзамена с возможностью пересдачи  в дополнительный период в сентябре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Shape 1229"/>
          <p:cNvSpPr/>
          <p:nvPr/>
        </p:nvSpPr>
        <p:spPr>
          <a:xfrm>
            <a:off x="6804353" y="5109328"/>
            <a:ext cx="1246139" cy="1076678"/>
          </a:xfrm>
          <a:custGeom>
            <a:avLst/>
            <a:gdLst/>
            <a:ahLst/>
            <a:cxnLst/>
            <a:rect l="0" t="0" r="0" b="0"/>
            <a:pathLst>
              <a:path w="484632" h="1171956">
                <a:moveTo>
                  <a:pt x="0" y="0"/>
                </a:moveTo>
                <a:lnTo>
                  <a:pt x="242316" y="0"/>
                </a:lnTo>
                <a:lnTo>
                  <a:pt x="484632" y="585978"/>
                </a:lnTo>
                <a:lnTo>
                  <a:pt x="242316" y="1171956"/>
                </a:lnTo>
                <a:lnTo>
                  <a:pt x="0" y="1171956"/>
                </a:lnTo>
                <a:lnTo>
                  <a:pt x="242316" y="58597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8CBA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050492" y="5109328"/>
            <a:ext cx="4141509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Составление протокола об административной ответственности (если участнику ГИА на момент  проведения экзамена исполнилось 16 лет)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8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454" y="1483625"/>
            <a:ext cx="10972800" cy="379538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Обучающиеся, </a:t>
            </a:r>
            <a:r>
              <a:rPr lang="ru-RU" sz="4000" b="1" dirty="0">
                <a:solidFill>
                  <a:srgbClr val="C00000"/>
                </a:solidFill>
              </a:rPr>
              <a:t>удаленные с экзамена за нарушение установленного порядка проведения ГИА, повторно </a:t>
            </a:r>
            <a:r>
              <a:rPr lang="ru-RU" sz="4000" b="1" dirty="0"/>
              <a:t>к сдаче экзаменов в текущем году по соответствующим предметам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не допускаются</a:t>
            </a:r>
            <a:endParaRPr lang="ru-RU" sz="4000" dirty="0"/>
          </a:p>
        </p:txBody>
      </p:sp>
      <p:pic>
        <p:nvPicPr>
          <p:cNvPr id="5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32611"/>
            <a:ext cx="2048226" cy="804657"/>
          </a:xfrm>
          <a:prstGeom prst="rect">
            <a:avLst/>
          </a:prstGeom>
        </p:spPr>
      </p:pic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13757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976" y="212939"/>
            <a:ext cx="8138160" cy="7386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Апелляции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53" y="1369569"/>
            <a:ext cx="11747127" cy="535174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 </a:t>
            </a:r>
            <a:r>
              <a:rPr lang="ru-RU" sz="2800" u="sng" dirty="0"/>
              <a:t>О нарушении установленного порядка </a:t>
            </a:r>
            <a:r>
              <a:rPr lang="ru-RU" sz="2800" dirty="0"/>
              <a:t>проведения ГИА (в день проведения экзамена, не покидая ППЭ). Рассмотрение -  в течение двух рабочих дней;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ru-RU" sz="2800" u="sng" dirty="0"/>
              <a:t>О несогласии с выставленными баллами </a:t>
            </a:r>
            <a:r>
              <a:rPr lang="ru-RU" sz="2800" dirty="0"/>
              <a:t>(в течение двух рабочих дней со дня получения результатов).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Конфликтная комиссия принимает решение: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об отклонении апелляции;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 об удовлетворении апелляции.</a:t>
            </a:r>
          </a:p>
        </p:txBody>
      </p:sp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32611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3695"/>
            <a:ext cx="10972800" cy="1065229"/>
          </a:xfrm>
        </p:spPr>
        <p:txBody>
          <a:bodyPr/>
          <a:lstStyle/>
          <a:p>
            <a:r>
              <a:rPr lang="ru-RU" sz="3200" b="1" dirty="0">
                <a:solidFill>
                  <a:schemeClr val="accent2"/>
                </a:solidFill>
              </a:rPr>
              <a:t>Информация о предварительном выборе </a:t>
            </a:r>
            <a:br>
              <a:rPr lang="ru-RU" sz="3200" b="1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экзаменов на ОГЭ  (9-ые классы)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069360"/>
              </p:ext>
            </p:extLst>
          </p:nvPr>
        </p:nvGraphicFramePr>
        <p:xfrm>
          <a:off x="1019504" y="1168924"/>
          <a:ext cx="9601362" cy="543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8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20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</a:rPr>
                        <a:t>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</a:rPr>
                        <a:t>Количество сдающих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</a:rPr>
                        <a:t>Процент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76 %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46 %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254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73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018" y="1117355"/>
            <a:ext cx="11360573" cy="43311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756054" marR="739968" algn="ctr">
              <a:spcBef>
                <a:spcPts val="133"/>
              </a:spcBef>
            </a:pPr>
            <a:r>
              <a:rPr sz="2800" b="1" spc="-20" dirty="0">
                <a:latin typeface="+mn-lt"/>
                <a:cs typeface="Georgia"/>
              </a:rPr>
              <a:t>Тренажер </a:t>
            </a:r>
            <a:r>
              <a:rPr sz="2800" b="1" spc="-33" dirty="0">
                <a:latin typeface="+mn-lt"/>
                <a:cs typeface="Georgia"/>
              </a:rPr>
              <a:t>по </a:t>
            </a:r>
            <a:r>
              <a:rPr sz="2800" b="1" spc="-47" dirty="0">
                <a:latin typeface="+mn-lt"/>
                <a:cs typeface="Georgia"/>
              </a:rPr>
              <a:t>заполнению </a:t>
            </a:r>
            <a:r>
              <a:rPr sz="2800" b="1" spc="-40" dirty="0">
                <a:latin typeface="+mn-lt"/>
                <a:cs typeface="Georgia"/>
              </a:rPr>
              <a:t>бланков </a:t>
            </a:r>
            <a:r>
              <a:rPr sz="2800" b="1" spc="87" dirty="0">
                <a:latin typeface="+mn-lt"/>
                <a:cs typeface="Georgia"/>
              </a:rPr>
              <a:t>в </a:t>
            </a:r>
            <a:r>
              <a:rPr sz="2800" b="1" spc="-80" dirty="0" err="1">
                <a:latin typeface="+mn-lt"/>
                <a:cs typeface="Georgia"/>
              </a:rPr>
              <a:t>онлайн</a:t>
            </a:r>
            <a:r>
              <a:rPr lang="ru-RU" sz="2800" b="1" spc="-80" dirty="0">
                <a:latin typeface="+mn-lt"/>
                <a:cs typeface="Georgia"/>
              </a:rPr>
              <a:t> </a:t>
            </a:r>
            <a:r>
              <a:rPr sz="2800" b="1" spc="-80" dirty="0">
                <a:latin typeface="+mn-lt"/>
                <a:cs typeface="Georgia"/>
              </a:rPr>
              <a:t>- </a:t>
            </a:r>
            <a:r>
              <a:rPr sz="2800" b="1" spc="40" dirty="0" err="1">
                <a:latin typeface="+mn-lt"/>
                <a:cs typeface="Georgia"/>
              </a:rPr>
              <a:t>сервисе</a:t>
            </a:r>
            <a:r>
              <a:rPr sz="2800" b="1" spc="40" dirty="0">
                <a:latin typeface="+mn-lt"/>
                <a:cs typeface="Georgia"/>
              </a:rPr>
              <a:t> </a:t>
            </a:r>
            <a:r>
              <a:rPr sz="2800" b="1" spc="-267" dirty="0">
                <a:latin typeface="+mn-lt"/>
                <a:cs typeface="Georgia"/>
              </a:rPr>
              <a:t>«Мои</a:t>
            </a:r>
            <a:r>
              <a:rPr sz="2800" b="1" spc="-113" dirty="0">
                <a:latin typeface="+mn-lt"/>
                <a:cs typeface="Georgia"/>
              </a:rPr>
              <a:t> </a:t>
            </a:r>
            <a:r>
              <a:rPr sz="2800" b="1" spc="-20" dirty="0">
                <a:latin typeface="+mn-lt"/>
                <a:cs typeface="Georgia"/>
              </a:rPr>
              <a:t>достижения»</a:t>
            </a:r>
            <a:endParaRPr sz="2800" dirty="0">
              <a:latin typeface="+mn-lt"/>
              <a:cs typeface="Georgia"/>
            </a:endParaRPr>
          </a:p>
          <a:p>
            <a:pPr marL="16933" marR="6773" algn="ctr">
              <a:spcBef>
                <a:spcPts val="3193"/>
              </a:spcBef>
            </a:pPr>
            <a:r>
              <a:rPr sz="2800" spc="227" dirty="0">
                <a:latin typeface="+mn-lt"/>
                <a:cs typeface="Georgia"/>
              </a:rPr>
              <a:t>В </a:t>
            </a:r>
            <a:r>
              <a:rPr sz="2800" spc="100" dirty="0">
                <a:latin typeface="+mn-lt"/>
                <a:cs typeface="Georgia"/>
              </a:rPr>
              <a:t>онлайн-сервисе </a:t>
            </a:r>
            <a:r>
              <a:rPr sz="2800" spc="-113" dirty="0">
                <a:latin typeface="+mn-lt"/>
                <a:cs typeface="Georgia"/>
              </a:rPr>
              <a:t>«Мои </a:t>
            </a:r>
            <a:r>
              <a:rPr sz="2800" spc="60" dirty="0">
                <a:latin typeface="+mn-lt"/>
                <a:cs typeface="Georgia"/>
              </a:rPr>
              <a:t>достижения» </a:t>
            </a:r>
            <a:r>
              <a:rPr sz="2800" spc="127" dirty="0">
                <a:latin typeface="+mn-lt"/>
                <a:cs typeface="Georgia"/>
              </a:rPr>
              <a:t>доступен </a:t>
            </a:r>
            <a:r>
              <a:rPr sz="2800" spc="20" dirty="0">
                <a:latin typeface="+mn-lt"/>
                <a:cs typeface="Georgia"/>
              </a:rPr>
              <a:t>для </a:t>
            </a:r>
            <a:r>
              <a:rPr sz="2800" spc="93" dirty="0">
                <a:latin typeface="+mn-lt"/>
                <a:cs typeface="Georgia"/>
              </a:rPr>
              <a:t>использования  </a:t>
            </a:r>
            <a:r>
              <a:rPr sz="2800" spc="100" dirty="0">
                <a:latin typeface="+mn-lt"/>
                <a:cs typeface="Georgia"/>
              </a:rPr>
              <a:t>онлайн-тренажер </a:t>
            </a:r>
            <a:r>
              <a:rPr sz="2800" spc="93" dirty="0">
                <a:latin typeface="+mn-lt"/>
                <a:cs typeface="Georgia"/>
              </a:rPr>
              <a:t>по </a:t>
            </a:r>
            <a:r>
              <a:rPr sz="2800" spc="80" dirty="0">
                <a:latin typeface="+mn-lt"/>
                <a:cs typeface="Georgia"/>
              </a:rPr>
              <a:t>заполнению </a:t>
            </a:r>
            <a:r>
              <a:rPr sz="2800" spc="87" dirty="0">
                <a:latin typeface="+mn-lt"/>
                <a:cs typeface="Georgia"/>
              </a:rPr>
              <a:t>бланков, </a:t>
            </a:r>
            <a:r>
              <a:rPr sz="2800" spc="80" dirty="0" err="1">
                <a:latin typeface="+mn-lt"/>
                <a:cs typeface="Georgia"/>
              </a:rPr>
              <a:t>используемых</a:t>
            </a:r>
            <a:r>
              <a:rPr lang="ru-RU" sz="2800" spc="540" dirty="0">
                <a:latin typeface="+mn-lt"/>
                <a:cs typeface="Georgia"/>
              </a:rPr>
              <a:t> </a:t>
            </a:r>
            <a:r>
              <a:rPr sz="2800" spc="120" dirty="0" err="1">
                <a:latin typeface="+mn-lt"/>
                <a:cs typeface="Georgia"/>
              </a:rPr>
              <a:t>при</a:t>
            </a:r>
            <a:r>
              <a:rPr lang="ru-RU" sz="2800" dirty="0">
                <a:latin typeface="+mn-lt"/>
                <a:cs typeface="Georgia"/>
              </a:rPr>
              <a:t> </a:t>
            </a:r>
            <a:r>
              <a:rPr sz="2800" spc="113" dirty="0" err="1">
                <a:latin typeface="+mn-lt"/>
                <a:cs typeface="Georgia"/>
              </a:rPr>
              <a:t>проведении</a:t>
            </a:r>
            <a:r>
              <a:rPr sz="2800" spc="113" dirty="0">
                <a:latin typeface="+mn-lt"/>
                <a:cs typeface="Georgia"/>
              </a:rPr>
              <a:t> </a:t>
            </a:r>
            <a:r>
              <a:rPr sz="2800" spc="127" dirty="0">
                <a:latin typeface="+mn-lt"/>
                <a:cs typeface="Georgia"/>
              </a:rPr>
              <a:t>ЕГЭ </a:t>
            </a:r>
            <a:r>
              <a:rPr sz="2800" spc="100" dirty="0">
                <a:latin typeface="+mn-lt"/>
                <a:cs typeface="Georgia"/>
              </a:rPr>
              <a:t>и</a:t>
            </a:r>
            <a:r>
              <a:rPr sz="2800" spc="272" dirty="0">
                <a:latin typeface="+mn-lt"/>
                <a:cs typeface="Georgia"/>
              </a:rPr>
              <a:t> </a:t>
            </a:r>
            <a:r>
              <a:rPr sz="2800" spc="120" dirty="0">
                <a:latin typeface="+mn-lt"/>
                <a:cs typeface="Georgia"/>
              </a:rPr>
              <a:t>ОГЭ.</a:t>
            </a:r>
            <a:endParaRPr sz="2800" dirty="0">
              <a:latin typeface="+mn-lt"/>
              <a:cs typeface="Georgia"/>
            </a:endParaRPr>
          </a:p>
          <a:p>
            <a:pPr>
              <a:spcBef>
                <a:spcPts val="53"/>
              </a:spcBef>
            </a:pPr>
            <a:endParaRPr sz="2800" dirty="0">
              <a:latin typeface="+mn-lt"/>
              <a:cs typeface="Times New Roman"/>
            </a:endParaRPr>
          </a:p>
          <a:p>
            <a:pPr marL="182875" marR="172714" algn="ctr">
              <a:spcBef>
                <a:spcPts val="7"/>
              </a:spcBef>
            </a:pPr>
            <a:r>
              <a:rPr sz="2800" spc="120" dirty="0">
                <a:latin typeface="+mn-lt"/>
                <a:cs typeface="Georgia"/>
              </a:rPr>
              <a:t>Обучающиеся </a:t>
            </a:r>
            <a:r>
              <a:rPr sz="2800" spc="93" dirty="0">
                <a:latin typeface="+mn-lt"/>
                <a:cs typeface="Georgia"/>
              </a:rPr>
              <a:t>могут самостоятельно </a:t>
            </a:r>
            <a:r>
              <a:rPr sz="2800" spc="107" dirty="0">
                <a:latin typeface="+mn-lt"/>
                <a:cs typeface="Georgia"/>
              </a:rPr>
              <a:t>ознакомиться </a:t>
            </a:r>
            <a:r>
              <a:rPr sz="2800" spc="173" dirty="0">
                <a:latin typeface="+mn-lt"/>
                <a:cs typeface="Georgia"/>
              </a:rPr>
              <a:t>с </a:t>
            </a:r>
            <a:r>
              <a:rPr sz="2800" spc="113" dirty="0">
                <a:latin typeface="+mn-lt"/>
                <a:cs typeface="Georgia"/>
              </a:rPr>
              <a:t>образцами  </a:t>
            </a:r>
            <a:r>
              <a:rPr sz="2800" spc="87" dirty="0" err="1">
                <a:latin typeface="+mn-lt"/>
                <a:cs typeface="Georgia"/>
              </a:rPr>
              <a:t>бланков</a:t>
            </a:r>
            <a:r>
              <a:rPr sz="2800" spc="87" dirty="0">
                <a:latin typeface="+mn-lt"/>
                <a:cs typeface="Georgia"/>
              </a:rPr>
              <a:t> </a:t>
            </a:r>
            <a:r>
              <a:rPr sz="2800" spc="93" dirty="0">
                <a:latin typeface="+mn-lt"/>
                <a:cs typeface="Georgia"/>
              </a:rPr>
              <a:t>202</a:t>
            </a:r>
            <a:r>
              <a:rPr lang="ru-RU" sz="2800" spc="93" dirty="0">
                <a:latin typeface="+mn-lt"/>
                <a:cs typeface="Georgia"/>
              </a:rPr>
              <a:t>2</a:t>
            </a:r>
            <a:r>
              <a:rPr sz="2800" spc="93" dirty="0">
                <a:latin typeface="+mn-lt"/>
                <a:cs typeface="Georgia"/>
              </a:rPr>
              <a:t> </a:t>
            </a:r>
            <a:r>
              <a:rPr sz="2800" spc="113" dirty="0">
                <a:latin typeface="+mn-lt"/>
                <a:cs typeface="Georgia"/>
              </a:rPr>
              <a:t>года </a:t>
            </a:r>
            <a:r>
              <a:rPr sz="2800" spc="100" dirty="0">
                <a:latin typeface="+mn-lt"/>
                <a:cs typeface="Georgia"/>
              </a:rPr>
              <a:t>и </a:t>
            </a:r>
            <a:r>
              <a:rPr sz="2800" spc="107" dirty="0">
                <a:latin typeface="+mn-lt"/>
                <a:cs typeface="Georgia"/>
              </a:rPr>
              <a:t>правилами </a:t>
            </a:r>
            <a:r>
              <a:rPr sz="2800" spc="127" dirty="0">
                <a:latin typeface="+mn-lt"/>
                <a:cs typeface="Georgia"/>
              </a:rPr>
              <a:t>их</a:t>
            </a:r>
            <a:r>
              <a:rPr sz="2800" spc="593" dirty="0">
                <a:latin typeface="+mn-lt"/>
                <a:cs typeface="Georgia"/>
              </a:rPr>
              <a:t> </a:t>
            </a:r>
            <a:r>
              <a:rPr sz="2800" spc="80" dirty="0">
                <a:latin typeface="+mn-lt"/>
                <a:cs typeface="Georgia"/>
              </a:rPr>
              <a:t>заполнения.</a:t>
            </a:r>
            <a:endParaRPr sz="2800" dirty="0">
              <a:latin typeface="+mn-lt"/>
              <a:cs typeface="Georgia"/>
            </a:endParaRPr>
          </a:p>
          <a:p>
            <a:pPr>
              <a:spcBef>
                <a:spcPts val="53"/>
              </a:spcBef>
            </a:pPr>
            <a:endParaRPr sz="2800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1528" y="316069"/>
            <a:ext cx="7699248" cy="674608"/>
          </a:xfrm>
          <a:prstGeom prst="rect">
            <a:avLst/>
          </a:prstGeom>
        </p:spPr>
        <p:txBody>
          <a:bodyPr vert="horz" wrap="square" lIns="0" tIns="1778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40"/>
              </a:spcBef>
            </a:pPr>
            <a:r>
              <a:rPr sz="4267" u="heavy" spc="-1067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spc="-133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cs typeface="Times New Roman"/>
              </a:rPr>
              <a:t>САЙТЫ </a:t>
            </a:r>
            <a:r>
              <a:rPr sz="3200" b="1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cs typeface="Times New Roman"/>
              </a:rPr>
              <a:t>В</a:t>
            </a:r>
            <a:r>
              <a:rPr sz="3200" b="1" spc="-540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cs typeface="Times New Roman"/>
              </a:rPr>
              <a:t> </a:t>
            </a:r>
            <a:r>
              <a:rPr sz="3200" b="1" spc="-107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cs typeface="Times New Roman"/>
              </a:rPr>
              <a:t>ПОМОЩЬ</a:t>
            </a:r>
            <a:endParaRPr sz="3200" b="1" dirty="0">
              <a:solidFill>
                <a:srgbClr val="7030A0"/>
              </a:solidFill>
              <a:cs typeface="Times New Roman"/>
            </a:endParaRPr>
          </a:p>
        </p:txBody>
      </p:sp>
      <p:pic>
        <p:nvPicPr>
          <p:cNvPr id="28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32611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6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Открытый банк заданий ОГЭ </a:t>
            </a:r>
            <a:br>
              <a:rPr lang="ru-RU" sz="3200" dirty="0"/>
            </a:br>
            <a:r>
              <a:rPr lang="ru-RU" sz="3200" u="sng" dirty="0">
                <a:hlinkClick r:id="rId2"/>
              </a:rPr>
              <a:t>http://www.fipi.ru/content/otkrytyy-bank-zadaniy-oge</a:t>
            </a:r>
            <a:r>
              <a:rPr lang="ru-RU" sz="3200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155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389" y="1178023"/>
            <a:ext cx="10011266" cy="54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7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655431" cy="1074656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Допуск к ГИА-9 в 2022 году</a:t>
            </a:r>
          </a:p>
        </p:txBody>
      </p:sp>
      <p:pic>
        <p:nvPicPr>
          <p:cNvPr id="55" name="Picture 8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43" y="1298189"/>
            <a:ext cx="3743325" cy="5381625"/>
          </a:xfrm>
          <a:prstGeom prst="rect">
            <a:avLst/>
          </a:prstGeom>
        </p:spPr>
      </p:pic>
      <p:sp>
        <p:nvSpPr>
          <p:cNvPr id="56" name="Пятиугольник 55"/>
          <p:cNvSpPr/>
          <p:nvPr/>
        </p:nvSpPr>
        <p:spPr>
          <a:xfrm flipH="1">
            <a:off x="4440024" y="1338605"/>
            <a:ext cx="7503735" cy="180994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Государственная итоговая аттестация (ГИА-9):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завершает освоение основных образовательных программ;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является обязательной для всех выпускников 9-ых классов;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влияет на получение аттестата об основном общем образовании.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58" name="Пятиугольник 57"/>
          <p:cNvSpPr/>
          <p:nvPr/>
        </p:nvSpPr>
        <p:spPr>
          <a:xfrm flipH="1">
            <a:off x="4524863" y="4114449"/>
            <a:ext cx="7418896" cy="193756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 ГИА-9 допускаются обучающиеся: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имеющие академической задолженности;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имеющие годовые отметки по всем учебным предметам за 9 класс не ниже удовлетворительных;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имеющие результат «зачёт» за итоговое собеседование по русскому языку. </a:t>
            </a:r>
          </a:p>
          <a:p>
            <a:endParaRPr lang="ru-RU" dirty="0"/>
          </a:p>
        </p:txBody>
      </p:sp>
      <p:pic>
        <p:nvPicPr>
          <p:cNvPr id="60" name="Picture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10143829" y="134999"/>
            <a:ext cx="2048171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8719"/>
          <p:cNvGrpSpPr/>
          <p:nvPr/>
        </p:nvGrpSpPr>
        <p:grpSpPr>
          <a:xfrm>
            <a:off x="0" y="0"/>
            <a:ext cx="12192000" cy="6858000"/>
            <a:chOff x="0" y="0"/>
            <a:chExt cx="12192000" cy="6858002"/>
          </a:xfrm>
        </p:grpSpPr>
        <p:pic>
          <p:nvPicPr>
            <p:cNvPr id="6" name="Picture 24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24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"/>
              <a:ext cx="12192000" cy="6858000"/>
            </a:xfrm>
            <a:prstGeom prst="rect">
              <a:avLst/>
            </a:prstGeom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0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Сайты в помощь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855016"/>
              </p:ext>
            </p:extLst>
          </p:nvPr>
        </p:nvGraphicFramePr>
        <p:xfrm>
          <a:off x="424203" y="1253765"/>
          <a:ext cx="11158196" cy="3601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200">
                <a:tc>
                  <a:txBody>
                    <a:bodyPr/>
                    <a:lstStyle/>
                    <a:p>
                      <a:pPr marR="565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Информационные источники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67310" marT="93345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Адрес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67310" marT="933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325">
                <a:tc>
                  <a:txBody>
                    <a:bodyPr/>
                    <a:lstStyle/>
                    <a:p>
                      <a:pPr algn="ctr">
                        <a:spcBef>
                          <a:spcPts val="1440"/>
                        </a:spcBef>
                      </a:pPr>
                      <a:r>
                        <a:rPr lang="ru-RU" sz="2000" b="1" spc="-4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Официальный </a:t>
                      </a:r>
                      <a:r>
                        <a:rPr lang="ru-RU" sz="2000" b="1" spc="60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сайт </a:t>
                      </a:r>
                      <a:r>
                        <a:rPr lang="ru-RU" sz="2000" b="1" spc="-7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Федерального</a:t>
                      </a:r>
                      <a:r>
                        <a:rPr lang="ru-RU" sz="2000" b="1" spc="-73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ru-RU" sz="2000" b="1" spc="27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центра</a:t>
                      </a:r>
                      <a:endParaRPr lang="ru-RU" sz="2000" dirty="0">
                        <a:latin typeface="Georgia"/>
                        <a:cs typeface="Georgia"/>
                      </a:endParaRPr>
                    </a:p>
                    <a:p>
                      <a:pPr marL="847" algn="ctr"/>
                      <a:r>
                        <a:rPr lang="ru-RU" sz="2000" b="1" spc="27" dirty="0">
                          <a:solidFill>
                            <a:srgbClr val="404040"/>
                          </a:solidFill>
                          <a:latin typeface="Georgia"/>
                          <a:cs typeface="Georgia"/>
                        </a:rPr>
                        <a:t>Тестирования</a:t>
                      </a:r>
                      <a:endParaRPr lang="ru-RU" sz="2000" dirty="0">
                        <a:latin typeface="Georgia"/>
                        <a:cs typeface="Georgia"/>
                      </a:endParaRPr>
                    </a:p>
                    <a:p>
                      <a:pPr marR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67310" marT="93345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heavy" spc="-33" dirty="0">
                          <a:solidFill>
                            <a:schemeClr val="accent5">
                              <a:lumMod val="75000"/>
                            </a:schemeClr>
                          </a:solidFill>
                          <a:uFill>
                            <a:solidFill>
                              <a:srgbClr val="800000"/>
                            </a:solidFill>
                          </a:uFill>
                          <a:latin typeface="Georgia"/>
                          <a:cs typeface="Georgia"/>
                          <a:hlinkClick r:id="rId2"/>
                        </a:rPr>
                        <a:t>www.rustest.ru</a:t>
                      </a:r>
                      <a:r>
                        <a:rPr lang="ru-RU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1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67310" marT="933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Официальный информационный портал ОГЭ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67310" marT="93345" marB="0"/>
                </a:tc>
                <a:tc>
                  <a:txBody>
                    <a:bodyPr/>
                    <a:lstStyle/>
                    <a:p>
                      <a:pPr marR="552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http://gia.edu.ru/ru/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67310" marT="933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5446">
                <a:tc>
                  <a:txBody>
                    <a:bodyPr/>
                    <a:lstStyle/>
                    <a:p>
                      <a:pPr marL="400685" indent="2222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Федеральный институт педагогических измерений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67310" marT="93345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http://fipi.ru/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67310" marT="933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853"/>
          <p:cNvPicPr/>
          <p:nvPr/>
        </p:nvPicPr>
        <p:blipFill>
          <a:blip r:embed="rId5"/>
          <a:stretch>
            <a:fillRect/>
          </a:stretch>
        </p:blipFill>
        <p:spPr>
          <a:xfrm>
            <a:off x="9974091" y="132611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7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Users\Евгения\Desktop\Общешкольные родительские собрания, 2015-2016\9 класс, 2015-2016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/>
          <p:nvPr/>
        </p:nvSpPr>
        <p:spPr>
          <a:xfrm>
            <a:off x="1739516" y="5586105"/>
            <a:ext cx="8712968" cy="1080120"/>
          </a:xfrm>
          <a:prstGeom prst="ellipseRibbon">
            <a:avLst/>
          </a:prstGeom>
          <a:solidFill>
            <a:srgbClr val="00206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85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1AB39F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Удачи на экзаменах!</a:t>
            </a:r>
          </a:p>
        </p:txBody>
      </p:sp>
    </p:spTree>
    <p:extLst>
      <p:ext uri="{BB962C8B-B14F-4D97-AF65-F5344CB8AC3E}">
        <p14:creationId xmlns:p14="http://schemas.microsoft.com/office/powerpoint/2010/main" val="295245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3122"/>
            <a:ext cx="10972800" cy="1018094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Формы и периоды ГИА-9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174" y="4025243"/>
            <a:ext cx="2101381" cy="1175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Основной период </a:t>
            </a:r>
          </a:p>
          <a:p>
            <a:pPr algn="ctr"/>
            <a:r>
              <a:rPr lang="ru-RU" dirty="0"/>
              <a:t>(май-июнь)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174" y="5392129"/>
            <a:ext cx="2179315" cy="1149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Дополнительный период (сентябрь)</a:t>
            </a:r>
            <a:r>
              <a:rPr lang="ru-RU" dirty="0"/>
              <a:t> 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2724344" y="4025245"/>
            <a:ext cx="8634954" cy="117532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Для всех выпускников 9-ых классов. Обучающиеся, у которых совпали сроки проведения экзаменов по отдельным учебным предметам, участвуют в экзаменах по соответствующим учебным  предметам в резервные сроки основного периода     </a:t>
            </a: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2818610" y="5392132"/>
            <a:ext cx="8634953" cy="11877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Для обучающихся, не прошедших ГИА-9 или получивших неудовлетворительные результаты более чем по двум учебным предметам либо получившим повторно неудовлетворительный результат по одному или двум учебным предметам  в резервные сроки основного периода</a:t>
            </a:r>
          </a:p>
        </p:txBody>
      </p:sp>
      <p:pic>
        <p:nvPicPr>
          <p:cNvPr id="13" name="Picture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43829" y="134999"/>
            <a:ext cx="2048171" cy="80465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7338" y="1214063"/>
            <a:ext cx="5632121" cy="23586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Основной государственный экзамен (ОГЭ):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для обучающихся образовательных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 использованием контрольно-измерительных материалов (КИМ);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формат экзамена приближен к формату ЕГЭ.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7677" y="1214063"/>
            <a:ext cx="5495827" cy="23586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Государственный выпускной экзамен (ГВЭ):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для обучающихся с ограниченными возможностями здоровья, обучающихся детей инвалидов и инвалидов;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использованием текстов, тем, заданий, билетов;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 письменной или устной форме.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Picture 776"/>
          <p:cNvPicPr/>
          <p:nvPr/>
        </p:nvPicPr>
        <p:blipFill>
          <a:blip r:embed="rId3"/>
          <a:stretch>
            <a:fillRect/>
          </a:stretch>
        </p:blipFill>
        <p:spPr>
          <a:xfrm>
            <a:off x="5267088" y="1504356"/>
            <a:ext cx="662371" cy="780864"/>
          </a:xfrm>
          <a:prstGeom prst="rect">
            <a:avLst/>
          </a:prstGeom>
        </p:spPr>
      </p:pic>
      <p:pic>
        <p:nvPicPr>
          <p:cNvPr id="19" name="Picture 778"/>
          <p:cNvPicPr/>
          <p:nvPr/>
        </p:nvPicPr>
        <p:blipFill>
          <a:blip r:embed="rId4"/>
          <a:stretch>
            <a:fillRect/>
          </a:stretch>
        </p:blipFill>
        <p:spPr>
          <a:xfrm rot="10800001" flipV="1">
            <a:off x="11209793" y="1278233"/>
            <a:ext cx="487539" cy="6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Повторная сдача экзаменов в 2022 году</a:t>
            </a:r>
            <a:b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соответствии с </a:t>
            </a:r>
            <a:r>
              <a:rPr lang="ru-RU" sz="2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п.42</a:t>
            </a: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ru-RU" sz="2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Порядка</a:t>
            </a: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по решению председателя ГЭК повторно </a:t>
            </a:r>
            <a:b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допускаются к сдаче ГИА в текущем учебном году  обучающиеся: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5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33195" y="84571"/>
            <a:ext cx="2048226" cy="8046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1085" y="1524543"/>
            <a:ext cx="4100659" cy="437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Получившие неудовлетворительные результаты </a:t>
            </a:r>
            <a:r>
              <a:rPr lang="ru-RU" dirty="0">
                <a:solidFill>
                  <a:srgbClr val="C00000"/>
                </a:solidFill>
              </a:rPr>
              <a:t>не более чем по двум</a:t>
            </a:r>
            <a:r>
              <a:rPr lang="ru-RU" dirty="0">
                <a:solidFill>
                  <a:schemeClr val="tx1"/>
                </a:solidFill>
              </a:rPr>
              <a:t> учебным предметам.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Не явившиеся на экзамены </a:t>
            </a:r>
            <a:r>
              <a:rPr lang="ru-RU" dirty="0">
                <a:solidFill>
                  <a:schemeClr val="tx1"/>
                </a:solidFill>
              </a:rPr>
              <a:t>по уважительным причинам, подтвержденным документально.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Не завершившие выполнение </a:t>
            </a:r>
            <a:r>
              <a:rPr lang="ru-RU" dirty="0">
                <a:solidFill>
                  <a:schemeClr val="tx1"/>
                </a:solidFill>
              </a:rPr>
              <a:t>экзаменационной работы по уважительным причинам, подтвержденным документально.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Апелляции которых о нарушении порядка проведения ГИА конфликтной комиссией были удовлетворены.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0828" y="1490042"/>
            <a:ext cx="3704734" cy="4392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Не прошедшие </a:t>
            </a:r>
            <a:r>
              <a:rPr lang="ru-RU" dirty="0">
                <a:solidFill>
                  <a:schemeClr val="tx1"/>
                </a:solidFill>
              </a:rPr>
              <a:t>ГИА.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Получившие повторно неудовлетворительный результат </a:t>
            </a:r>
            <a:r>
              <a:rPr lang="ru-RU" dirty="0">
                <a:solidFill>
                  <a:srgbClr val="C00000"/>
                </a:solidFill>
              </a:rPr>
              <a:t>по одному или двум </a:t>
            </a:r>
            <a:r>
              <a:rPr lang="ru-RU" dirty="0">
                <a:solidFill>
                  <a:schemeClr val="tx1"/>
                </a:solidFill>
              </a:rPr>
              <a:t>учебным предметам в резервные сроки.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Получившие неудовлетворительные результаты </a:t>
            </a:r>
            <a:r>
              <a:rPr lang="ru-RU" dirty="0">
                <a:solidFill>
                  <a:srgbClr val="C00000"/>
                </a:solidFill>
              </a:rPr>
              <a:t>более чем по двум</a:t>
            </a:r>
            <a:r>
              <a:rPr lang="ru-RU" dirty="0">
                <a:solidFill>
                  <a:schemeClr val="tx1"/>
                </a:solidFill>
              </a:rPr>
              <a:t> учебным предметам.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851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8979" y="2185541"/>
            <a:ext cx="3334215" cy="3715268"/>
          </a:xfrm>
          <a:prstGeom prst="rect">
            <a:avLst/>
          </a:prstGeom>
        </p:spPr>
      </p:pic>
      <p:sp>
        <p:nvSpPr>
          <p:cNvPr id="52" name="Shape 844"/>
          <p:cNvSpPr/>
          <p:nvPr/>
        </p:nvSpPr>
        <p:spPr>
          <a:xfrm>
            <a:off x="209351" y="5940373"/>
            <a:ext cx="4202393" cy="851443"/>
          </a:xfrm>
          <a:custGeom>
            <a:avLst/>
            <a:gdLst/>
            <a:ahLst/>
            <a:cxnLst/>
            <a:rect l="0" t="0" r="0" b="0"/>
            <a:pathLst>
              <a:path w="4536948" h="681228">
                <a:moveTo>
                  <a:pt x="2268474" y="0"/>
                </a:moveTo>
                <a:lnTo>
                  <a:pt x="4536948" y="681228"/>
                </a:lnTo>
                <a:lnTo>
                  <a:pt x="0" y="681228"/>
                </a:lnTo>
                <a:lnTo>
                  <a:pt x="2268474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5B9BD5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3" name="Shape 846"/>
          <p:cNvSpPr/>
          <p:nvPr/>
        </p:nvSpPr>
        <p:spPr>
          <a:xfrm>
            <a:off x="8063194" y="5940373"/>
            <a:ext cx="4128806" cy="851443"/>
          </a:xfrm>
          <a:custGeom>
            <a:avLst/>
            <a:gdLst/>
            <a:ahLst/>
            <a:cxnLst/>
            <a:rect l="0" t="0" r="0" b="0"/>
            <a:pathLst>
              <a:path w="4536948" h="681228">
                <a:moveTo>
                  <a:pt x="2268474" y="0"/>
                </a:moveTo>
                <a:lnTo>
                  <a:pt x="4536948" y="681228"/>
                </a:lnTo>
                <a:lnTo>
                  <a:pt x="0" y="681228"/>
                </a:lnTo>
                <a:lnTo>
                  <a:pt x="2268474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5B9BD5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dirty="0"/>
              <a:t>                            </a:t>
            </a:r>
          </a:p>
          <a:p>
            <a:r>
              <a:rPr lang="ru-RU" dirty="0"/>
              <a:t>                    </a:t>
            </a:r>
            <a:r>
              <a:rPr lang="ru-RU" sz="3200" dirty="0"/>
              <a:t>сентябрь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8193" y="6189325"/>
            <a:ext cx="142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июнь</a:t>
            </a:r>
          </a:p>
        </p:txBody>
      </p:sp>
    </p:spTree>
    <p:extLst>
      <p:ext uri="{BB962C8B-B14F-4D97-AF65-F5344CB8AC3E}">
        <p14:creationId xmlns:p14="http://schemas.microsoft.com/office/powerpoint/2010/main" val="311078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136" y="255784"/>
            <a:ext cx="109728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accent2"/>
                </a:solidFill>
              </a:rPr>
              <a:t>Государственная итоговая аттестация по программам основного общего образования в    2021-2022 году включает в себя: </a:t>
            </a:r>
            <a:endParaRPr lang="ru-RU" sz="3200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589614"/>
              </p:ext>
            </p:extLst>
          </p:nvPr>
        </p:nvGraphicFramePr>
        <p:xfrm>
          <a:off x="357159" y="1734533"/>
          <a:ext cx="11492334" cy="476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53"/>
          <p:cNvPicPr/>
          <p:nvPr/>
        </p:nvPicPr>
        <p:blipFill>
          <a:blip r:embed="rId7"/>
          <a:stretch>
            <a:fillRect/>
          </a:stretch>
        </p:blipFill>
        <p:spPr>
          <a:xfrm>
            <a:off x="10812544" y="92075"/>
            <a:ext cx="1379456" cy="5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631248"/>
              </p:ext>
            </p:extLst>
          </p:nvPr>
        </p:nvGraphicFramePr>
        <p:xfrm>
          <a:off x="1274618" y="452582"/>
          <a:ext cx="9811304" cy="482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1565181" y="5374008"/>
            <a:ext cx="94208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Выбор двух предметов из указанного списка с 1 сентября 2015 года является обязательным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Изменения утверждены приказом </a:t>
            </a:r>
            <a:r>
              <a:rPr kumimoji="0" lang="ru-RU" alt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kumimoji="0" lang="ru-RU" alt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России от 07.07.2015 N 692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53"/>
          <p:cNvPicPr/>
          <p:nvPr/>
        </p:nvPicPr>
        <p:blipFill>
          <a:blip r:embed="rId7"/>
          <a:stretch>
            <a:fillRect/>
          </a:stretch>
        </p:blipFill>
        <p:spPr>
          <a:xfrm>
            <a:off x="9961913" y="207390"/>
            <a:ext cx="2048226" cy="80465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729F38C-F442-44FD-A35A-DA3E78DE9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1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764" y="-339365"/>
            <a:ext cx="10328635" cy="1366887"/>
          </a:xfrm>
        </p:spPr>
        <p:txBody>
          <a:bodyPr/>
          <a:lstStyle/>
          <a:p>
            <a:br>
              <a:rPr lang="ru-RU" sz="3600" dirty="0">
                <a:solidFill>
                  <a:schemeClr val="accent2"/>
                </a:solidFill>
              </a:rPr>
            </a:br>
            <a:r>
              <a:rPr lang="ru-RU" sz="3600" dirty="0">
                <a:solidFill>
                  <a:schemeClr val="accent2"/>
                </a:solidFill>
              </a:rPr>
              <a:t>Итоговое собеседование </a:t>
            </a:r>
            <a:br>
              <a:rPr lang="ru-RU" sz="3600" dirty="0">
                <a:solidFill>
                  <a:schemeClr val="accent2"/>
                </a:solidFill>
              </a:rPr>
            </a:br>
            <a:r>
              <a:rPr lang="ru-RU" sz="3600" dirty="0">
                <a:solidFill>
                  <a:schemeClr val="accent2"/>
                </a:solidFill>
              </a:rPr>
              <a:t>по русскому языку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20" y="1225486"/>
            <a:ext cx="11915480" cy="3012318"/>
          </a:xfrm>
        </p:spPr>
        <p:txBody>
          <a:bodyPr/>
          <a:lstStyle/>
          <a:p>
            <a:r>
              <a:rPr lang="ru-RU" sz="2800" dirty="0">
                <a:solidFill>
                  <a:schemeClr val="accent2"/>
                </a:solidFill>
              </a:rPr>
              <a:t>Начало собеседования </a:t>
            </a:r>
            <a:r>
              <a:rPr lang="ru-RU" sz="2800" dirty="0"/>
              <a:t>– в 09.00 ч.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Продолжительность ИС </a:t>
            </a:r>
            <a:r>
              <a:rPr lang="ru-RU" sz="2800" dirty="0"/>
              <a:t>– для каждого участника </a:t>
            </a:r>
            <a:r>
              <a:rPr lang="ru-RU" sz="2800" dirty="0">
                <a:solidFill>
                  <a:schemeClr val="accent2"/>
                </a:solidFill>
              </a:rPr>
              <a:t>15 минут</a:t>
            </a:r>
            <a:r>
              <a:rPr lang="ru-RU" sz="2800" dirty="0"/>
              <a:t>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Результат</a:t>
            </a:r>
            <a:r>
              <a:rPr lang="ru-RU" sz="2800" dirty="0"/>
              <a:t> – зачёт (</a:t>
            </a:r>
            <a:r>
              <a:rPr lang="ru-RU" sz="2800" dirty="0">
                <a:solidFill>
                  <a:schemeClr val="accent2"/>
                </a:solidFill>
              </a:rPr>
              <a:t>10-20</a:t>
            </a:r>
            <a:r>
              <a:rPr lang="ru-RU" sz="2800" dirty="0"/>
              <a:t> баллов) или </a:t>
            </a:r>
            <a:r>
              <a:rPr lang="ru-RU" sz="2800" dirty="0">
                <a:solidFill>
                  <a:schemeClr val="accent2"/>
                </a:solidFill>
              </a:rPr>
              <a:t>незачёт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/>
              <a:t>Получение результата «зачёт» за итоговое собеседование по русскому языку является с 2019 года одним из условий допуска обучающихся к прохождению государственной итоговой аттестации.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92074"/>
            <a:ext cx="2048226" cy="80465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55121"/>
              </p:ext>
            </p:extLst>
          </p:nvPr>
        </p:nvGraphicFramePr>
        <p:xfrm>
          <a:off x="141402" y="4447250"/>
          <a:ext cx="11880915" cy="211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Основной срок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Дополнительные сроки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Дата проведения итогового собеседования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9 февраля 2022 года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9 марта 2022 года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16 мая 2022 года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Дата завершения подачи заявления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 на участие в итоговом собеседовании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 января 2022 года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23 февраля 2022 года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30 апреля 2022 года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90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50658"/>
          </a:xfrm>
        </p:spPr>
        <p:txBody>
          <a:bodyPr/>
          <a:lstStyle/>
          <a:p>
            <a:r>
              <a:rPr lang="ru-RU" sz="3200" b="1" spc="-145" dirty="0">
                <a:solidFill>
                  <a:srgbClr val="7030A0"/>
                </a:solidFill>
                <a:cs typeface="Times New Roman"/>
              </a:rPr>
              <a:t>РЕГИСТРАЦИЯ </a:t>
            </a:r>
            <a:r>
              <a:rPr lang="ru-RU" sz="3200" b="1" spc="-50" dirty="0">
                <a:solidFill>
                  <a:srgbClr val="7030A0"/>
                </a:solidFill>
                <a:cs typeface="Times New Roman"/>
              </a:rPr>
              <a:t>НА</a:t>
            </a:r>
            <a:r>
              <a:rPr lang="ru-RU" sz="3200" b="1" spc="-345" dirty="0">
                <a:solidFill>
                  <a:srgbClr val="7030A0"/>
                </a:solidFill>
                <a:cs typeface="Times New Roman"/>
              </a:rPr>
              <a:t> </a:t>
            </a:r>
            <a:r>
              <a:rPr lang="ru-RU" sz="3200" b="1" spc="-100" dirty="0">
                <a:solidFill>
                  <a:srgbClr val="7030A0"/>
                </a:solidFill>
                <a:cs typeface="Times New Roman"/>
              </a:rPr>
              <a:t>ОГЭ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lang="ru-RU" spc="5" dirty="0">
                <a:latin typeface="Georgia"/>
                <a:cs typeface="Georgia"/>
              </a:rPr>
              <a:t>Для </a:t>
            </a:r>
            <a:r>
              <a:rPr lang="ru-RU" spc="175" dirty="0">
                <a:latin typeface="Georgia"/>
                <a:cs typeface="Georgia"/>
              </a:rPr>
              <a:t>участия </a:t>
            </a:r>
            <a:r>
              <a:rPr lang="ru-RU" spc="295" dirty="0">
                <a:latin typeface="Georgia"/>
                <a:cs typeface="Georgia"/>
              </a:rPr>
              <a:t>в </a:t>
            </a:r>
            <a:r>
              <a:rPr lang="ru-RU" spc="170" dirty="0">
                <a:latin typeface="Georgia"/>
                <a:cs typeface="Georgia"/>
              </a:rPr>
              <a:t>ОГЭ </a:t>
            </a:r>
            <a:r>
              <a:rPr lang="ru-RU" spc="150" dirty="0">
                <a:latin typeface="Georgia"/>
                <a:cs typeface="Georgia"/>
              </a:rPr>
              <a:t>обучающемуся  </a:t>
            </a:r>
            <a:r>
              <a:rPr lang="ru-RU" spc="114" dirty="0">
                <a:latin typeface="Georgia"/>
                <a:cs typeface="Georgia"/>
              </a:rPr>
              <a:t>необходимо</a:t>
            </a:r>
            <a:r>
              <a:rPr lang="ru-RU" spc="254" dirty="0">
                <a:latin typeface="Georgia"/>
                <a:cs typeface="Georgia"/>
              </a:rPr>
              <a:t> </a:t>
            </a:r>
            <a:r>
              <a:rPr lang="ru-RU" spc="295" dirty="0">
                <a:latin typeface="Georgia"/>
                <a:cs typeface="Georgia"/>
              </a:rPr>
              <a:t>в</a:t>
            </a:r>
            <a:endParaRPr lang="ru-RU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b="1" spc="-35" dirty="0">
                <a:latin typeface="Georgia"/>
                <a:cs typeface="Georgia"/>
              </a:rPr>
              <a:t>СРОК </a:t>
            </a:r>
            <a:r>
              <a:rPr lang="ru-RU" b="1" spc="35" dirty="0">
                <a:latin typeface="Georgia"/>
                <a:cs typeface="Georgia"/>
              </a:rPr>
              <a:t>ДО </a:t>
            </a:r>
            <a:r>
              <a:rPr lang="ru-RU" sz="44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lang="ru-RU" b="1" spc="610" dirty="0">
                <a:latin typeface="Georgia"/>
                <a:cs typeface="Georgia"/>
              </a:rPr>
              <a:t> </a:t>
            </a:r>
            <a:r>
              <a:rPr lang="ru-RU" b="1" spc="-135" dirty="0">
                <a:latin typeface="Georgia"/>
                <a:cs typeface="Georgia"/>
              </a:rPr>
              <a:t>МАРТА </a:t>
            </a:r>
            <a:r>
              <a:rPr lang="ru-RU" sz="4400" b="1" spc="-20" dirty="0">
                <a:solidFill>
                  <a:srgbClr val="C00000"/>
                </a:solidFill>
                <a:latin typeface="Georgia"/>
                <a:cs typeface="Georgia"/>
              </a:rPr>
              <a:t>2022</a:t>
            </a:r>
            <a:r>
              <a:rPr lang="ru-RU" sz="4400" b="1" spc="195" dirty="0">
                <a:latin typeface="Georgia"/>
                <a:cs typeface="Georgia"/>
              </a:rPr>
              <a:t> </a:t>
            </a:r>
            <a:r>
              <a:rPr lang="ru-RU" b="1" spc="-15" dirty="0">
                <a:latin typeface="Georgia"/>
                <a:cs typeface="Georgia"/>
              </a:rPr>
              <a:t>ГОДА</a:t>
            </a:r>
            <a:endParaRPr lang="ru-RU" dirty="0">
              <a:latin typeface="Georgia"/>
              <a:cs typeface="Georgia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object 11"/>
          <p:cNvSpPr/>
          <p:nvPr/>
        </p:nvSpPr>
        <p:spPr>
          <a:xfrm>
            <a:off x="2007475" y="3374136"/>
            <a:ext cx="8639503" cy="153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endParaRPr lang="ru-RU" b="1" spc="-190" dirty="0">
              <a:latin typeface="Arial"/>
              <a:cs typeface="Arial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190" dirty="0">
                <a:latin typeface="Arial"/>
                <a:cs typeface="Arial"/>
              </a:rPr>
              <a:t>Подать заявление в своей школе</a:t>
            </a:r>
            <a:endParaRPr lang="ru-RU" sz="2800" dirty="0">
              <a:latin typeface="Arial"/>
              <a:cs typeface="Arial"/>
            </a:endParaRPr>
          </a:p>
        </p:txBody>
      </p:sp>
      <p:pic>
        <p:nvPicPr>
          <p:cNvPr id="10" name="Picture 853"/>
          <p:cNvPicPr/>
          <p:nvPr/>
        </p:nvPicPr>
        <p:blipFill>
          <a:blip r:embed="rId3"/>
          <a:stretch>
            <a:fillRect/>
          </a:stretch>
        </p:blipFill>
        <p:spPr>
          <a:xfrm>
            <a:off x="9974091" y="92074"/>
            <a:ext cx="2048226" cy="804657"/>
          </a:xfrm>
          <a:prstGeom prst="rect">
            <a:avLst/>
          </a:prstGeom>
        </p:spPr>
      </p:pic>
      <p:pic>
        <p:nvPicPr>
          <p:cNvPr id="11" name="Picture 853"/>
          <p:cNvPicPr/>
          <p:nvPr/>
        </p:nvPicPr>
        <p:blipFill>
          <a:blip r:embed="rId3"/>
          <a:stretch>
            <a:fillRect/>
          </a:stretch>
        </p:blipFill>
        <p:spPr>
          <a:xfrm>
            <a:off x="9974091" y="134043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8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2611"/>
            <a:ext cx="11238521" cy="1149032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Проект расписания ОГЭ 2022</a:t>
            </a:r>
            <a:br>
              <a:rPr lang="ru-RU" sz="4267" dirty="0"/>
            </a:br>
            <a:r>
              <a:rPr lang="ru-RU" sz="3200" b="1" dirty="0">
                <a:solidFill>
                  <a:srgbClr val="0066FF"/>
                </a:solidFill>
              </a:rPr>
              <a:t>основной период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91243"/>
              </p:ext>
            </p:extLst>
          </p:nvPr>
        </p:nvGraphicFramePr>
        <p:xfrm>
          <a:off x="557048" y="1447670"/>
          <a:ext cx="11291073" cy="528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4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ДАТА ПРОВЕДЕНИЯ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ПРЕДМЕТ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38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мая (пятница) 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иностранные языки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38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мая (суббота)</a:t>
                      </a:r>
                      <a:endParaRPr lang="ru-RU" sz="24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иностранные языки </a:t>
                      </a:r>
                      <a:endParaRPr lang="ru-RU" sz="24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38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мая (понедельник) 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38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(четверг) 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обществознание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266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июня (среда) 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биология, история, химия, физика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012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июня (вторник) 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Биология, информатика, география, химия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438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июня (пятница)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Литература, физика, информатика, география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6266">
                <a:tc>
                  <a:txBody>
                    <a:bodyPr/>
                    <a:lstStyle/>
                    <a:p>
                      <a:r>
                        <a:rPr lang="ru-RU" sz="2400" dirty="0"/>
                        <a:t>15 июня (среда)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  <a:endParaRPr lang="ru-RU" sz="24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92074"/>
            <a:ext cx="2048226" cy="804657"/>
          </a:xfrm>
          <a:prstGeom prst="rect">
            <a:avLst/>
          </a:prstGeom>
        </p:spPr>
      </p:pic>
      <p:pic>
        <p:nvPicPr>
          <p:cNvPr id="8" name="Picture 853"/>
          <p:cNvPicPr/>
          <p:nvPr/>
        </p:nvPicPr>
        <p:blipFill>
          <a:blip r:embed="rId2"/>
          <a:stretch>
            <a:fillRect/>
          </a:stretch>
        </p:blipFill>
        <p:spPr>
          <a:xfrm>
            <a:off x="9974091" y="132611"/>
            <a:ext cx="2048226" cy="8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847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5753</TotalTime>
  <Words>1144</Words>
  <Application>Microsoft Office PowerPoint</Application>
  <PresentationFormat>Широкоэкранный</PresentationFormat>
  <Paragraphs>213</Paragraphs>
  <Slides>22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Corbel</vt:lpstr>
      <vt:lpstr>Courier New</vt:lpstr>
      <vt:lpstr>Georgia</vt:lpstr>
      <vt:lpstr>Times New Roman</vt:lpstr>
      <vt:lpstr>Wingdings</vt:lpstr>
      <vt:lpstr>Wingdings 2</vt:lpstr>
      <vt:lpstr>Оформление по умолчанию</vt:lpstr>
      <vt:lpstr>Документ</vt:lpstr>
      <vt:lpstr>  </vt:lpstr>
      <vt:lpstr>Допуск к ГИА-9 в 2022 году</vt:lpstr>
      <vt:lpstr>Формы и периоды ГИА-9</vt:lpstr>
      <vt:lpstr>Повторная сдача экзаменов в 2022 году в соответствии с п.42  Порядка по решению председателя ГЭК повторно  допускаются к сдаче ГИА в текущем учебном году  обучающиеся:</vt:lpstr>
      <vt:lpstr>Государственная итоговая аттестация по программам основного общего образования в    2021-2022 году включает в себя: </vt:lpstr>
      <vt:lpstr>Презентация PowerPoint</vt:lpstr>
      <vt:lpstr> Итоговое собеседование  по русскому языку</vt:lpstr>
      <vt:lpstr>РЕГИСТРАЦИЯ НА ОГЭ</vt:lpstr>
      <vt:lpstr>Проект расписания ОГЭ 2022 основной период</vt:lpstr>
      <vt:lpstr>Шкала перевода суммы первичных баллов в пятибалльную систему оценивания </vt:lpstr>
      <vt:lpstr>Продолжительность ОГЭ</vt:lpstr>
      <vt:lpstr>Правила поведения на экзамене</vt:lpstr>
      <vt:lpstr>Какими средствами обучения можно пользоваться при проведении ОГЭ </vt:lpstr>
      <vt:lpstr>Во время экзамена участником запрещено: </vt:lpstr>
      <vt:lpstr>Презентация PowerPoint</vt:lpstr>
      <vt:lpstr>Апелляции</vt:lpstr>
      <vt:lpstr>Информация о предварительном выборе  экзаменов на ОГЭ  (9-ые классы)</vt:lpstr>
      <vt:lpstr> САЙТЫ В ПОМОЩЬ</vt:lpstr>
      <vt:lpstr>Открытый банк заданий ОГЭ  http://www.fipi.ru/content/otkrytyy-bank-zadaniy-oge  </vt:lpstr>
      <vt:lpstr>Презентация PowerPoint</vt:lpstr>
      <vt:lpstr>Сайты в помощь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Alexandrina</cp:lastModifiedBy>
  <cp:revision>404</cp:revision>
  <cp:lastPrinted>2016-01-13T14:07:51Z</cp:lastPrinted>
  <dcterms:created xsi:type="dcterms:W3CDTF">2014-12-14T12:59:50Z</dcterms:created>
  <dcterms:modified xsi:type="dcterms:W3CDTF">2021-12-13T17:44:50Z</dcterms:modified>
</cp:coreProperties>
</file>