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3" r:id="rId8"/>
    <p:sldId id="264" r:id="rId9"/>
    <p:sldId id="265" r:id="rId10"/>
    <p:sldId id="266" r:id="rId11"/>
    <p:sldId id="267" r:id="rId12"/>
    <p:sldId id="271" r:id="rId13"/>
    <p:sldId id="268" r:id="rId14"/>
    <p:sldId id="269" r:id="rId15"/>
    <p:sldId id="273" r:id="rId16"/>
    <p:sldId id="274" r:id="rId17"/>
    <p:sldId id="275" r:id="rId18"/>
    <p:sldId id="270" r:id="rId19"/>
    <p:sldId id="272"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F2D98B5-A8F2-4AE7-A1F4-6E151582383B}" type="datetimeFigureOut">
              <a:rPr lang="ru-RU"/>
              <a:pPr>
                <a:defRPr/>
              </a:pPr>
              <a:t>09.05.2020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9FD115-D8FF-4DEA-8E89-8192BFFCEA0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6AE533D-CACC-44C6-864D-4DFA96838A81}" type="datetimeFigureOut">
              <a:rPr lang="ru-RU"/>
              <a:pPr>
                <a:defRPr/>
              </a:pPr>
              <a:t>09.05.2020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D418F7-8061-4C8A-8A1D-2F3ABB0834F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3B198E-7ED1-4C73-BC4D-A96722991332}" type="datetimeFigureOut">
              <a:rPr lang="ru-RU"/>
              <a:pPr>
                <a:defRPr/>
              </a:pPr>
              <a:t>09.05.2020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BDC922-A48F-4DBB-9DBD-7DECAA36040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43C5C7-1186-45F4-BC94-7C6E0252ACA7}" type="datetimeFigureOut">
              <a:rPr lang="ru-RU"/>
              <a:pPr>
                <a:defRPr/>
              </a:pPr>
              <a:t>09.05.2020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3CC19D-468F-4463-8FB4-7B140681EBE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52E89A-8870-4BFA-A311-7E251CADE75A}" type="datetimeFigureOut">
              <a:rPr lang="ru-RU"/>
              <a:pPr>
                <a:defRPr/>
              </a:pPr>
              <a:t>09.05.2020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E36183-D3DE-4E89-AFF0-247D1927E74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7B90C28-0294-4E14-85D9-F6B22C9D9CEA}" type="datetimeFigureOut">
              <a:rPr lang="ru-RU"/>
              <a:pPr>
                <a:defRPr/>
              </a:pPr>
              <a:t>09.05.2020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9BE5D3-A70D-411D-BAA6-4476BD8451B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B0D9962-1A50-44C9-B4D9-1D68A75C3801}" type="datetimeFigureOut">
              <a:rPr lang="ru-RU"/>
              <a:pPr>
                <a:defRPr/>
              </a:pPr>
              <a:t>09.05.2020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71D0AC0-D76F-4E4D-9523-82B3317CF2A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3171D1E-E042-4B0A-811A-2E047C361F8D}" type="datetimeFigureOut">
              <a:rPr lang="ru-RU"/>
              <a:pPr>
                <a:defRPr/>
              </a:pPr>
              <a:t>09.05.2020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A45F3E0-BF6F-42C8-8957-90EA9531304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68AC8FF-1C49-4C1B-B92D-0170964B81C4}" type="datetimeFigureOut">
              <a:rPr lang="ru-RU"/>
              <a:pPr>
                <a:defRPr/>
              </a:pPr>
              <a:t>09.05.2020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DAEC272-14A8-40E8-9C34-7186BD36FD7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E78F4DB-DDE3-4F45-8B33-A91CCF345A45}" type="datetimeFigureOut">
              <a:rPr lang="ru-RU"/>
              <a:pPr>
                <a:defRPr/>
              </a:pPr>
              <a:t>09.05.2020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D45782-D485-4D05-8EA8-F7985509ACD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18A853-E1AC-43BB-B56E-F61C71460C68}" type="datetimeFigureOut">
              <a:rPr lang="ru-RU"/>
              <a:pPr>
                <a:defRPr/>
              </a:pPr>
              <a:t>09.05.2020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FCDEBFF-C413-4B7D-8A46-07FC43CEB7D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D206FB7-48F9-401A-8760-08101E33A065}" type="datetimeFigureOut">
              <a:rPr lang="ru-RU"/>
              <a:pPr>
                <a:defRPr/>
              </a:pPr>
              <a:t>09.05.2020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690815A-9543-485C-9EFB-FB136424E66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3643313" y="2286000"/>
            <a:ext cx="4929187" cy="1785938"/>
          </a:xfrm>
        </p:spPr>
        <p:txBody>
          <a:bodyPr/>
          <a:lstStyle/>
          <a:p>
            <a:pPr eaLnBrk="1" hangingPunct="1"/>
            <a:r>
              <a:rPr lang="ru-RU" sz="5000" b="1" smtClean="0">
                <a:solidFill>
                  <a:srgbClr val="C00000"/>
                </a:solidFill>
              </a:rPr>
              <a:t>Имени Героя будем достойны </a:t>
            </a:r>
          </a:p>
        </p:txBody>
      </p:sp>
      <p:sp>
        <p:nvSpPr>
          <p:cNvPr id="3075" name="Подзаголовок 2"/>
          <p:cNvSpPr>
            <a:spLocks noGrp="1"/>
          </p:cNvSpPr>
          <p:nvPr>
            <p:ph type="subTitle" idx="1"/>
          </p:nvPr>
        </p:nvSpPr>
        <p:spPr>
          <a:xfrm>
            <a:off x="571500" y="642938"/>
            <a:ext cx="8001000" cy="1428750"/>
          </a:xfrm>
        </p:spPr>
        <p:txBody>
          <a:bodyPr/>
          <a:lstStyle/>
          <a:p>
            <a:pPr eaLnBrk="1" hangingPunct="1"/>
            <a:r>
              <a:rPr lang="ru-RU" sz="2000" b="1" smtClean="0">
                <a:solidFill>
                  <a:srgbClr val="002060"/>
                </a:solidFill>
                <a:latin typeface="Times New Roman" pitchFamily="18" charset="0"/>
                <a:cs typeface="Times New Roman" pitchFamily="18" charset="0"/>
              </a:rPr>
              <a:t>Муниципальное бюджетное общеобразовательное учреждение основная общеобразовательная школа № 15</a:t>
            </a:r>
          </a:p>
          <a:p>
            <a:pPr eaLnBrk="1" hangingPunct="1"/>
            <a:r>
              <a:rPr lang="ru-RU" sz="2000" b="1" smtClean="0">
                <a:solidFill>
                  <a:srgbClr val="002060"/>
                </a:solidFill>
                <a:latin typeface="Times New Roman" pitchFamily="18" charset="0"/>
                <a:cs typeface="Times New Roman" pitchFamily="18" charset="0"/>
              </a:rPr>
              <a:t>имени С. Т. Голенева посёлка Верхневеденеевского муниципального образования Белореченский район</a:t>
            </a:r>
          </a:p>
        </p:txBody>
      </p:sp>
      <p:pic>
        <p:nvPicPr>
          <p:cNvPr id="3076" name="Picture 2" descr="C:\Users\1\Desktop\Мама нов\Hero_of_the_Soviet_Union_medal.png"/>
          <p:cNvPicPr>
            <a:picLocks noChangeAspect="1" noChangeArrowheads="1"/>
          </p:cNvPicPr>
          <p:nvPr/>
        </p:nvPicPr>
        <p:blipFill>
          <a:blip r:embed="rId3"/>
          <a:srcRect/>
          <a:stretch>
            <a:fillRect/>
          </a:stretch>
        </p:blipFill>
        <p:spPr bwMode="auto">
          <a:xfrm>
            <a:off x="6929438" y="4286250"/>
            <a:ext cx="1071562"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a:xfrm>
            <a:off x="785813" y="428625"/>
            <a:ext cx="7786687" cy="928688"/>
          </a:xfrm>
        </p:spPr>
        <p:txBody>
          <a:bodyPr/>
          <a:lstStyle/>
          <a:p>
            <a:pPr eaLnBrk="1" hangingPunct="1"/>
            <a:r>
              <a:rPr lang="ru-RU" sz="3000" b="1" smtClean="0">
                <a:solidFill>
                  <a:srgbClr val="C00000"/>
                </a:solidFill>
              </a:rPr>
              <a:t>Фотокопия документа о присвоении</a:t>
            </a:r>
            <a:br>
              <a:rPr lang="ru-RU" sz="3000" b="1" smtClean="0">
                <a:solidFill>
                  <a:srgbClr val="C00000"/>
                </a:solidFill>
              </a:rPr>
            </a:br>
            <a:r>
              <a:rPr lang="ru-RU" sz="3000" b="1" smtClean="0">
                <a:solidFill>
                  <a:srgbClr val="C00000"/>
                </a:solidFill>
              </a:rPr>
              <a:t>С.Т. Голеневу звания Героя Советского  Союза</a:t>
            </a:r>
          </a:p>
        </p:txBody>
      </p:sp>
      <p:sp>
        <p:nvSpPr>
          <p:cNvPr id="11267" name="Подзаголовок 3"/>
          <p:cNvSpPr>
            <a:spLocks noGrp="1"/>
          </p:cNvSpPr>
          <p:nvPr>
            <p:ph type="subTitle" idx="1"/>
          </p:nvPr>
        </p:nvSpPr>
        <p:spPr>
          <a:xfrm>
            <a:off x="571500" y="1928813"/>
            <a:ext cx="3857625" cy="2643187"/>
          </a:xfrm>
        </p:spPr>
        <p:txBody>
          <a:bodyPr/>
          <a:lstStyle/>
          <a:p>
            <a:pPr eaLnBrk="1" hangingPunct="1"/>
            <a:r>
              <a:rPr lang="ru-RU" sz="2400" smtClean="0">
                <a:solidFill>
                  <a:schemeClr val="tx1"/>
                </a:solidFill>
              </a:rPr>
              <a:t>Указом Президиума Верховного Совета СССР от 20 апреля 1945 года Голеневу Степану Трофимовичу присвоено звание Героя Советского Союза (посмертно).</a:t>
            </a:r>
          </a:p>
        </p:txBody>
      </p:sp>
      <p:pic>
        <p:nvPicPr>
          <p:cNvPr id="11268" name="Содержимое 3"/>
          <p:cNvPicPr>
            <a:picLocks noChangeAspect="1"/>
          </p:cNvPicPr>
          <p:nvPr/>
        </p:nvPicPr>
        <p:blipFill>
          <a:blip r:embed="rId2"/>
          <a:srcRect l="9547" t="5989" r="7031" b="28539"/>
          <a:stretch>
            <a:fillRect/>
          </a:stretch>
        </p:blipFill>
        <p:spPr bwMode="auto">
          <a:xfrm>
            <a:off x="4643438" y="1476375"/>
            <a:ext cx="40005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одзаголовок 4"/>
          <p:cNvSpPr>
            <a:spLocks noGrp="1"/>
          </p:cNvSpPr>
          <p:nvPr>
            <p:ph type="subTitle" idx="1"/>
          </p:nvPr>
        </p:nvSpPr>
        <p:spPr>
          <a:xfrm>
            <a:off x="571500" y="571500"/>
            <a:ext cx="8001000" cy="785813"/>
          </a:xfrm>
        </p:spPr>
        <p:txBody>
          <a:bodyPr/>
          <a:lstStyle/>
          <a:p>
            <a:pPr eaLnBrk="1" hangingPunct="1"/>
            <a:r>
              <a:rPr lang="ru-RU" sz="2400" smtClean="0">
                <a:solidFill>
                  <a:schemeClr val="tx1"/>
                </a:solidFill>
              </a:rPr>
              <a:t>Голенев С.Т. похоронен в братской могиле Краснофлотского сквера имени 68 матросов-десантников города Николаева.</a:t>
            </a:r>
          </a:p>
          <a:p>
            <a:pPr eaLnBrk="1" hangingPunct="1"/>
            <a:endParaRPr lang="ru-RU" sz="2400" smtClean="0">
              <a:solidFill>
                <a:schemeClr val="tx1"/>
              </a:solidFill>
            </a:endParaRPr>
          </a:p>
        </p:txBody>
      </p:sp>
      <p:pic>
        <p:nvPicPr>
          <p:cNvPr id="7" name="Picture 3" descr="C:\Users\1\Desktop\Мама нов\GolenevST_mogila.JPG"/>
          <p:cNvPicPr/>
          <p:nvPr/>
        </p:nvPicPr>
        <p:blipFill>
          <a:blip r:embed="rId2"/>
          <a:srcRect/>
          <a:stretch>
            <a:fillRect/>
          </a:stretch>
        </p:blipFill>
        <p:spPr bwMode="auto">
          <a:xfrm>
            <a:off x="5857875" y="3286125"/>
            <a:ext cx="2711450" cy="2967038"/>
          </a:xfrm>
          <a:prstGeom prst="rect">
            <a:avLst/>
          </a:prstGeom>
          <a:ln>
            <a:noFill/>
          </a:ln>
          <a:effectLst>
            <a:outerShdw blurRad="292100" dist="139700" dir="2700000" algn="tl" rotWithShape="0">
              <a:srgbClr val="333333">
                <a:alpha val="65000"/>
              </a:srgbClr>
            </a:outerShdw>
          </a:effectLst>
        </p:spPr>
      </p:pic>
      <p:sp>
        <p:nvSpPr>
          <p:cNvPr id="8" name="Подзаголовок 4"/>
          <p:cNvSpPr txBox="1">
            <a:spLocks/>
          </p:cNvSpPr>
          <p:nvPr/>
        </p:nvSpPr>
        <p:spPr bwMode="auto">
          <a:xfrm>
            <a:off x="2714625" y="5357813"/>
            <a:ext cx="3000375" cy="857250"/>
          </a:xfrm>
          <a:prstGeom prst="rect">
            <a:avLst/>
          </a:prstGeom>
          <a:noFill/>
          <a:ln w="9525">
            <a:noFill/>
            <a:miter lim="800000"/>
            <a:headEnd/>
            <a:tailEnd/>
          </a:ln>
        </p:spPr>
        <p:txBody>
          <a:bodyPr/>
          <a:lstStyle/>
          <a:p>
            <a:pPr algn="ctr">
              <a:defRPr/>
            </a:pPr>
            <a:r>
              <a:rPr lang="ru-RU" dirty="0">
                <a:latin typeface="+mn-lt"/>
              </a:rPr>
              <a:t>Могила С.Т. </a:t>
            </a:r>
            <a:r>
              <a:rPr lang="ru-RU" dirty="0" err="1">
                <a:latin typeface="+mn-lt"/>
              </a:rPr>
              <a:t>Голенева</a:t>
            </a:r>
            <a:r>
              <a:rPr lang="ru-RU" dirty="0">
                <a:latin typeface="+mn-lt"/>
              </a:rPr>
              <a:t> в городе Николаеве в сквере 68-ми десантников</a:t>
            </a:r>
          </a:p>
          <a:p>
            <a:pPr algn="ctr">
              <a:spcBef>
                <a:spcPct val="20000"/>
              </a:spcBef>
              <a:buFont typeface="Arial" charset="0"/>
              <a:buNone/>
              <a:defRPr/>
            </a:pPr>
            <a:endParaRPr lang="ru-RU" dirty="0">
              <a:latin typeface="+mn-lt"/>
            </a:endParaRPr>
          </a:p>
        </p:txBody>
      </p:sp>
      <p:pic>
        <p:nvPicPr>
          <p:cNvPr id="12293" name="Picture 3" descr="C:\Users\User\Desktop\Мероприятия к 9 Мая 2020 (75 лет)\Olshanskiy_vid2.jpg"/>
          <p:cNvPicPr>
            <a:picLocks noChangeAspect="1" noChangeArrowheads="1"/>
          </p:cNvPicPr>
          <p:nvPr/>
        </p:nvPicPr>
        <p:blipFill>
          <a:blip r:embed="rId3"/>
          <a:srcRect b="16435"/>
          <a:stretch>
            <a:fillRect/>
          </a:stretch>
        </p:blipFill>
        <p:spPr bwMode="auto">
          <a:xfrm>
            <a:off x="571500" y="1500188"/>
            <a:ext cx="5084763"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3"/>
          <p:cNvSpPr>
            <a:spLocks noGrp="1"/>
          </p:cNvSpPr>
          <p:nvPr>
            <p:ph type="ctrTitle"/>
          </p:nvPr>
        </p:nvSpPr>
        <p:spPr>
          <a:xfrm>
            <a:off x="2428875" y="500063"/>
            <a:ext cx="5915025" cy="1214437"/>
          </a:xfrm>
        </p:spPr>
        <p:txBody>
          <a:bodyPr/>
          <a:lstStyle/>
          <a:p>
            <a:pPr eaLnBrk="1" hangingPunct="1"/>
            <a:r>
              <a:rPr lang="ru-RU" sz="4000" b="1" smtClean="0">
                <a:solidFill>
                  <a:srgbClr val="C00000"/>
                </a:solidFill>
              </a:rPr>
              <a:t>Награды Голенева Степана Трофимовича</a:t>
            </a:r>
            <a:endParaRPr lang="ru-RU" sz="4000" smtClean="0">
              <a:solidFill>
                <a:srgbClr val="C00000"/>
              </a:solidFill>
            </a:endParaRPr>
          </a:p>
        </p:txBody>
      </p:sp>
      <p:sp>
        <p:nvSpPr>
          <p:cNvPr id="13315" name="Подзаголовок 4"/>
          <p:cNvSpPr>
            <a:spLocks noGrp="1"/>
          </p:cNvSpPr>
          <p:nvPr>
            <p:ph type="subTitle" idx="1"/>
          </p:nvPr>
        </p:nvSpPr>
        <p:spPr>
          <a:xfrm>
            <a:off x="2286000" y="1857375"/>
            <a:ext cx="5857875" cy="685800"/>
          </a:xfrm>
        </p:spPr>
        <p:txBody>
          <a:bodyPr/>
          <a:lstStyle/>
          <a:p>
            <a:pPr eaLnBrk="1" hangingPunct="1"/>
            <a:r>
              <a:rPr lang="ru-RU" sz="2000" smtClean="0">
                <a:solidFill>
                  <a:schemeClr val="tx1"/>
                </a:solidFill>
                <a:latin typeface="Arial" charset="0"/>
                <a:cs typeface="Arial" charset="0"/>
              </a:rPr>
              <a:t>Дополнительный знак отличия для Героя Советского Союза – медаль «Золотая Звезда».</a:t>
            </a:r>
            <a:endParaRPr lang="ru-RU" sz="1900" smtClean="0">
              <a:solidFill>
                <a:schemeClr val="tx1"/>
              </a:solidFill>
              <a:latin typeface="Arial" charset="0"/>
              <a:cs typeface="Arial" charset="0"/>
            </a:endParaRPr>
          </a:p>
        </p:txBody>
      </p:sp>
      <p:pic>
        <p:nvPicPr>
          <p:cNvPr id="13316" name="Picture 2" descr="C:\Users\1\Desktop\Мама нов\Hero_of_the_Soviet_Union_medal.png"/>
          <p:cNvPicPr>
            <a:picLocks noChangeAspect="1" noChangeArrowheads="1"/>
          </p:cNvPicPr>
          <p:nvPr/>
        </p:nvPicPr>
        <p:blipFill>
          <a:blip r:embed="rId2"/>
          <a:srcRect/>
          <a:stretch>
            <a:fillRect/>
          </a:stretch>
        </p:blipFill>
        <p:spPr bwMode="auto">
          <a:xfrm>
            <a:off x="571500" y="571500"/>
            <a:ext cx="1500188" cy="2428875"/>
          </a:xfrm>
          <a:prstGeom prst="rect">
            <a:avLst/>
          </a:prstGeom>
          <a:noFill/>
          <a:ln w="9525">
            <a:noFill/>
            <a:miter lim="800000"/>
            <a:headEnd/>
            <a:tailEnd/>
          </a:ln>
        </p:spPr>
      </p:pic>
      <p:pic>
        <p:nvPicPr>
          <p:cNvPr id="13317" name="Picture 5" descr="C:\Users\1\Desktop\Мама нов\Orderglory_rib.png"/>
          <p:cNvPicPr>
            <a:picLocks noChangeAspect="1" noChangeArrowheads="1"/>
          </p:cNvPicPr>
          <p:nvPr/>
        </p:nvPicPr>
        <p:blipFill>
          <a:blip r:embed="rId3"/>
          <a:srcRect/>
          <a:stretch>
            <a:fillRect/>
          </a:stretch>
        </p:blipFill>
        <p:spPr bwMode="auto">
          <a:xfrm>
            <a:off x="3429000" y="2857500"/>
            <a:ext cx="685800" cy="285750"/>
          </a:xfrm>
          <a:prstGeom prst="rect">
            <a:avLst/>
          </a:prstGeom>
          <a:noFill/>
          <a:ln w="9525">
            <a:noFill/>
            <a:miter lim="800000"/>
            <a:headEnd/>
            <a:tailEnd/>
          </a:ln>
        </p:spPr>
      </p:pic>
      <p:pic>
        <p:nvPicPr>
          <p:cNvPr id="8" name="Picture 6" descr="C:\Users\1\Desktop\Мама нов\150px-Order_of_Glory_3rd_class.jpg"/>
          <p:cNvPicPr/>
          <p:nvPr/>
        </p:nvPicPr>
        <p:blipFill>
          <a:blip r:embed="rId4"/>
          <a:srcRect/>
          <a:stretch>
            <a:fillRect/>
          </a:stretch>
        </p:blipFill>
        <p:spPr bwMode="auto">
          <a:xfrm>
            <a:off x="2214563" y="2786063"/>
            <a:ext cx="1071562" cy="1928812"/>
          </a:xfrm>
          <a:prstGeom prst="rect">
            <a:avLst/>
          </a:prstGeom>
          <a:ln>
            <a:noFill/>
          </a:ln>
          <a:effectLst>
            <a:outerShdw blurRad="190500" algn="tl" rotWithShape="0">
              <a:srgbClr val="000000">
                <a:alpha val="70000"/>
              </a:srgbClr>
            </a:outerShdw>
          </a:effectLst>
        </p:spPr>
      </p:pic>
      <p:pic>
        <p:nvPicPr>
          <p:cNvPr id="13319" name="Picture 3" descr="C:\Users\1\Desktop\Мама нов\72px-Order_of_Lenin_Ribbon_Bar.svg.png"/>
          <p:cNvPicPr>
            <a:picLocks noChangeAspect="1" noChangeArrowheads="1"/>
          </p:cNvPicPr>
          <p:nvPr/>
        </p:nvPicPr>
        <p:blipFill>
          <a:blip r:embed="rId5"/>
          <a:srcRect/>
          <a:stretch>
            <a:fillRect/>
          </a:stretch>
        </p:blipFill>
        <p:spPr bwMode="auto">
          <a:xfrm>
            <a:off x="4643438" y="4500563"/>
            <a:ext cx="685800" cy="285750"/>
          </a:xfrm>
          <a:prstGeom prst="rect">
            <a:avLst/>
          </a:prstGeom>
          <a:noFill/>
          <a:ln w="9525">
            <a:noFill/>
            <a:miter lim="800000"/>
            <a:headEnd/>
            <a:tailEnd/>
          </a:ln>
        </p:spPr>
      </p:pic>
      <p:pic>
        <p:nvPicPr>
          <p:cNvPr id="10" name="Picture 4" descr="C:\Users\1\Desktop\Мама нов\Order_of_Lenin_type4.jpg"/>
          <p:cNvPicPr/>
          <p:nvPr/>
        </p:nvPicPr>
        <p:blipFill>
          <a:blip r:embed="rId6"/>
          <a:srcRect/>
          <a:stretch>
            <a:fillRect/>
          </a:stretch>
        </p:blipFill>
        <p:spPr bwMode="auto">
          <a:xfrm>
            <a:off x="3429000" y="4500563"/>
            <a:ext cx="1071563" cy="1928812"/>
          </a:xfrm>
          <a:prstGeom prst="rect">
            <a:avLst/>
          </a:prstGeom>
          <a:ln>
            <a:noFill/>
          </a:ln>
          <a:effectLst>
            <a:outerShdw blurRad="190500" algn="tl" rotWithShape="0">
              <a:srgbClr val="000000">
                <a:alpha val="70000"/>
              </a:srgbClr>
            </a:outerShdw>
          </a:effectLst>
        </p:spPr>
      </p:pic>
      <p:sp>
        <p:nvSpPr>
          <p:cNvPr id="11" name="Подзаголовок 4"/>
          <p:cNvSpPr txBox="1">
            <a:spLocks/>
          </p:cNvSpPr>
          <p:nvPr/>
        </p:nvSpPr>
        <p:spPr bwMode="auto">
          <a:xfrm>
            <a:off x="3500438" y="3357563"/>
            <a:ext cx="4500562" cy="685800"/>
          </a:xfrm>
          <a:prstGeom prst="rect">
            <a:avLst/>
          </a:prstGeom>
          <a:noFill/>
          <a:ln w="9525">
            <a:noFill/>
            <a:miter lim="800000"/>
            <a:headEnd/>
            <a:tailEnd/>
          </a:ln>
        </p:spPr>
        <p:txBody>
          <a:bodyPr/>
          <a:lstStyle/>
          <a:p>
            <a:pPr algn="ctr">
              <a:spcBef>
                <a:spcPct val="20000"/>
              </a:spcBef>
              <a:defRPr/>
            </a:pPr>
            <a:r>
              <a:rPr lang="ru-RU" sz="2000" dirty="0"/>
              <a:t>Орден Славы </a:t>
            </a:r>
            <a:r>
              <a:rPr lang="en-US" sz="2000" dirty="0"/>
              <a:t>III</a:t>
            </a:r>
            <a:r>
              <a:rPr lang="ru-RU" sz="2000" dirty="0"/>
              <a:t> степени – военный орден СССР.</a:t>
            </a:r>
            <a:endParaRPr lang="ru-RU" sz="1900" dirty="0">
              <a:latin typeface="+mn-lt"/>
            </a:endParaRPr>
          </a:p>
        </p:txBody>
      </p:sp>
      <p:sp>
        <p:nvSpPr>
          <p:cNvPr id="12" name="Подзаголовок 4"/>
          <p:cNvSpPr txBox="1">
            <a:spLocks/>
          </p:cNvSpPr>
          <p:nvPr/>
        </p:nvSpPr>
        <p:spPr bwMode="auto">
          <a:xfrm>
            <a:off x="4786313" y="5143500"/>
            <a:ext cx="3786187" cy="1000125"/>
          </a:xfrm>
          <a:prstGeom prst="rect">
            <a:avLst/>
          </a:prstGeom>
          <a:noFill/>
          <a:ln w="9525">
            <a:noFill/>
            <a:miter lim="800000"/>
            <a:headEnd/>
            <a:tailEnd/>
          </a:ln>
        </p:spPr>
        <p:txBody>
          <a:bodyPr/>
          <a:lstStyle/>
          <a:p>
            <a:pPr algn="ctr">
              <a:spcBef>
                <a:spcPct val="20000"/>
              </a:spcBef>
              <a:defRPr/>
            </a:pPr>
            <a:r>
              <a:rPr lang="ru-RU" sz="2000" dirty="0"/>
              <a:t>Орден Ленина – высшая награда Союза Советских Социалистических Республик.</a:t>
            </a:r>
          </a:p>
          <a:p>
            <a:pPr algn="ctr">
              <a:spcBef>
                <a:spcPct val="20000"/>
              </a:spcBef>
              <a:buFont typeface="Arial" charset="0"/>
              <a:buNone/>
              <a:defRPr/>
            </a:pPr>
            <a:endParaRPr lang="ru-RU" sz="19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3"/>
          <p:cNvSpPr>
            <a:spLocks noGrp="1"/>
          </p:cNvSpPr>
          <p:nvPr>
            <p:ph type="ctrTitle"/>
          </p:nvPr>
        </p:nvSpPr>
        <p:spPr>
          <a:xfrm>
            <a:off x="571500" y="500063"/>
            <a:ext cx="7772400" cy="571500"/>
          </a:xfrm>
        </p:spPr>
        <p:txBody>
          <a:bodyPr/>
          <a:lstStyle/>
          <a:p>
            <a:pPr eaLnBrk="1" hangingPunct="1"/>
            <a:r>
              <a:rPr lang="ru-RU" b="1" smtClean="0">
                <a:solidFill>
                  <a:srgbClr val="C00000"/>
                </a:solidFill>
              </a:rPr>
              <a:t>Память о героях-ольшанцах</a:t>
            </a:r>
            <a:endParaRPr lang="ru-RU" smtClean="0">
              <a:solidFill>
                <a:srgbClr val="C00000"/>
              </a:solidFill>
            </a:endParaRPr>
          </a:p>
        </p:txBody>
      </p:sp>
      <p:sp>
        <p:nvSpPr>
          <p:cNvPr id="14339" name="Подзаголовок 4"/>
          <p:cNvSpPr>
            <a:spLocks noGrp="1"/>
          </p:cNvSpPr>
          <p:nvPr>
            <p:ph type="subTitle" idx="1"/>
          </p:nvPr>
        </p:nvSpPr>
        <p:spPr>
          <a:xfrm>
            <a:off x="1500188" y="1285875"/>
            <a:ext cx="6429375" cy="1000125"/>
          </a:xfrm>
        </p:spPr>
        <p:txBody>
          <a:bodyPr/>
          <a:lstStyle/>
          <a:p>
            <a:pPr eaLnBrk="1" hangingPunct="1"/>
            <a:r>
              <a:rPr lang="ru-RU" sz="1900" smtClean="0">
                <a:solidFill>
                  <a:schemeClr val="tx1"/>
                </a:solidFill>
              </a:rPr>
              <a:t>Погибшие за Родину десантники были похоронены на центральной площади города Николаева, а позже в их честь здесь был воздвигнут мемориал. </a:t>
            </a:r>
          </a:p>
        </p:txBody>
      </p:sp>
      <p:pic>
        <p:nvPicPr>
          <p:cNvPr id="14340" name="Picture 2" descr="C:\Users\User\Desktop\Мероприятия к 9 Мая 2020 (75 лет)\177066_900.jpg"/>
          <p:cNvPicPr>
            <a:picLocks noChangeAspect="1" noChangeArrowheads="1"/>
          </p:cNvPicPr>
          <p:nvPr/>
        </p:nvPicPr>
        <p:blipFill>
          <a:blip r:embed="rId2"/>
          <a:srcRect/>
          <a:stretch>
            <a:fillRect/>
          </a:stretch>
        </p:blipFill>
        <p:spPr bwMode="auto">
          <a:xfrm>
            <a:off x="2962275" y="2571750"/>
            <a:ext cx="5573713" cy="370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500063" y="500063"/>
            <a:ext cx="8143875" cy="2143125"/>
          </a:xfrm>
        </p:spPr>
        <p:txBody>
          <a:bodyPr/>
          <a:lstStyle/>
          <a:p>
            <a:pPr eaLnBrk="1" hangingPunct="1">
              <a:defRPr/>
            </a:pPr>
            <a:r>
              <a:rPr lang="ru-RU" sz="1900" dirty="0" smtClean="0">
                <a:solidFill>
                  <a:schemeClr val="tx1"/>
                </a:solidFill>
              </a:rPr>
              <a:t>Там же в честь Героев открыт Народный музей боевой славы моряков-десантников, воздвигнут памятник и построен памятный буй.</a:t>
            </a:r>
          </a:p>
          <a:p>
            <a:pPr eaLnBrk="1" hangingPunct="1">
              <a:defRPr/>
            </a:pPr>
            <a:r>
              <a:rPr lang="ru-RU" sz="1900" dirty="0" smtClean="0">
                <a:solidFill>
                  <a:schemeClr val="tx1"/>
                </a:solidFill>
              </a:rPr>
              <a:t>Десант этот был единственным в истории войны, всем участникам которого, без исключения присвоено звание Героев Советского Союза. Именами этих </a:t>
            </a:r>
            <a:r>
              <a:rPr lang="ru-RU" sz="1900" dirty="0" err="1" smtClean="0">
                <a:solidFill>
                  <a:schemeClr val="tx1"/>
                </a:solidFill>
              </a:rPr>
              <a:t>героев-ольшанцев</a:t>
            </a:r>
            <a:r>
              <a:rPr lang="ru-RU" sz="1900" dirty="0" smtClean="0">
                <a:solidFill>
                  <a:schemeClr val="tx1"/>
                </a:solidFill>
              </a:rPr>
              <a:t>, как их назвали, названы улицы, учебные заведения, корабли, также их подвигу были посвящены исторические исследования. Именем Героя С. </a:t>
            </a:r>
            <a:r>
              <a:rPr lang="ru-RU" sz="1900" dirty="0" err="1" smtClean="0">
                <a:solidFill>
                  <a:schemeClr val="tx1"/>
                </a:solidFill>
              </a:rPr>
              <a:t>Голенева</a:t>
            </a:r>
            <a:r>
              <a:rPr lang="ru-RU" sz="1900" dirty="0" smtClean="0">
                <a:solidFill>
                  <a:schemeClr val="tx1"/>
                </a:solidFill>
              </a:rPr>
              <a:t> названы улицы в Сочи и Ставрополе.</a:t>
            </a:r>
          </a:p>
          <a:p>
            <a:pPr eaLnBrk="1" hangingPunct="1">
              <a:defRPr/>
            </a:pPr>
            <a:endParaRPr lang="ru-RU" sz="1900" dirty="0"/>
          </a:p>
        </p:txBody>
      </p:sp>
      <p:pic>
        <p:nvPicPr>
          <p:cNvPr id="6" name="Picture 2" descr="C:\Users\1\Desktop\Мама нов\images.jpg"/>
          <p:cNvPicPr/>
          <p:nvPr/>
        </p:nvPicPr>
        <p:blipFill>
          <a:blip r:embed="rId2"/>
          <a:srcRect/>
          <a:stretch>
            <a:fillRect/>
          </a:stretch>
        </p:blipFill>
        <p:spPr bwMode="auto">
          <a:xfrm>
            <a:off x="928688" y="2786063"/>
            <a:ext cx="2214562" cy="1857375"/>
          </a:xfrm>
          <a:prstGeom prst="rect">
            <a:avLst/>
          </a:prstGeom>
          <a:ln>
            <a:noFill/>
          </a:ln>
          <a:effectLst>
            <a:outerShdw blurRad="292100" dist="139700" dir="2700000" algn="tl" rotWithShape="0">
              <a:srgbClr val="333333">
                <a:alpha val="65000"/>
              </a:srgbClr>
            </a:outerShdw>
          </a:effectLst>
        </p:spPr>
      </p:pic>
      <p:pic>
        <p:nvPicPr>
          <p:cNvPr id="7" name="Picture 2" descr="C:\Users\1\Desktop\Мама нов\DSC_1389.jpg"/>
          <p:cNvPicPr/>
          <p:nvPr/>
        </p:nvPicPr>
        <p:blipFill>
          <a:blip r:embed="rId3"/>
          <a:srcRect/>
          <a:stretch>
            <a:fillRect/>
          </a:stretch>
        </p:blipFill>
        <p:spPr bwMode="auto">
          <a:xfrm>
            <a:off x="5214938" y="3714750"/>
            <a:ext cx="3359150" cy="2609850"/>
          </a:xfrm>
          <a:prstGeom prst="rect">
            <a:avLst/>
          </a:prstGeom>
          <a:ln>
            <a:noFill/>
          </a:ln>
          <a:effectLst>
            <a:outerShdw blurRad="292100" dist="139700" dir="2700000" algn="tl" rotWithShape="0">
              <a:srgbClr val="333333">
                <a:alpha val="65000"/>
              </a:srgbClr>
            </a:outerShdw>
          </a:effectLst>
        </p:spPr>
      </p:pic>
      <p:pic>
        <p:nvPicPr>
          <p:cNvPr id="15365" name="Picture 3" descr="C:\Users\1\Desktop\Мама нов\43134_17_899x600.jpeg"/>
          <p:cNvPicPr>
            <a:picLocks noChangeAspect="1" noChangeArrowheads="1"/>
          </p:cNvPicPr>
          <p:nvPr/>
        </p:nvPicPr>
        <p:blipFill>
          <a:blip r:embed="rId4"/>
          <a:srcRect/>
          <a:stretch>
            <a:fillRect/>
          </a:stretch>
        </p:blipFill>
        <p:spPr bwMode="auto">
          <a:xfrm>
            <a:off x="2714625" y="4643438"/>
            <a:ext cx="2357438" cy="1500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25256" t="27344" r="24780" b="11131"/>
          <a:stretch>
            <a:fillRect/>
          </a:stretch>
        </p:blipFill>
        <p:spPr bwMode="auto">
          <a:xfrm>
            <a:off x="1285875" y="428625"/>
            <a:ext cx="74295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25256" t="26367" r="24780" b="11133"/>
          <a:stretch>
            <a:fillRect/>
          </a:stretch>
        </p:blipFill>
        <p:spPr bwMode="auto">
          <a:xfrm>
            <a:off x="1300163" y="428625"/>
            <a:ext cx="7415212"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25256" t="27344" r="24780" b="11131"/>
          <a:stretch>
            <a:fillRect/>
          </a:stretch>
        </p:blipFill>
        <p:spPr bwMode="auto">
          <a:xfrm>
            <a:off x="1214438" y="428625"/>
            <a:ext cx="7500937" cy="519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3"/>
          <p:cNvSpPr>
            <a:spLocks noGrp="1"/>
          </p:cNvSpPr>
          <p:nvPr>
            <p:ph type="ctrTitle"/>
          </p:nvPr>
        </p:nvSpPr>
        <p:spPr>
          <a:xfrm>
            <a:off x="642938" y="428625"/>
            <a:ext cx="7858125" cy="642938"/>
          </a:xfrm>
        </p:spPr>
        <p:txBody>
          <a:bodyPr/>
          <a:lstStyle/>
          <a:p>
            <a:pPr eaLnBrk="1" hangingPunct="1"/>
            <a:r>
              <a:rPr lang="ru-RU" sz="4000" b="1" smtClean="0">
                <a:solidFill>
                  <a:srgbClr val="C00000"/>
                </a:solidFill>
              </a:rPr>
              <a:t>Присвоение школе имени Героя</a:t>
            </a:r>
          </a:p>
        </p:txBody>
      </p:sp>
      <p:sp>
        <p:nvSpPr>
          <p:cNvPr id="19459" name="Подзаголовок 4"/>
          <p:cNvSpPr>
            <a:spLocks noGrp="1"/>
          </p:cNvSpPr>
          <p:nvPr>
            <p:ph type="subTitle" idx="1"/>
          </p:nvPr>
        </p:nvSpPr>
        <p:spPr>
          <a:xfrm>
            <a:off x="2571750" y="1071563"/>
            <a:ext cx="6072188" cy="5357812"/>
          </a:xfrm>
        </p:spPr>
        <p:txBody>
          <a:bodyPr/>
          <a:lstStyle/>
          <a:p>
            <a:pPr eaLnBrk="1" hangingPunct="1"/>
            <a:r>
              <a:rPr lang="ru-RU" sz="1800" smtClean="0">
                <a:solidFill>
                  <a:schemeClr val="tx1"/>
                </a:solidFill>
              </a:rPr>
              <a:t>30.01.2019 года в МБОУ ООШ 15 состоялась торжественная церемония присвоения имени Героя Советского Союза Голенева Степана Трофимовича школе (Решение Совета муниципального образования Белореченский район от 17 декабря 2018 года № 39 «О присвоении муниципальному бюджетному общеобразовательному учреждению основной общеобразовательной школе № 15 посёлка Верхневеденеевского муниципального образования Белореченский район имени Голенева Степана Трофимовича») и открытие памятной доски.</a:t>
            </a:r>
          </a:p>
          <a:p>
            <a:pPr eaLnBrk="1" hangingPunct="1"/>
            <a:r>
              <a:rPr lang="ru-RU" sz="1800" smtClean="0">
                <a:solidFill>
                  <a:schemeClr val="tx1"/>
                </a:solidFill>
              </a:rPr>
              <a:t>Памятная доска Героя Советского Союза Голенева Степана Трофимовича на безвозмездной основе передана в Белореченский район Общероссийской общественно-государственной организацией «Российское военно-историческое общество» для установки ее в образовательной организации № 15 посёлка Верхневеденеевского к 75-летию освобождения Краснодарского края от немецко-фашистских захватчиков и завершению битвы за Кавказ.</a:t>
            </a:r>
          </a:p>
          <a:p>
            <a:pPr eaLnBrk="1" hangingPunct="1"/>
            <a:endParaRPr lang="ru-RU" sz="1800" smtClean="0">
              <a:solidFill>
                <a:schemeClr val="tx1"/>
              </a:solidFill>
            </a:endParaRPr>
          </a:p>
        </p:txBody>
      </p:sp>
      <p:pic>
        <p:nvPicPr>
          <p:cNvPr id="19460" name="Picture 2" descr="PC250030"/>
          <p:cNvPicPr>
            <a:picLocks noChangeAspect="1" noChangeArrowheads="1"/>
          </p:cNvPicPr>
          <p:nvPr/>
        </p:nvPicPr>
        <p:blipFill>
          <a:blip r:embed="rId2"/>
          <a:srcRect l="9293" t="17999" r="54576" b="25604"/>
          <a:stretch>
            <a:fillRect/>
          </a:stretch>
        </p:blipFill>
        <p:spPr bwMode="auto">
          <a:xfrm>
            <a:off x="500063" y="1357313"/>
            <a:ext cx="2143125" cy="250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Мероприятия к 9 Мая 2020 (75 лет)\7b045c8fa7edc8ffecc2f3ef4635acb7.jpg"/>
          <p:cNvPicPr>
            <a:picLocks noChangeAspect="1" noChangeArrowheads="1"/>
          </p:cNvPicPr>
          <p:nvPr/>
        </p:nvPicPr>
        <p:blipFill>
          <a:blip r:embed="rId2"/>
          <a:srcRect/>
          <a:stretch>
            <a:fillRect/>
          </a:stretch>
        </p:blipFill>
        <p:spPr bwMode="auto">
          <a:xfrm>
            <a:off x="3071813" y="571500"/>
            <a:ext cx="5572125"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2"/>
          <p:cNvPicPr>
            <a:picLocks noChangeAspect="1" noChangeArrowheads="1"/>
          </p:cNvPicPr>
          <p:nvPr/>
        </p:nvPicPr>
        <p:blipFill>
          <a:blip r:embed="rId2"/>
          <a:srcRect l="10413" t="4391" r="10204" b="7668"/>
          <a:stretch>
            <a:fillRect/>
          </a:stretch>
        </p:blipFill>
        <p:spPr bwMode="auto">
          <a:xfrm>
            <a:off x="857250" y="571500"/>
            <a:ext cx="2928938" cy="3929063"/>
          </a:xfrm>
          <a:prstGeom prst="rect">
            <a:avLst/>
          </a:prstGeom>
          <a:noFill/>
          <a:ln w="28575">
            <a:solidFill>
              <a:schemeClr val="tx1"/>
            </a:solidFill>
            <a:miter lim="800000"/>
            <a:headEnd/>
            <a:tailEnd/>
          </a:ln>
        </p:spPr>
      </p:pic>
      <p:sp>
        <p:nvSpPr>
          <p:cNvPr id="4099" name="Заголовок 4"/>
          <p:cNvSpPr>
            <a:spLocks noGrp="1"/>
          </p:cNvSpPr>
          <p:nvPr>
            <p:ph type="title"/>
          </p:nvPr>
        </p:nvSpPr>
        <p:spPr>
          <a:xfrm>
            <a:off x="3857625" y="571500"/>
            <a:ext cx="4829175" cy="5072063"/>
          </a:xfrm>
        </p:spPr>
        <p:txBody>
          <a:bodyPr/>
          <a:lstStyle/>
          <a:p>
            <a:pPr eaLnBrk="1" hangingPunct="1"/>
            <a:r>
              <a:rPr lang="ru-RU" sz="5400" b="1" smtClean="0">
                <a:solidFill>
                  <a:srgbClr val="C00000"/>
                </a:solidFill>
              </a:rPr>
              <a:t>Голенев Степан Трофимович</a:t>
            </a:r>
            <a:r>
              <a:rPr lang="ru-RU" sz="2800" smtClean="0">
                <a:solidFill>
                  <a:srgbClr val="C00000"/>
                </a:solidFill>
              </a:rPr>
              <a:t/>
            </a:r>
            <a:br>
              <a:rPr lang="ru-RU" sz="2800" smtClean="0">
                <a:solidFill>
                  <a:srgbClr val="C00000"/>
                </a:solidFill>
              </a:rPr>
            </a:br>
            <a:r>
              <a:rPr lang="ru-RU" sz="2800" b="1" smtClean="0"/>
              <a:t>- Герой Советского Союза, автоматчик роты автоматчиков 384-го отдельного батальона морской пехоты Одесской военно-морской базы Черноморского флота, матрос.</a:t>
            </a:r>
            <a:endParaRPr lang="ru-RU" sz="2800" smtClean="0"/>
          </a:p>
        </p:txBody>
      </p:sp>
      <p:sp>
        <p:nvSpPr>
          <p:cNvPr id="8" name="Заголовок 4"/>
          <p:cNvSpPr txBox="1">
            <a:spLocks/>
          </p:cNvSpPr>
          <p:nvPr/>
        </p:nvSpPr>
        <p:spPr bwMode="auto">
          <a:xfrm>
            <a:off x="4572000" y="5786438"/>
            <a:ext cx="3286125" cy="500062"/>
          </a:xfrm>
          <a:prstGeom prst="rect">
            <a:avLst/>
          </a:prstGeom>
          <a:noFill/>
          <a:ln w="9525">
            <a:noFill/>
            <a:miter lim="800000"/>
            <a:headEnd/>
            <a:tailEnd/>
          </a:ln>
        </p:spPr>
        <p:txBody>
          <a:bodyPr anchor="ctr"/>
          <a:lstStyle/>
          <a:p>
            <a:pPr algn="ctr">
              <a:defRPr/>
            </a:pPr>
            <a:r>
              <a:rPr lang="ru-RU" sz="2800" b="1" dirty="0">
                <a:solidFill>
                  <a:srgbClr val="C00000"/>
                </a:solidFill>
                <a:latin typeface="Constantia" pitchFamily="18" charset="0"/>
                <a:ea typeface="+mj-ea"/>
                <a:cs typeface="+mj-cs"/>
              </a:rPr>
              <a:t>1917 – 1944</a:t>
            </a:r>
            <a:endParaRPr lang="ru-RU" sz="2400" dirty="0">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4286250" y="428625"/>
            <a:ext cx="4286250" cy="642938"/>
          </a:xfrm>
        </p:spPr>
        <p:txBody>
          <a:bodyPr/>
          <a:lstStyle/>
          <a:p>
            <a:pPr eaLnBrk="1" hangingPunct="1"/>
            <a:r>
              <a:rPr lang="ru-RU" sz="4000" b="1" smtClean="0">
                <a:solidFill>
                  <a:srgbClr val="C00000"/>
                </a:solidFill>
              </a:rPr>
              <a:t>Детство и юность</a:t>
            </a:r>
            <a:endParaRPr lang="ru-RU" sz="4000" smtClean="0">
              <a:solidFill>
                <a:srgbClr val="C00000"/>
              </a:solidFill>
            </a:endParaRPr>
          </a:p>
        </p:txBody>
      </p:sp>
      <p:sp>
        <p:nvSpPr>
          <p:cNvPr id="5123" name="Подзаголовок 3"/>
          <p:cNvSpPr>
            <a:spLocks noGrp="1"/>
          </p:cNvSpPr>
          <p:nvPr>
            <p:ph type="subTitle" idx="1"/>
          </p:nvPr>
        </p:nvSpPr>
        <p:spPr>
          <a:xfrm>
            <a:off x="4214813" y="1071563"/>
            <a:ext cx="4429125" cy="2714625"/>
          </a:xfrm>
        </p:spPr>
        <p:txBody>
          <a:bodyPr/>
          <a:lstStyle/>
          <a:p>
            <a:pPr eaLnBrk="1" hangingPunct="1"/>
            <a:r>
              <a:rPr lang="ru-RU" sz="1900" smtClean="0">
                <a:solidFill>
                  <a:schemeClr val="tx1"/>
                </a:solidFill>
              </a:rPr>
              <a:t>Родился С.Т. Голенев в 1917 году на хуторе Долго-Гусеве. Здесь прошло его детство. Нелёгким оно было, так как родителей не стало рано. Отец его погиб в годы Гражданской войны, а мать вскоре умерла. Степан вместе с сестрой был помещен в Рязанский детский дом, пока не обзавёлся семьёй старший брат Василий Трофимович Голенев.</a:t>
            </a:r>
          </a:p>
          <a:p>
            <a:pPr eaLnBrk="1" hangingPunct="1"/>
            <a:endParaRPr lang="ru-RU" sz="1900" smtClean="0">
              <a:solidFill>
                <a:schemeClr val="tx1"/>
              </a:solidFill>
            </a:endParaRPr>
          </a:p>
        </p:txBody>
      </p:sp>
      <p:pic>
        <p:nvPicPr>
          <p:cNvPr id="5124" name="Рисунок 4"/>
          <p:cNvPicPr>
            <a:picLocks noChangeAspect="1" noChangeArrowheads="1"/>
          </p:cNvPicPr>
          <p:nvPr/>
        </p:nvPicPr>
        <p:blipFill>
          <a:blip r:embed="rId2"/>
          <a:srcRect l="9351" t="55417" r="3922" b="958"/>
          <a:stretch>
            <a:fillRect/>
          </a:stretch>
        </p:blipFill>
        <p:spPr bwMode="auto">
          <a:xfrm>
            <a:off x="500063" y="928688"/>
            <a:ext cx="3714750" cy="3000375"/>
          </a:xfrm>
          <a:prstGeom prst="rect">
            <a:avLst/>
          </a:prstGeom>
          <a:noFill/>
          <a:ln w="9525">
            <a:noFill/>
            <a:miter lim="800000"/>
            <a:headEnd/>
            <a:tailEnd/>
          </a:ln>
        </p:spPr>
      </p:pic>
      <p:pic>
        <p:nvPicPr>
          <p:cNvPr id="5125" name="Рисунок 5"/>
          <p:cNvPicPr>
            <a:picLocks noChangeAspect="1" noChangeArrowheads="1"/>
          </p:cNvPicPr>
          <p:nvPr/>
        </p:nvPicPr>
        <p:blipFill>
          <a:blip r:embed="rId2"/>
          <a:srcRect l="3317" t="4506" r="4526" b="53403"/>
          <a:stretch>
            <a:fillRect/>
          </a:stretch>
        </p:blipFill>
        <p:spPr bwMode="auto">
          <a:xfrm>
            <a:off x="5072063" y="3857625"/>
            <a:ext cx="3570287" cy="2500313"/>
          </a:xfrm>
          <a:prstGeom prst="rect">
            <a:avLst/>
          </a:prstGeom>
          <a:noFill/>
          <a:ln w="9525">
            <a:noFill/>
            <a:miter lim="800000"/>
            <a:headEnd/>
            <a:tailEnd/>
          </a:ln>
        </p:spPr>
      </p:pic>
      <p:sp>
        <p:nvSpPr>
          <p:cNvPr id="7" name="Подзаголовок 3"/>
          <p:cNvSpPr txBox="1">
            <a:spLocks/>
          </p:cNvSpPr>
          <p:nvPr/>
        </p:nvSpPr>
        <p:spPr bwMode="auto">
          <a:xfrm>
            <a:off x="2071688" y="4214813"/>
            <a:ext cx="2857500" cy="1214437"/>
          </a:xfrm>
          <a:prstGeom prst="rect">
            <a:avLst/>
          </a:prstGeom>
          <a:noFill/>
          <a:ln w="9525">
            <a:noFill/>
            <a:miter lim="800000"/>
            <a:headEnd/>
            <a:tailEnd/>
          </a:ln>
        </p:spPr>
        <p:txBody>
          <a:bodyPr/>
          <a:lstStyle/>
          <a:p>
            <a:pPr algn="ctr">
              <a:spcBef>
                <a:spcPct val="20000"/>
              </a:spcBef>
              <a:defRPr/>
            </a:pPr>
            <a:r>
              <a:rPr lang="ru-RU" sz="1900" dirty="0">
                <a:latin typeface="+mn-lt"/>
              </a:rPr>
              <a:t>Вместе с женой Дарьей </a:t>
            </a:r>
            <a:r>
              <a:rPr lang="ru-RU" sz="1900" dirty="0" err="1">
                <a:latin typeface="+mn-lt"/>
              </a:rPr>
              <a:t>Логвиновой</a:t>
            </a:r>
            <a:r>
              <a:rPr lang="ru-RU" sz="1900" dirty="0">
                <a:latin typeface="+mn-lt"/>
              </a:rPr>
              <a:t> они забрали детей из детдома и заменили им отца и мать.</a:t>
            </a:r>
            <a:endParaRPr lang="ru-RU" sz="19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одзаголовок 4"/>
          <p:cNvSpPr>
            <a:spLocks noGrp="1"/>
          </p:cNvSpPr>
          <p:nvPr>
            <p:ph type="subTitle" idx="1"/>
          </p:nvPr>
        </p:nvSpPr>
        <p:spPr>
          <a:xfrm>
            <a:off x="500063" y="500063"/>
            <a:ext cx="8143875" cy="4572000"/>
          </a:xfrm>
        </p:spPr>
        <p:txBody>
          <a:bodyPr/>
          <a:lstStyle/>
          <a:p>
            <a:pPr eaLnBrk="1" hangingPunct="1"/>
            <a:r>
              <a:rPr lang="ru-RU" sz="1900" smtClean="0">
                <a:solidFill>
                  <a:schemeClr val="tx1"/>
                </a:solidFill>
              </a:rPr>
              <a:t>Степан учился в местной начальной школе. Летом нанимался пасти овец и коров. По воспоминаниям его друга Хеликова Ивана Никифоровича Степан был худощавым светловолосым мальчишкой, хорошо рисовал лошадей.</a:t>
            </a:r>
          </a:p>
          <a:p>
            <a:pPr eaLnBrk="1" hangingPunct="1"/>
            <a:r>
              <a:rPr lang="ru-RU" sz="1900" smtClean="0">
                <a:solidFill>
                  <a:schemeClr val="tx1"/>
                </a:solidFill>
              </a:rPr>
              <a:t>Долго учиться не пришлось, так как росла семья, надо было работать.</a:t>
            </a:r>
          </a:p>
          <a:p>
            <a:pPr eaLnBrk="1" hangingPunct="1"/>
            <a:r>
              <a:rPr lang="ru-RU" sz="1900" smtClean="0">
                <a:solidFill>
                  <a:schemeClr val="tx1"/>
                </a:solidFill>
              </a:rPr>
              <a:t>Сначала Степан работал в своём родном колхозе. Став юношей, мечтал о море. Знакомство с морем произошло в Сочи. Он стал работать в организации, коллектив которой следил за чистотой в городе. За любое дело Степан принимался с желанием, трудился много и неутомимо. Нередко приходилось работать в те часы, когда город спал, и Степан не уставал любоваться лиловыми рассветами, красотой пробуждающихся улиц,  нежной голубизной утреннего моря. Нравилось ему море в непогоду – бурное неукротимое, величавое… И когда члены призывной комиссии спросили юношу, куда он желает идти служить, Степан Голенев, не задумываясь, ответил: «На флот!». Это было в 1940 году. Он стал краснофлотцем первого года службы, когда грянула война.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a:xfrm>
            <a:off x="785813" y="500063"/>
            <a:ext cx="7772400" cy="1214437"/>
          </a:xfrm>
        </p:spPr>
        <p:txBody>
          <a:bodyPr/>
          <a:lstStyle/>
          <a:p>
            <a:pPr eaLnBrk="1" hangingPunct="1"/>
            <a:r>
              <a:rPr lang="ru-RU" b="1" smtClean="0">
                <a:solidFill>
                  <a:srgbClr val="C00000"/>
                </a:solidFill>
              </a:rPr>
              <a:t>Подвиг Голенева Степана Трофимовича</a:t>
            </a:r>
            <a:endParaRPr lang="ru-RU" smtClean="0">
              <a:solidFill>
                <a:srgbClr val="C00000"/>
              </a:solidFill>
            </a:endParaRPr>
          </a:p>
        </p:txBody>
      </p:sp>
      <p:sp>
        <p:nvSpPr>
          <p:cNvPr id="7171" name="Подзаголовок 2"/>
          <p:cNvSpPr>
            <a:spLocks noGrp="1"/>
          </p:cNvSpPr>
          <p:nvPr>
            <p:ph type="subTitle" idx="1"/>
          </p:nvPr>
        </p:nvSpPr>
        <p:spPr>
          <a:xfrm>
            <a:off x="928688" y="2000250"/>
            <a:ext cx="7643812" cy="2786063"/>
          </a:xfrm>
        </p:spPr>
        <p:txBody>
          <a:bodyPr/>
          <a:lstStyle/>
          <a:p>
            <a:pPr eaLnBrk="1" hangingPunct="1"/>
            <a:r>
              <a:rPr lang="ru-RU" sz="1900" b="1" smtClean="0">
                <a:solidFill>
                  <a:schemeClr val="tx1"/>
                </a:solidFill>
              </a:rPr>
              <a:t>ДЕСАНТ БЕССМЕРТИЯ. </a:t>
            </a:r>
            <a:r>
              <a:rPr lang="ru-RU" sz="1900" smtClean="0">
                <a:solidFill>
                  <a:schemeClr val="tx1"/>
                </a:solidFill>
              </a:rPr>
              <a:t>Так назван десант, в котором 68 матросов-черноморцев (все участники десанта) станут ГЕРОЯМИ СОВЕТСКОГО СОЮЗА, 65 бойцам это звание будет присвоено посмертно, одним из которых был наш земляк Степан Трофимович Голенев. Командиром десанта был кавалер ордена Александра Невского старший лейтенант К.Ф. Ольшанский.</a:t>
            </a:r>
          </a:p>
          <a:p>
            <a:pPr eaLnBrk="1" hangingPunct="1"/>
            <a:r>
              <a:rPr lang="ru-RU" sz="1900" smtClean="0">
                <a:solidFill>
                  <a:schemeClr val="tx1"/>
                </a:solidFill>
              </a:rPr>
              <a:t>В двадцатых числах марта 1944 года отдельный батальон морской пехоты, которым командовал майор Ф.Е. Котанов, получил приказ, во что бы ни стало высадиться в порту у города Николаева.</a:t>
            </a:r>
          </a:p>
          <a:p>
            <a:pPr eaLnBrk="1" hangingPunct="1"/>
            <a:endParaRPr lang="ru-RU" sz="190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43125" y="428625"/>
          <a:ext cx="6572250" cy="5910263"/>
        </p:xfrm>
        <a:graphic>
          <a:graphicData uri="http://schemas.openxmlformats.org/presentationml/2006/ole">
            <p:oleObj spid="_x0000_s1026" name="Документ" r:id="rId3" imgW="5925852" imgH="7242493"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одзаголовок 2"/>
          <p:cNvSpPr>
            <a:spLocks noGrp="1"/>
          </p:cNvSpPr>
          <p:nvPr>
            <p:ph type="subTitle" idx="1"/>
          </p:nvPr>
        </p:nvSpPr>
        <p:spPr>
          <a:xfrm>
            <a:off x="2000250" y="785813"/>
            <a:ext cx="6400800" cy="5072062"/>
          </a:xfrm>
        </p:spPr>
        <p:txBody>
          <a:bodyPr/>
          <a:lstStyle/>
          <a:p>
            <a:pPr eaLnBrk="1" hangingPunct="1"/>
            <a:r>
              <a:rPr lang="ru-RU" sz="1900" smtClean="0">
                <a:solidFill>
                  <a:schemeClr val="tx1"/>
                </a:solidFill>
              </a:rPr>
              <a:t>Одним из крупных пунктов, который предстояло освободить, был город Николаев. Николаевский порт немцы подготовили к уничтожению. Первая задача десанта заключалась в том, чтобы посеять панику в тылу врага, принять основной бой на себя, оттянуть как можно больше сил противника и дать возможность частям Советской армии быстрее освободить Николаев.</a:t>
            </a:r>
          </a:p>
          <a:p>
            <a:pPr eaLnBrk="1" hangingPunct="1"/>
            <a:r>
              <a:rPr lang="ru-RU" sz="1900" smtClean="0">
                <a:solidFill>
                  <a:schemeClr val="tx1"/>
                </a:solidFill>
              </a:rPr>
              <a:t>Десантники дрались не на жизнь, а на смерть. И 27 марта 1944 года враг на позиции десантников возобновил атаки. Противником были опять использованы огнеметы и дымовые шашки.  Те, кто остался в живых, периодически терял сознание, то от удушья, то от ран. Враги предлагали сдаться, но матросы отвечали на все предложения метким огнем, и, отвергнув предложение, моряки передали командованию по радио: «Клянемся перед Родиной, что задачу, стоящую перед нами, будем выполнять до последней капли крови, не жалея жизни».</a:t>
            </a:r>
          </a:p>
          <a:p>
            <a:pPr eaLnBrk="1" hangingPunct="1"/>
            <a:endParaRPr lang="ru-RU" sz="190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одзаголовок 4"/>
          <p:cNvSpPr>
            <a:spLocks noGrp="1"/>
          </p:cNvSpPr>
          <p:nvPr>
            <p:ph type="subTitle" idx="1"/>
          </p:nvPr>
        </p:nvSpPr>
        <p:spPr>
          <a:xfrm>
            <a:off x="428625" y="428625"/>
            <a:ext cx="8286750" cy="6000750"/>
          </a:xfrm>
        </p:spPr>
        <p:txBody>
          <a:bodyPr/>
          <a:lstStyle/>
          <a:p>
            <a:pPr eaLnBrk="1" hangingPunct="1"/>
            <a:r>
              <a:rPr lang="ru-RU" sz="1900" smtClean="0">
                <a:solidFill>
                  <a:schemeClr val="tx1"/>
                </a:solidFill>
              </a:rPr>
              <a:t>В этой схватке противостоял врагу и Степан Голенев. Ему было поручено охранять здание конторы порта с тыла – от элеватора. Здесь, прямо от помещения начинался склон, который шёл к причалам. По этому склону была сделана когда-то каменная лестница. Степан, осмотрев окрестности, решил, что, если немцы отсюда и полезут, то только по лестнице, и приготовился к их встрече. Но атака началась с фронта, от железной дороги. Голенев сразу перебежал туда и начал вместе со всеми отражать атаку фашистов. «Тыл охраняйте!» - приказал ему командир. Десантник отправился на своё место и вовремя: по лестнице, прижимаясь к причалам, лезли вверх немцы. Подпустив их как можно ближе, Степан открыл огонь. Фашисты откатились, оставляя множество трупов на каменных ступенях. Наступило затишье, но оно длилось недолго. Снова большая группа фашистов полезла вверх по лестнице и по склону. Боец стрелял не переставая. Тут ему на помощь пришёл старшина Кузьма Шпак. Немцы отхлынули. И снова атака, теперь уже поддержанная огнём миномётов. В какой-то момент осколок впился в щеку Степана, но он, не обращая на него внимания, продолжал вести огонь. Потом еще ранение и еще… Чувствуя, что силы покидают его, С. Голенев сбросил фуфайку и, как все матросы, в тельняшке, поднялся во весь рост. Одну за другой он бросил в наступающих немцев несколько гранат. Взрывы разметали врагов, но и моряк замертво упал на руки товарищей.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
          <p:cNvSpPr>
            <a:spLocks noGrp="1"/>
          </p:cNvSpPr>
          <p:nvPr>
            <p:ph type="title"/>
          </p:nvPr>
        </p:nvSpPr>
        <p:spPr>
          <a:xfrm>
            <a:off x="571500" y="2071688"/>
            <a:ext cx="3000375" cy="2000250"/>
          </a:xfrm>
        </p:spPr>
        <p:txBody>
          <a:bodyPr/>
          <a:lstStyle/>
          <a:p>
            <a:pPr eaLnBrk="1" hangingPunct="1"/>
            <a:r>
              <a:rPr lang="ru-RU" sz="4000" b="1" smtClean="0">
                <a:solidFill>
                  <a:srgbClr val="C00000"/>
                </a:solidFill>
              </a:rPr>
              <a:t>Фотография извещения о смерти</a:t>
            </a:r>
            <a:endParaRPr lang="ru-RU" sz="4000" smtClean="0">
              <a:solidFill>
                <a:srgbClr val="C00000"/>
              </a:solidFill>
            </a:endParaRPr>
          </a:p>
        </p:txBody>
      </p:sp>
      <p:pic>
        <p:nvPicPr>
          <p:cNvPr id="10243" name="Содержимое 4"/>
          <p:cNvPicPr preferRelativeResize="0">
            <a:picLocks noChangeAspect="1"/>
          </p:cNvPicPr>
          <p:nvPr/>
        </p:nvPicPr>
        <p:blipFill>
          <a:blip r:embed="rId2"/>
          <a:srcRect l="12498" t="13518" r="14413" b="34335"/>
          <a:stretch>
            <a:fillRect/>
          </a:stretch>
        </p:blipFill>
        <p:spPr bwMode="auto">
          <a:xfrm>
            <a:off x="3786188" y="571500"/>
            <a:ext cx="4857750" cy="559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1014</Words>
  <PresentationFormat>Экран (4:3)</PresentationFormat>
  <Paragraphs>33</Paragraphs>
  <Slides>19</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5" baseType="lpstr">
      <vt:lpstr>Arial</vt:lpstr>
      <vt:lpstr>Calibri</vt:lpstr>
      <vt:lpstr>Times New Roman</vt:lpstr>
      <vt:lpstr>Constantia</vt:lpstr>
      <vt:lpstr>Тема Office</vt:lpstr>
      <vt:lpstr>Документ</vt:lpstr>
      <vt:lpstr>Имени Героя будем достойны </vt:lpstr>
      <vt:lpstr>Голенев Степан Трофимович - Герой Советского Союза, автоматчик роты автоматчиков 384-го отдельного батальона морской пехоты Одесской военно-морской базы Черноморского флота, матрос.</vt:lpstr>
      <vt:lpstr>Детство и юность</vt:lpstr>
      <vt:lpstr>Слайд 4</vt:lpstr>
      <vt:lpstr>Подвиг Голенева Степана Трофимовича</vt:lpstr>
      <vt:lpstr>Слайд 6</vt:lpstr>
      <vt:lpstr>Слайд 7</vt:lpstr>
      <vt:lpstr>Слайд 8</vt:lpstr>
      <vt:lpstr>Фотография извещения о смерти</vt:lpstr>
      <vt:lpstr>Фотокопия документа о присвоении С.Т. Голеневу звания Героя Советского  Союза</vt:lpstr>
      <vt:lpstr>Слайд 11</vt:lpstr>
      <vt:lpstr>Награды Голенева Степана Трофимовича</vt:lpstr>
      <vt:lpstr>Память о героях-ольшанцах</vt:lpstr>
      <vt:lpstr>Слайд 14</vt:lpstr>
      <vt:lpstr>Слайд 15</vt:lpstr>
      <vt:lpstr>Слайд 16</vt:lpstr>
      <vt:lpstr>Слайд 17</vt:lpstr>
      <vt:lpstr>Присвоение школе имени Героя</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24</cp:revision>
  <dcterms:modified xsi:type="dcterms:W3CDTF">2020-05-09T19:17:04Z</dcterms:modified>
</cp:coreProperties>
</file>