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2"/>
  </p:notesMasterIdLst>
  <p:sldIdLst>
    <p:sldId id="317" r:id="rId2"/>
    <p:sldId id="318" r:id="rId3"/>
    <p:sldId id="322" r:id="rId4"/>
    <p:sldId id="319" r:id="rId5"/>
    <p:sldId id="353" r:id="rId6"/>
    <p:sldId id="356" r:id="rId7"/>
    <p:sldId id="354" r:id="rId8"/>
    <p:sldId id="355" r:id="rId9"/>
    <p:sldId id="350" r:id="rId10"/>
    <p:sldId id="362" r:id="rId11"/>
    <p:sldId id="358" r:id="rId12"/>
    <p:sldId id="351" r:id="rId13"/>
    <p:sldId id="361" r:id="rId14"/>
    <p:sldId id="360" r:id="rId15"/>
    <p:sldId id="331" r:id="rId16"/>
    <p:sldId id="359" r:id="rId17"/>
    <p:sldId id="330" r:id="rId18"/>
    <p:sldId id="332" r:id="rId19"/>
    <p:sldId id="324" r:id="rId20"/>
    <p:sldId id="33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140298"/>
    <a:srgbClr val="FF0000"/>
    <a:srgbClr val="00C000"/>
    <a:srgbClr val="FFFF00"/>
    <a:srgbClr val="FFFFFF"/>
    <a:srgbClr val="FFFF99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8637" autoAdjust="0"/>
  </p:normalViewPr>
  <p:slideViewPr>
    <p:cSldViewPr>
      <p:cViewPr varScale="1">
        <p:scale>
          <a:sx n="70" d="100"/>
          <a:sy n="70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6B3DF8-8161-45AE-B7EA-CC832FFE3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F5E5F-66D7-40DB-A977-14B0D06F003E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546F8-507B-4EA6-81EE-C7BFBD5D600C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9AE3D-C238-4229-8A98-68D382588890}" type="slidenum">
              <a:rPr lang="ru-RU" smtClean="0"/>
              <a:pPr/>
              <a:t>20</a:t>
            </a:fld>
            <a:endParaRPr 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188578-8F4D-4D3E-8E7C-A09590F63C1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9064D-6A77-449F-9DD4-06AAB44EF8DE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890CBE-6C47-4CD3-A544-236C70F33E4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D92415-25B6-47CA-B7DE-8580E8183139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D2D7C7-B8C7-47B3-9415-C7E6A5F05B63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48469-651D-4921-962E-D96D0888656C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700DA-8599-48B2-8B21-9EE0A80A77AF}" type="slidenum">
              <a:rPr lang="ru-RU" smtClean="0"/>
              <a:pPr/>
              <a:t>17</a:t>
            </a:fld>
            <a:endParaRPr 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34890-BB5E-4C86-90CA-7BDEB696E88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5" name="Group 117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102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103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3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4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1" name="Group 8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5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72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7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59" cy="220"/>
                    </a:xfrm>
                  </p:grpSpPr>
                  <p:grpSp>
                    <p:nvGrpSpPr>
                      <p:cNvPr id="8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4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8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2" cy="220"/>
                        <a:chOff x="241" y="720"/>
                        <a:chExt cx="3980" cy="1064"/>
                      </a:xfrm>
                    </p:grpSpPr>
                    <p:sp>
                      <p:nvSpPr>
                        <p:cNvPr id="105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6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4" cy="220"/>
                        <a:chOff x="1646" y="283"/>
                        <a:chExt cx="824" cy="220"/>
                      </a:xfrm>
                    </p:grpSpPr>
                    <p:sp>
                      <p:nvSpPr>
                        <p:cNvPr id="103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9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1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2" y="720"/>
                        <a:chExt cx="3980" cy="1064"/>
                      </a:xfrm>
                    </p:grpSpPr>
                    <p:sp>
                      <p:nvSpPr>
                        <p:cNvPr id="101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2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0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2" cy="220"/>
                        <a:chOff x="238" y="720"/>
                        <a:chExt cx="3980" cy="1064"/>
                      </a:xfrm>
                    </p:grpSpPr>
                    <p:sp>
                      <p:nvSpPr>
                        <p:cNvPr id="9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10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2" cy="220"/>
                        <a:chOff x="239" y="720"/>
                        <a:chExt cx="3980" cy="1064"/>
                      </a:xfrm>
                    </p:grpSpPr>
                    <p:sp>
                      <p:nvSpPr>
                        <p:cNvPr id="97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8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94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2" cy="220"/>
                        <a:chOff x="239" y="720"/>
                        <a:chExt cx="3981" cy="1064"/>
                      </a:xfrm>
                    </p:grpSpPr>
                    <p:sp>
                      <p:nvSpPr>
                        <p:cNvPr id="95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9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7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7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76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7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78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81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7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6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4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3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59" cy="220"/>
                    </a:xfrm>
                  </p:grpSpPr>
                  <p:grpSp>
                    <p:nvGrpSpPr>
                      <p:cNvPr id="50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6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70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4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1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2" cy="220"/>
                        <a:chOff x="241" y="720"/>
                        <a:chExt cx="3980" cy="1064"/>
                      </a:xfrm>
                    </p:grpSpPr>
                    <p:sp>
                      <p:nvSpPr>
                        <p:cNvPr id="6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6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2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4" cy="220"/>
                        <a:chOff x="1646" y="283"/>
                        <a:chExt cx="824" cy="220"/>
                      </a:xfrm>
                    </p:grpSpPr>
                    <p:sp>
                      <p:nvSpPr>
                        <p:cNvPr id="65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9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6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6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3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2" y="720"/>
                        <a:chExt cx="3980" cy="1064"/>
                      </a:xfrm>
                    </p:grpSpPr>
                    <p:sp>
                      <p:nvSpPr>
                        <p:cNvPr id="6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6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20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2" cy="220"/>
                        <a:chOff x="238" y="720"/>
                        <a:chExt cx="3980" cy="1064"/>
                      </a:xfrm>
                    </p:grpSpPr>
                    <p:sp>
                      <p:nvSpPr>
                        <p:cNvPr id="61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2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2" cy="220"/>
                        <a:chOff x="239" y="720"/>
                        <a:chExt cx="3980" cy="1064"/>
                      </a:xfrm>
                    </p:grpSpPr>
                    <p:sp>
                      <p:nvSpPr>
                        <p:cNvPr id="5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6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56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2" cy="220"/>
                        <a:chOff x="239" y="720"/>
                        <a:chExt cx="3981" cy="1064"/>
                      </a:xfrm>
                    </p:grpSpPr>
                    <p:sp>
                      <p:nvSpPr>
                        <p:cNvPr id="5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2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58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7" y="720"/>
                          <a:ext cx="2003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9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38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39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4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43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4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27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8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2" name="Rectangle 105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08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9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utoShape 110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utoShape 111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12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13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utoShape 114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utoShape 115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9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2F2AC5-4644-4F08-A40F-F88634CE8CA1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110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111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085D-12B5-48BB-9540-7BC4E23A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03A861-0EBA-4E4E-AEF7-3CA74A484328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19C62-D95F-46EC-BE98-DE8569A0A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594DFD-B692-44FB-A855-2A9089331CC9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5E14-D2AC-4FE7-8DD5-5BACCCCFB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ED76E8-CFE7-40BE-AEFB-939DD0E645FA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687E-EAAC-401C-9C73-96B0DD045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3D8973-9624-439F-81F2-6E15B2E33F39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266C-6CC7-4E29-ABC7-6E82903DF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5B872-DF47-4E2A-9B89-CE2AFCB1C709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824F-2725-44DC-A47A-B7BF7B8F3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7446EF-D4C8-4954-AFE7-71EDE6CBB9FB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8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9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01EB-645D-4340-BCCD-1B711A3FA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EF7B41-7531-45E7-B029-513117DBB470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2ABF-ED1C-42E4-89BD-3D8C9A890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86AF15-13A3-49CF-8EA5-02CCBAAC2189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3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C183-3877-4CBB-9786-1248D09AD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CE76F9-E030-46FF-B506-63B1E88EDC4B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39FD-508B-43FD-A9B9-23D293CF9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AA8EB3-24EB-441F-A592-E4B811248EDD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A0AB-FF87-4FB8-B880-42245F39B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2531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32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535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39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22537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42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109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5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46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106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48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49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10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51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52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10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4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55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10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57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58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110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0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61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11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63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64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09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6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56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09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569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570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0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57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57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09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575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576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2257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1043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/>
                    <a:ahLst/>
                    <a:cxnLst>
                      <a:cxn ang="0">
                        <a:pos x="230" y="0"/>
                      </a:cxn>
                      <a:cxn ang="0">
                        <a:pos x="182" y="0"/>
                      </a:cxn>
                      <a:cxn ang="0">
                        <a:pos x="0" y="78"/>
                      </a:cxn>
                      <a:cxn ang="0">
                        <a:pos x="86" y="96"/>
                      </a:cxn>
                      <a:cxn ang="0">
                        <a:pos x="204" y="96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105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4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85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06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8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8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06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22590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91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070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9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071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6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597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07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59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60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  <p:grpSp>
                    <p:nvGrpSpPr>
                      <p:cNvPr id="1073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22602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  <p:sp>
                      <p:nvSpPr>
                        <p:cNvPr id="22603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4"/>
                            </a:cxn>
                            <a:cxn ang="0">
                              <a:pos x="0" y="1064"/>
                            </a:cxn>
                            <a:cxn ang="0">
                              <a:pos x="236" y="1064"/>
                            </a:cxn>
                            <a:cxn ang="0">
                              <a:pos x="1772" y="1064"/>
                            </a:cxn>
                            <a:cxn ang="0">
                              <a:pos x="2012" y="1064"/>
                            </a:cxn>
                            <a:cxn ang="0">
                              <a:pos x="2012" y="54"/>
                            </a:cxn>
                            <a:cxn ang="0">
                              <a:pos x="0" y="54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pPr>
                            <a:defRPr/>
                          </a:pPr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105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0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60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05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2260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609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05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2261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61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grpSp>
                  <p:nvGrpSpPr>
                    <p:cNvPr id="105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22614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  <p:sp>
                    <p:nvSpPr>
                      <p:cNvPr id="22615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54"/>
                          </a:cxn>
                          <a:cxn ang="0">
                            <a:pos x="0" y="1064"/>
                          </a:cxn>
                          <a:cxn ang="0">
                            <a:pos x="236" y="1064"/>
                          </a:cxn>
                          <a:cxn ang="0">
                            <a:pos x="1772" y="1064"/>
                          </a:cxn>
                          <a:cxn ang="0">
                            <a:pos x="2012" y="1064"/>
                          </a:cxn>
                          <a:cxn ang="0">
                            <a:pos x="2012" y="54"/>
                          </a:cxn>
                          <a:cxn ang="0">
                            <a:pos x="0" y="54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noFill/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ru-RU"/>
                      </a:p>
                    </p:txBody>
                  </p:sp>
                </p:grpSp>
                <p:sp>
                  <p:nvSpPr>
                    <p:cNvPr id="22616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4"/>
                        </a:cxn>
                        <a:cxn ang="0">
                          <a:pos x="0" y="1064"/>
                        </a:cxn>
                        <a:cxn ang="0">
                          <a:pos x="236" y="1064"/>
                        </a:cxn>
                        <a:cxn ang="0">
                          <a:pos x="1772" y="1064"/>
                        </a:cxn>
                        <a:cxn ang="0">
                          <a:pos x="2012" y="1064"/>
                        </a:cxn>
                        <a:cxn ang="0">
                          <a:pos x="2012" y="54"/>
                        </a:cxn>
                        <a:cxn ang="0">
                          <a:pos x="0" y="54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  <p:grpSp>
              <p:nvGrpSpPr>
                <p:cNvPr id="1044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2261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/>
                    <a:ahLst/>
                    <a:cxnLst>
                      <a:cxn ang="0">
                        <a:pos x="1183" y="0"/>
                      </a:cxn>
                      <a:cxn ang="0">
                        <a:pos x="278" y="1706"/>
                      </a:cxn>
                      <a:cxn ang="0">
                        <a:pos x="2006" y="913"/>
                      </a:cxn>
                      <a:cxn ang="0">
                        <a:pos x="735" y="1519"/>
                      </a:cxn>
                      <a:cxn ang="0">
                        <a:pos x="1661" y="1060"/>
                      </a:cxn>
                      <a:cxn ang="0">
                        <a:pos x="1060" y="1394"/>
                      </a:cxn>
                      <a:cxn ang="0">
                        <a:pos x="1489" y="1187"/>
                      </a:cxn>
                      <a:cxn ang="0">
                        <a:pos x="1255" y="1355"/>
                      </a:cxn>
                      <a:cxn ang="0">
                        <a:pos x="1430" y="1221"/>
                      </a:cxn>
                      <a:cxn ang="0">
                        <a:pos x="1144" y="1403"/>
                      </a:cxn>
                      <a:cxn ang="0">
                        <a:pos x="1611" y="1144"/>
                      </a:cxn>
                      <a:cxn ang="0">
                        <a:pos x="843" y="1503"/>
                      </a:cxn>
                      <a:cxn ang="0">
                        <a:pos x="1876" y="960"/>
                      </a:cxn>
                      <a:cxn ang="0">
                        <a:pos x="474" y="1620"/>
                      </a:cxn>
                      <a:cxn ang="0">
                        <a:pos x="1158" y="267"/>
                      </a:cxn>
                      <a:cxn ang="0">
                        <a:pos x="1183" y="0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2620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1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/>
                  <a:ahLst/>
                  <a:cxnLst>
                    <a:cxn ang="0">
                      <a:pos x="1183" y="0"/>
                    </a:cxn>
                    <a:cxn ang="0">
                      <a:pos x="278" y="1706"/>
                    </a:cxn>
                    <a:cxn ang="0">
                      <a:pos x="2006" y="913"/>
                    </a:cxn>
                    <a:cxn ang="0">
                      <a:pos x="735" y="1519"/>
                    </a:cxn>
                    <a:cxn ang="0">
                      <a:pos x="1661" y="1060"/>
                    </a:cxn>
                    <a:cxn ang="0">
                      <a:pos x="1060" y="1394"/>
                    </a:cxn>
                    <a:cxn ang="0">
                      <a:pos x="1489" y="1187"/>
                    </a:cxn>
                    <a:cxn ang="0">
                      <a:pos x="1255" y="1355"/>
                    </a:cxn>
                    <a:cxn ang="0">
                      <a:pos x="1430" y="1221"/>
                    </a:cxn>
                    <a:cxn ang="0">
                      <a:pos x="1144" y="1403"/>
                    </a:cxn>
                    <a:cxn ang="0">
                      <a:pos x="1611" y="1144"/>
                    </a:cxn>
                    <a:cxn ang="0">
                      <a:pos x="843" y="1503"/>
                    </a:cxn>
                    <a:cxn ang="0">
                      <a:pos x="1876" y="960"/>
                    </a:cxn>
                    <a:cxn ang="0">
                      <a:pos x="474" y="1620"/>
                    </a:cxn>
                    <a:cxn ang="0">
                      <a:pos x="1158" y="267"/>
                    </a:cxn>
                    <a:cxn ang="0">
                      <a:pos x="1183" y="0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622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2629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592B45-899F-4F37-8098-1232B62747E7}" type="datetime1">
              <a:rPr lang="ru-RU"/>
              <a:pPr>
                <a:defRPr/>
              </a:pPr>
              <a:t>17.04.2017</a:t>
            </a:fld>
            <a:endParaRPr lang="ru-RU"/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Ломскова Людмила Владимировна</a:t>
            </a:r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957649E-30D2-4B8F-911B-704602D11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1\&#1052;&#1086;&#1080;%20&#1076;&#1086;&#1082;&#1091;&#1084;&#1077;&#1085;&#1090;&#1099;\&#1052;&#1086;&#1080;%20&#1074;&#1080;&#1076;&#1077;&#1086;&#1079;&#1072;&#1087;&#1080;&#1089;&#1080;\&#1060;&#1080;&#1083;&#1100;&#1084;.wmv" TargetMode="Externa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file:///C:\Documents%20and%20Settings\&#1057;&#1077;&#1088;&#1105;&#1075;&#1072;\&#1056;&#1072;&#1073;&#1086;&#1095;&#1080;&#1081;%20&#1089;&#1090;&#1086;&#1083;\&#1060;&#1072;&#1085;&#1072;&#1075;&#1086;&#1086;&#1088;&#1080;&#1103;&#1098;\&#1053;&#1086;&#1074;&#1072;&#1103;%20&#1087;&#1072;&#1087;&#1082;&#1072;\&#1053;&#1077;&#1082;&#1086;&#1084;&#1084;&#1077;&#1088;&#1095;&#1077;&#1089;&#1082;&#1086;&#1077;%20&#1087;&#1072;&#1088;&#1090;&#1085;&#1077;&#1088;&#1089;&#1090;&#1074;&#1086;%20&#1048;&#1089;&#1090;&#1086;&#1088;&#1080;&#1082;&#1086;-&#1082;&#1091;&#1083;&#1100;&#1090;&#1091;&#1088;&#1085;&#1086;&#1077;%20&#1085;&#1072;&#1089;&#1083;&#1077;&#1076;&#1080;j&#1077;%20&#1050;&#1091;&#1073;&#1072;&#1085;&#1080;.files\3.jpg" TargetMode="Externa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3315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13316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1479A1-BA8D-45CC-8A60-F438CABABF85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150" y="4652963"/>
            <a:ext cx="3024188" cy="20177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ltGray">
          <a:xfrm>
            <a:off x="755650" y="1773238"/>
            <a:ext cx="7561263" cy="181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92929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Древняя Фанагория -</a:t>
            </a:r>
          </a:p>
          <a:p>
            <a:pPr algn="ctr"/>
            <a:r>
              <a:rPr lang="ru-RU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292929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северная жемчужина Причерноморья</a:t>
            </a:r>
          </a:p>
        </p:txBody>
      </p:sp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836613"/>
            <a:ext cx="1130300" cy="11509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06" name="AutoShape 10"/>
          <p:cNvSpPr>
            <a:spLocks noChangeArrowheads="1"/>
          </p:cNvSpPr>
          <p:nvPr/>
        </p:nvSpPr>
        <p:spPr bwMode="ltGray">
          <a:xfrm>
            <a:off x="5003800" y="3644900"/>
            <a:ext cx="3744913" cy="295275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«История предков всегда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 любопытна для того,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кто достоин иметь Отечество».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                             Н.М.Карамзин</a:t>
            </a:r>
          </a:p>
        </p:txBody>
      </p:sp>
      <p:pic>
        <p:nvPicPr>
          <p:cNvPr id="4109" name="Picture 13" descr="античный лекиф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508500"/>
            <a:ext cx="1387475" cy="2160588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EF1A494-DE55-4C8D-AA13-F0A2244DC6FC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2531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2532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61C27-9AAD-4642-9393-66E70D12EF5C}" type="slidenum">
              <a:rPr lang="ru-RU" smtClean="0"/>
              <a:pPr/>
              <a:t>10</a:t>
            </a:fld>
            <a:endParaRPr lang="ru-RU" smtClean="0"/>
          </a:p>
        </p:txBody>
      </p:sp>
      <p:pic>
        <p:nvPicPr>
          <p:cNvPr id="117764" name="Фильм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692150"/>
            <a:ext cx="7705725" cy="57785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17765" name="Picture 5" descr="фан 9jpg"/>
          <p:cNvPicPr>
            <a:picLocks noChangeAspect="1" noChangeArrowheads="1"/>
          </p:cNvPicPr>
          <p:nvPr/>
        </p:nvPicPr>
        <p:blipFill>
          <a:blip r:embed="rId4" cstate="email"/>
          <a:srcRect r="42899" b="32233"/>
          <a:stretch>
            <a:fillRect/>
          </a:stretch>
        </p:blipFill>
        <p:spPr bwMode="auto">
          <a:xfrm>
            <a:off x="755650" y="692150"/>
            <a:ext cx="74168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5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6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CC9E34-A088-4CB4-BE22-4579E34B40E5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3555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3556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33500A-0F94-443C-A95A-B973DA4E957D}" type="slidenum">
              <a:rPr lang="ru-RU" smtClean="0"/>
              <a:pPr/>
              <a:t>11</a:t>
            </a:fld>
            <a:endParaRPr lang="ru-RU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ltGray">
          <a:xfrm>
            <a:off x="179388" y="836613"/>
            <a:ext cx="8713787" cy="5091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8" name="Rectangle 5"/>
          <p:cNvSpPr>
            <a:spLocks noChangeArrowheads="1"/>
          </p:cNvSpPr>
          <p:nvPr/>
        </p:nvSpPr>
        <p:spPr bwMode="ltGray">
          <a:xfrm>
            <a:off x="0" y="5957888"/>
            <a:ext cx="91138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500" b="1">
                <a:latin typeface="Monotype Corsiva" pitchFamily="66" charset="0"/>
              </a:rPr>
              <a:t>Вид на Таманский залив с высоты птичьего полёта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DFE6FAA-2555-4F88-B6B3-F25C909C7F39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4579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4580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4B4B08-1FC3-4F38-B94A-B48C8EB18BFB}" type="slidenum">
              <a:rPr lang="ru-RU" smtClean="0"/>
              <a:pPr/>
              <a:t>12</a:t>
            </a:fld>
            <a:endParaRPr lang="ru-RU" smtClean="0"/>
          </a:p>
        </p:txBody>
      </p:sp>
      <p:pic>
        <p:nvPicPr>
          <p:cNvPr id="24581" name="Picture 7" descr="under_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765175"/>
            <a:ext cx="7704138" cy="5027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4DB21D1-82E0-4302-86CC-9659493B2513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5603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5604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61838C-95A0-43AB-BB80-C389CB0FD9EC}" type="slidenum">
              <a:rPr lang="ru-RU" smtClean="0"/>
              <a:pPr/>
              <a:t>13</a:t>
            </a:fld>
            <a:endParaRPr lang="ru-RU" smtClean="0"/>
          </a:p>
        </p:txBody>
      </p:sp>
      <p:pic>
        <p:nvPicPr>
          <p:cNvPr id="111620" name="Picture 4" descr="водосос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836613"/>
            <a:ext cx="7561262" cy="4933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1621" name="Picture 5" descr="котлован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765175"/>
            <a:ext cx="7561262" cy="59515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764AA48-D013-4E7A-87CF-2CEC4E107159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6627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6628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5EC141-EED1-4CC9-9A30-E37DBA052882}" type="slidenum">
              <a:rPr lang="ru-RU" smtClean="0"/>
              <a:pPr/>
              <a:t>14</a:t>
            </a:fld>
            <a:endParaRPr lang="ru-RU" smtClean="0"/>
          </a:p>
        </p:txBody>
      </p:sp>
      <p:pic>
        <p:nvPicPr>
          <p:cNvPr id="110600" name="Picture 8" descr="сло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836613"/>
            <a:ext cx="4608512" cy="3284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606" name="Picture 14" descr="раскоп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500438"/>
            <a:ext cx="3598863" cy="318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0607" name="Picture 15" descr="раскоп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133904">
            <a:off x="1618457" y="3577431"/>
            <a:ext cx="2262188" cy="3025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D87289-84EB-4917-B45C-931D6CDCF5C7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7651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7652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75B1DB-1ED9-4F79-A826-8690B9A7488F}" type="slidenum">
              <a:rPr lang="ru-RU" smtClean="0"/>
              <a:pPr/>
              <a:t>15</a:t>
            </a:fld>
            <a:endParaRPr lang="ru-RU" smtClean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54863">
            <a:off x="755650" y="981075"/>
            <a:ext cx="3330575" cy="4156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9509" name="Rectangle 5"/>
          <p:cNvSpPr>
            <a:spLocks noChangeArrowheads="1"/>
          </p:cNvSpPr>
          <p:nvPr/>
        </p:nvSpPr>
        <p:spPr bwMode="ltGray">
          <a:xfrm rot="-251739">
            <a:off x="611188" y="5229225"/>
            <a:ext cx="3949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latin typeface="Monotype Corsiva" pitchFamily="66" charset="0"/>
              </a:rPr>
              <a:t>          Постамент статуи,</a:t>
            </a:r>
            <a:r>
              <a:rPr lang="ru-RU">
                <a:latin typeface="Monotype Corsiva" pitchFamily="66" charset="0"/>
              </a:rPr>
              <a:t> </a:t>
            </a:r>
          </a:p>
          <a:p>
            <a:r>
              <a:rPr lang="ru-RU" b="1">
                <a:latin typeface="Monotype Corsiva" pitchFamily="66" charset="0"/>
              </a:rPr>
              <a:t>найденный в Таманском заливе</a:t>
            </a:r>
            <a:r>
              <a:rPr lang="ru-RU">
                <a:latin typeface="Monotype Corsiva" pitchFamily="66" charset="0"/>
              </a:rPr>
              <a:t> 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341438"/>
            <a:ext cx="4248150" cy="31892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9511" name="Rectangle 7"/>
          <p:cNvSpPr>
            <a:spLocks noChangeArrowheads="1"/>
          </p:cNvSpPr>
          <p:nvPr/>
        </p:nvSpPr>
        <p:spPr bwMode="ltGray">
          <a:xfrm>
            <a:off x="4427538" y="4530725"/>
            <a:ext cx="4175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Monotype Corsiva" pitchFamily="66" charset="0"/>
              </a:rPr>
              <a:t>     Мраморный блок с </a:t>
            </a:r>
          </a:p>
          <a:p>
            <a:r>
              <a:rPr lang="ru-RU" sz="3200" b="1">
                <a:latin typeface="Monotype Corsiva" pitchFamily="66" charset="0"/>
              </a:rPr>
              <a:t>древнегреческим текстом</a:t>
            </a:r>
            <a:r>
              <a:rPr lang="ru-RU">
                <a:latin typeface="Monotype Corsiva" pitchFamily="66" charset="0"/>
              </a:rPr>
              <a:t> </a:t>
            </a:r>
          </a:p>
        </p:txBody>
      </p:sp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188" y="836613"/>
            <a:ext cx="8064500" cy="4979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9513" name="Rectangle 9"/>
          <p:cNvSpPr>
            <a:spLocks noChangeArrowheads="1"/>
          </p:cNvSpPr>
          <p:nvPr/>
        </p:nvSpPr>
        <p:spPr bwMode="ltGray">
          <a:xfrm>
            <a:off x="611188" y="5851525"/>
            <a:ext cx="820896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Резной карниз, найденный в водах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omic Sans MS" pitchFamily="66" charset="0"/>
              </a:rPr>
              <a:t>Таманского залива</a:t>
            </a:r>
            <a:r>
              <a:rPr lang="ru-RU" sz="32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7417" name="Picture 9" descr="женс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95048">
            <a:off x="6804025" y="692150"/>
            <a:ext cx="1563688" cy="42767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11574D-C8ED-4301-9E27-3E2D1F6EA894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8675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8676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1F4190-D221-4472-AD9D-22D1072E6944}" type="slidenum">
              <a:rPr lang="ru-RU" smtClean="0"/>
              <a:pPr/>
              <a:t>16</a:t>
            </a:fld>
            <a:endParaRPr lang="ru-RU" smtClean="0"/>
          </a:p>
        </p:txBody>
      </p:sp>
      <p:pic>
        <p:nvPicPr>
          <p:cNvPr id="28677" name="Picture 10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873125"/>
            <a:ext cx="7416800" cy="5565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8" name="Text Box 12"/>
          <p:cNvSpPr txBox="1">
            <a:spLocks noChangeArrowheads="1"/>
          </p:cNvSpPr>
          <p:nvPr/>
        </p:nvSpPr>
        <p:spPr bwMode="ltGray">
          <a:xfrm>
            <a:off x="827088" y="115888"/>
            <a:ext cx="741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Arial" charset="0"/>
              </a:rPr>
              <a:t>Библиотека под водой.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AC54697-FA72-411F-8F90-3C7D27615BAD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9699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9700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0424C1-21C5-4F72-BA2D-252C185CCFFB}" type="slidenum">
              <a:rPr lang="ru-RU" smtClean="0"/>
              <a:pPr/>
              <a:t>17</a:t>
            </a:fld>
            <a:endParaRPr lang="ru-RU" smtClean="0"/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691850">
            <a:off x="323850" y="2924175"/>
            <a:ext cx="4824413" cy="3276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48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3516313"/>
            <a:ext cx="3960813" cy="31051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848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2138" y="1557338"/>
            <a:ext cx="2951162" cy="1843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4" name="AutoShape 8"/>
          <p:cNvSpPr>
            <a:spLocks noChangeArrowheads="1"/>
          </p:cNvSpPr>
          <p:nvPr/>
        </p:nvSpPr>
        <p:spPr bwMode="ltGray">
          <a:xfrm>
            <a:off x="755650" y="260350"/>
            <a:ext cx="7632700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WordArt 9"/>
          <p:cNvSpPr>
            <a:spLocks noChangeArrowheads="1" noChangeShapeType="1" noTextEdit="1"/>
          </p:cNvSpPr>
          <p:nvPr/>
        </p:nvSpPr>
        <p:spPr bwMode="ltGray">
          <a:xfrm>
            <a:off x="900113" y="333375"/>
            <a:ext cx="75596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Мраморные львы у входа </a:t>
            </a:r>
          </a:p>
          <a:p>
            <a:pPr algn="ctr"/>
            <a:r>
              <a:rPr lang="ru-RU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в исторический музей  г.Феодосии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84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678D3FB-42D7-4B1E-914F-AAFF0218BB16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30723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30724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E68B10-E9BF-4514-A16F-5854A7EE41E1}" type="slidenum">
              <a:rPr lang="ru-RU" smtClean="0"/>
              <a:pPr/>
              <a:t>18</a:t>
            </a:fld>
            <a:endParaRPr lang="ru-RU" smtClean="0"/>
          </a:p>
        </p:txBody>
      </p:sp>
      <p:pic>
        <p:nvPicPr>
          <p:cNvPr id="30725" name="Picture 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981075"/>
            <a:ext cx="4752975" cy="31638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6" name="Picture 6" descr=" "/>
          <p:cNvPicPr>
            <a:picLocks noChangeAspect="1" noChangeArrowheads="1"/>
          </p:cNvPicPr>
          <p:nvPr/>
        </p:nvPicPr>
        <p:blipFill>
          <a:blip r:embed="rId4" r:link="rId5" cstate="email"/>
          <a:srcRect/>
          <a:stretch>
            <a:fillRect/>
          </a:stretch>
        </p:blipFill>
        <p:spPr bwMode="auto">
          <a:xfrm>
            <a:off x="4140200" y="3357563"/>
            <a:ext cx="4589463" cy="3059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7" name="Rectangle 7"/>
          <p:cNvSpPr>
            <a:spLocks noChangeArrowheads="1"/>
          </p:cNvSpPr>
          <p:nvPr/>
        </p:nvSpPr>
        <p:spPr bwMode="ltGray">
          <a:xfrm>
            <a:off x="900113" y="120650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solidFill>
                  <a:srgbClr val="FFFFFF"/>
                </a:solidFill>
                <a:latin typeface="Monotype Corsiva" pitchFamily="66" charset="0"/>
              </a:rPr>
              <a:t>Часть деревянной конструкции ряжа</a:t>
            </a:r>
            <a:r>
              <a:rPr lang="ru-RU"/>
              <a:t> 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ltGray">
          <a:xfrm>
            <a:off x="5292725" y="1700213"/>
            <a:ext cx="2881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Comic Sans MS" pitchFamily="66" charset="0"/>
              </a:rPr>
              <a:t>Реконструкция ряжа в </a:t>
            </a:r>
          </a:p>
          <a:p>
            <a:pPr algn="ctr"/>
            <a:r>
              <a:rPr lang="ru-RU" b="1">
                <a:latin typeface="Comic Sans MS" pitchFamily="66" charset="0"/>
              </a:rPr>
              <a:t>3-</a:t>
            </a:r>
            <a:r>
              <a:rPr lang="en-US" b="1">
                <a:latin typeface="Comic Sans MS" pitchFamily="66" charset="0"/>
              </a:rPr>
              <a:t>D  </a:t>
            </a:r>
            <a:r>
              <a:rPr lang="ru-RU" b="1">
                <a:latin typeface="Comic Sans MS" pitchFamily="66" charset="0"/>
              </a:rPr>
              <a:t>графике</a:t>
            </a:r>
            <a:endParaRPr lang="en-US" b="1">
              <a:latin typeface="Comic Sans MS" pitchFamily="66" charset="0"/>
            </a:endParaRPr>
          </a:p>
        </p:txBody>
      </p:sp>
      <p:sp>
        <p:nvSpPr>
          <p:cNvPr id="30729" name="AutoShape 7" descr="Полотно"/>
          <p:cNvSpPr>
            <a:spLocks noChangeArrowheads="1"/>
          </p:cNvSpPr>
          <p:nvPr/>
        </p:nvSpPr>
        <p:spPr bwMode="ltGray">
          <a:xfrm>
            <a:off x="539750" y="4868863"/>
            <a:ext cx="3168650" cy="1079500"/>
          </a:xfrm>
          <a:prstGeom prst="roundRect">
            <a:avLst>
              <a:gd name="adj" fmla="val 16667"/>
            </a:avLst>
          </a:prstGeom>
          <a:blipFill dpi="0" rotWithShape="1">
            <a:blip r:embed="rId6" cstate="email"/>
            <a:srcRect/>
            <a:tile tx="0" ty="0" sx="100000" sy="100000" flip="none" algn="tl"/>
          </a:blipFill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660033"/>
                </a:solidFill>
                <a:latin typeface="Arial" charset="0"/>
              </a:rPr>
              <a:t>Ряж: </a:t>
            </a:r>
          </a:p>
          <a:p>
            <a:pPr algn="ctr"/>
            <a:r>
              <a:rPr lang="ru-RU" b="1" i="1">
                <a:solidFill>
                  <a:srgbClr val="660033"/>
                </a:solidFill>
                <a:latin typeface="Arial" charset="0"/>
              </a:rPr>
              <a:t>портовый причал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0DC798-9252-4CA4-8D2A-E9039805E8B2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31747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31748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9E842C-D8D5-417A-8502-8B5EE1ABACAB}" type="slidenum">
              <a:rPr lang="ru-RU" smtClean="0"/>
              <a:pPr/>
              <a:t>19</a:t>
            </a:fld>
            <a:endParaRPr lang="ru-RU" smtClean="0"/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908050"/>
            <a:ext cx="2846387" cy="4319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2341" name="Rectangle 5"/>
          <p:cNvSpPr>
            <a:spLocks noChangeArrowheads="1"/>
          </p:cNvSpPr>
          <p:nvPr/>
        </p:nvSpPr>
        <p:spPr bwMode="ltGray">
          <a:xfrm>
            <a:off x="827088" y="4560888"/>
            <a:ext cx="80660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Arial" charset="0"/>
              </a:rPr>
              <a:t> Доктор исторических наук</a:t>
            </a:r>
          </a:p>
          <a:p>
            <a:pPr algn="ctr"/>
            <a:r>
              <a:rPr lang="ru-RU" sz="2000">
                <a:latin typeface="Arial" charset="0"/>
              </a:rPr>
              <a:t>начальник Таманской археологической экспедиции ИА РАН,                                                 зав. отделом классической археологии,                                          главный антиковед России,                                                                 директор НП «Историко-культурное наследие Кубани»</a:t>
            </a:r>
          </a:p>
          <a:p>
            <a:pPr algn="ctr"/>
            <a:endParaRPr lang="ru-RU" sz="2000" b="1">
              <a:latin typeface="Arial" charset="0"/>
            </a:endParaRPr>
          </a:p>
          <a:p>
            <a:pPr algn="ctr"/>
            <a:r>
              <a:rPr lang="ru-RU" sz="2000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Владимир Дмитриевич Кузнецов</a:t>
            </a:r>
            <a:r>
              <a:rPr lang="ru-RU" sz="200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FABF561-9159-4C0A-B383-711EC5F4BEB1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14339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14340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938F1-B37A-44FB-A047-B4EF3AA63A00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908050"/>
            <a:ext cx="8640763" cy="5162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2102" name="WordArt 6"/>
          <p:cNvSpPr>
            <a:spLocks noChangeArrowheads="1" noChangeShapeType="1" noTextEdit="1"/>
          </p:cNvSpPr>
          <p:nvPr/>
        </p:nvSpPr>
        <p:spPr bwMode="ltGray">
          <a:xfrm>
            <a:off x="2339975" y="2060575"/>
            <a:ext cx="2105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EC0CD1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Фанагория</a:t>
            </a:r>
          </a:p>
        </p:txBody>
      </p:sp>
      <p:sp>
        <p:nvSpPr>
          <p:cNvPr id="132103" name="AutoShape 7"/>
          <p:cNvSpPr>
            <a:spLocks noChangeArrowheads="1"/>
          </p:cNvSpPr>
          <p:nvPr/>
        </p:nvSpPr>
        <p:spPr bwMode="ltGray">
          <a:xfrm>
            <a:off x="3276600" y="2492375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rgbClr val="EC0CD1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1835150" y="6096000"/>
            <a:ext cx="5903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ahoma" pitchFamily="34" charset="0"/>
              </a:rPr>
              <a:t>   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</a:rPr>
              <a:t>Таманский полуостров</a:t>
            </a:r>
            <a:r>
              <a:rPr lang="ru-RU" sz="4400" b="1">
                <a:latin typeface="Tahoma" pitchFamily="34" charset="0"/>
              </a:rPr>
              <a:t> 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ltGray">
          <a:xfrm>
            <a:off x="3276600" y="2924175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2" grpId="0" animBg="1"/>
      <p:bldP spid="132103" grpId="0" animBg="1"/>
      <p:bldP spid="132104" grpId="0"/>
      <p:bldP spid="5127" grpId="0" animBg="1"/>
      <p:bldP spid="51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230CAC-2C70-466E-840B-E44A35C47727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32771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32772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92FE15-7F11-4C7C-8D4D-251DCA3260B1}" type="slidenum">
              <a:rPr lang="ru-RU" smtClean="0"/>
              <a:pPr/>
              <a:t>20</a:t>
            </a:fld>
            <a:endParaRPr lang="ru-RU" smtClean="0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1484313"/>
            <a:ext cx="6913563" cy="49895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4" name="AutoShape 7"/>
          <p:cNvSpPr>
            <a:spLocks noChangeArrowheads="1"/>
          </p:cNvSpPr>
          <p:nvPr/>
        </p:nvSpPr>
        <p:spPr bwMode="ltGray">
          <a:xfrm>
            <a:off x="827088" y="188913"/>
            <a:ext cx="7561262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WordArt 8"/>
          <p:cNvSpPr>
            <a:spLocks noChangeArrowheads="1" noChangeShapeType="1" noTextEdit="1"/>
          </p:cNvSpPr>
          <p:nvPr/>
        </p:nvSpPr>
        <p:spPr bwMode="ltGray">
          <a:xfrm>
            <a:off x="1619250" y="188913"/>
            <a:ext cx="6162675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Проект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Научно-Культурного Центра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"Фанагория"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EAB4A25-CAA0-40E4-9B9E-08CAF1CF07F7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15363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15364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50A245-053F-4A70-B18A-FE4610EE784B}" type="slidenum">
              <a:rPr lang="ru-RU" smtClean="0"/>
              <a:pPr/>
              <a:t>3</a:t>
            </a:fld>
            <a:endParaRPr lang="ru-RU" smtClean="0"/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620713"/>
            <a:ext cx="7816850" cy="6021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95F15AA-BC4F-4E46-8B9B-A5EC70621FDC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16387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16388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E7E280-EFF7-4E7B-A808-23B2B980DE44}" type="slidenum">
              <a:rPr lang="ru-RU" smtClean="0"/>
              <a:pPr/>
              <a:t>4</a:t>
            </a:fld>
            <a:endParaRPr lang="ru-RU" smtClean="0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765175"/>
            <a:ext cx="5113338" cy="38338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8400" y="2997200"/>
            <a:ext cx="5097463" cy="3398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517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12046">
            <a:off x="1196975" y="631825"/>
            <a:ext cx="5446713" cy="40862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539750" y="6096000"/>
            <a:ext cx="835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ahoma" pitchFamily="34" charset="0"/>
              </a:rPr>
              <a:t>   </a:t>
            </a:r>
            <a:r>
              <a:rPr lang="ru-RU" sz="4000" b="1">
                <a:solidFill>
                  <a:srgbClr val="FF0000"/>
                </a:solidFill>
                <a:latin typeface="Monotype Corsiva" pitchFamily="66" charset="0"/>
              </a:rPr>
              <a:t>Раскопки участка «Верхний город»</a:t>
            </a:r>
            <a:r>
              <a:rPr lang="ru-RU" sz="4400" b="1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63EBC6F-CAF2-43E3-B21E-63ED34E8D5B7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17411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17412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BCB59-63E5-4312-82B0-E774512A6B42}" type="slidenum">
              <a:rPr lang="ru-RU" smtClean="0"/>
              <a:pPr/>
              <a:t>5</a:t>
            </a:fld>
            <a:endParaRPr lang="ru-RU" smtClean="0"/>
          </a:p>
        </p:txBody>
      </p:sp>
      <p:pic>
        <p:nvPicPr>
          <p:cNvPr id="17413" name="Picture 4" descr="фан 12"/>
          <p:cNvPicPr>
            <a:picLocks noChangeAspect="1" noChangeArrowheads="1"/>
          </p:cNvPicPr>
          <p:nvPr/>
        </p:nvPicPr>
        <p:blipFill>
          <a:blip r:embed="rId2" cstate="email"/>
          <a:srcRect l="1581" r="42549" b="35289"/>
          <a:stretch>
            <a:fillRect/>
          </a:stretch>
        </p:blipFill>
        <p:spPr bwMode="auto">
          <a:xfrm>
            <a:off x="1619250" y="836613"/>
            <a:ext cx="6119813" cy="49355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ltGray">
          <a:xfrm>
            <a:off x="250825" y="5876925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Фанагория находилась на берегу моря.                                                   Водные пути связывали греков со всем обитаемым миром.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B12AED3-B863-4BDA-9EFE-11F7A37D8830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18435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18436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5DDFCB-E9CC-4B3A-8ADF-39DB499BD6D9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765175"/>
            <a:ext cx="6913562" cy="5184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8" name="WordArt 3"/>
          <p:cNvSpPr>
            <a:spLocks noChangeArrowheads="1" noChangeShapeType="1" noTextEdit="1"/>
          </p:cNvSpPr>
          <p:nvPr/>
        </p:nvSpPr>
        <p:spPr bwMode="ltGray">
          <a:xfrm>
            <a:off x="3203575" y="0"/>
            <a:ext cx="252095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   Склеп </a:t>
            </a:r>
          </a:p>
        </p:txBody>
      </p:sp>
      <p:sp>
        <p:nvSpPr>
          <p:cNvPr id="18439" name="AutoShape 4" descr="Полотно"/>
          <p:cNvSpPr>
            <a:spLocks noChangeArrowheads="1"/>
          </p:cNvSpPr>
          <p:nvPr/>
        </p:nvSpPr>
        <p:spPr bwMode="ltGray">
          <a:xfrm>
            <a:off x="2916238" y="5589588"/>
            <a:ext cx="3455987" cy="1150937"/>
          </a:xfrm>
          <a:prstGeom prst="roundRect">
            <a:avLst>
              <a:gd name="adj" fmla="val 16667"/>
            </a:avLst>
          </a:prstGeom>
          <a:blipFill dpi="0" rotWithShape="1">
            <a:blip r:embed="rId4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660033"/>
                </a:solidFill>
                <a:latin typeface="Arial" charset="0"/>
              </a:rPr>
              <a:t>Некрополь- </a:t>
            </a:r>
          </a:p>
          <a:p>
            <a:pPr algn="ctr"/>
            <a:r>
              <a:rPr lang="ru-RU" b="1" i="1">
                <a:solidFill>
                  <a:srgbClr val="660033"/>
                </a:solidFill>
                <a:latin typeface="Arial" charset="0"/>
              </a:rPr>
              <a:t>могильник, кладбище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92A7D91-4872-4F72-9D5A-1B20CDAA2FAA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19459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19460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8C8882-D546-408E-884C-BCD179A68A5F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19461" name="Picture 3" descr="hist_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816350"/>
            <a:ext cx="3816350" cy="25003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2" name="Picture 4" descr="hist_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3500438"/>
            <a:ext cx="3787775" cy="2479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3" name="Picture 5" descr="necr_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692150"/>
            <a:ext cx="3816350" cy="249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1476375" y="3213100"/>
            <a:ext cx="224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" charset="0"/>
              </a:rPr>
              <a:t>Земляной склеп</a:t>
            </a:r>
          </a:p>
        </p:txBody>
      </p:sp>
      <p:sp>
        <p:nvSpPr>
          <p:cNvPr id="19465" name="Text Box 7"/>
          <p:cNvSpPr txBox="1">
            <a:spLocks noChangeArrowheads="1"/>
          </p:cNvSpPr>
          <p:nvPr/>
        </p:nvSpPr>
        <p:spPr bwMode="auto">
          <a:xfrm>
            <a:off x="1042988" y="6283325"/>
            <a:ext cx="2657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Arial" charset="0"/>
              </a:rPr>
              <a:t>Каменная гробница</a:t>
            </a:r>
          </a:p>
        </p:txBody>
      </p:sp>
      <p:sp>
        <p:nvSpPr>
          <p:cNvPr id="19466" name="Text Box 8"/>
          <p:cNvSpPr txBox="1">
            <a:spLocks noChangeArrowheads="1"/>
          </p:cNvSpPr>
          <p:nvPr/>
        </p:nvSpPr>
        <p:spPr bwMode="auto">
          <a:xfrm>
            <a:off x="5364163" y="6021388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Кипарисовый гроб</a:t>
            </a:r>
          </a:p>
        </p:txBody>
      </p:sp>
      <p:sp>
        <p:nvSpPr>
          <p:cNvPr id="19467" name="AutoShape 9"/>
          <p:cNvSpPr>
            <a:spLocks noChangeArrowheads="1"/>
          </p:cNvSpPr>
          <p:nvPr/>
        </p:nvSpPr>
        <p:spPr bwMode="ltGray">
          <a:xfrm>
            <a:off x="4716463" y="1484313"/>
            <a:ext cx="3816350" cy="180022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Text Box 11"/>
          <p:cNvSpPr txBox="1">
            <a:spLocks noChangeArrowheads="1"/>
          </p:cNvSpPr>
          <p:nvPr/>
        </p:nvSpPr>
        <p:spPr bwMode="ltGray">
          <a:xfrm>
            <a:off x="4859338" y="1628775"/>
            <a:ext cx="3673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660033"/>
                </a:solidFill>
                <a:latin typeface="Arial" charset="0"/>
              </a:rPr>
              <a:t>Саркофаг:</a:t>
            </a:r>
          </a:p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660033"/>
                </a:solidFill>
                <a:latin typeface="Arial" charset="0"/>
              </a:rPr>
              <a:t>массивный гроб, гробница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858581A-3FF3-43C1-90F9-8CC015B4ABC3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0483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0484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3FDB4A-DE7A-4D2A-893A-BB34B071BD44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20485" name="Picture 2" descr="фан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625" y="4149725"/>
            <a:ext cx="3022600" cy="23177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6" name="Picture 3" descr="фан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2276475"/>
            <a:ext cx="2087563" cy="1622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7" name="Picture 4" descr="фан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1268413"/>
            <a:ext cx="2519363" cy="2020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8" name="Picture 5" descr="фан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4438" y="3500438"/>
            <a:ext cx="2592387" cy="1692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9" name="Picture 6" descr="anc_1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1268413"/>
            <a:ext cx="2243138" cy="1463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90" name="Picture 7" descr="anc_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4941888"/>
            <a:ext cx="2592387" cy="1692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91" name="AutoShape 10" descr="Полотно"/>
          <p:cNvSpPr>
            <a:spLocks noChangeArrowheads="1"/>
          </p:cNvSpPr>
          <p:nvPr/>
        </p:nvSpPr>
        <p:spPr bwMode="ltGray">
          <a:xfrm>
            <a:off x="611188" y="0"/>
            <a:ext cx="7777162" cy="1341438"/>
          </a:xfrm>
          <a:prstGeom prst="horizontalScroll">
            <a:avLst>
              <a:gd name="adj" fmla="val 12500"/>
            </a:avLst>
          </a:prstGeom>
          <a:blipFill dpi="0" rotWithShape="1">
            <a:blip r:embed="rId8" cstate="email"/>
            <a:srcRect/>
            <a:tile tx="0" ty="0" sx="100000" sy="100000" flip="none" algn="tl"/>
          </a:blipFill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33"/>
                </a:solidFill>
                <a:latin typeface="Arial" charset="0"/>
              </a:rPr>
              <a:t>Ювелирные украшения, </a:t>
            </a:r>
          </a:p>
          <a:p>
            <a:pPr algn="ctr"/>
            <a:r>
              <a:rPr lang="ru-RU" b="1">
                <a:solidFill>
                  <a:srgbClr val="660033"/>
                </a:solidFill>
                <a:latin typeface="Arial" charset="0"/>
              </a:rPr>
              <a:t>найденные в кургане Большая Близница</a:t>
            </a:r>
            <a:endParaRPr lang="ru-RU">
              <a:solidFill>
                <a:srgbClr val="66003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7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66DABA-7330-4E9E-9A1A-6A1DEEA4C18D}" type="datetime1">
              <a:rPr lang="ru-RU"/>
              <a:pPr/>
              <a:t>17.04.2017</a:t>
            </a:fld>
            <a:endParaRPr lang="ru-RU"/>
          </a:p>
        </p:txBody>
      </p:sp>
      <p:sp>
        <p:nvSpPr>
          <p:cNvPr id="21507" name="Rectangle 98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/>
              <a:t>Ломскова Людмила Владимировна</a:t>
            </a:r>
          </a:p>
        </p:txBody>
      </p:sp>
      <p:sp>
        <p:nvSpPr>
          <p:cNvPr id="21508" name="Rectangle 9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C1F3AE-9668-45C8-85B9-F1AA8A464B6E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179388" y="5667375"/>
            <a:ext cx="89646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>
                <a:latin typeface="Arial" charset="0"/>
              </a:rPr>
              <a:t>В процессе раскопок открыты самые разнообразные археологические находки - обломки мраморных статуй, греческие надписи, золотые, серебряные и бронзовые монеты, резные камни, бронзовые и глиняные светильники, амфоры, расписная столовая керамика, терракотовые статуэтки и многое другое.</a:t>
            </a:r>
          </a:p>
        </p:txBody>
      </p:sp>
      <p:pic>
        <p:nvPicPr>
          <p:cNvPr id="21510" name="Picture 5" descr="фан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3500438"/>
            <a:ext cx="3168650" cy="2068512"/>
          </a:xfrm>
          <a:prstGeom prst="rect">
            <a:avLst/>
          </a:prstGeom>
          <a:noFill/>
          <a:ln w="38100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21511" name="Picture 6" descr="фан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836613"/>
            <a:ext cx="2447925" cy="1984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2" name="Picture 8" descr="anc_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836613"/>
            <a:ext cx="2665413" cy="1739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3" name="Picture 10" descr="money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3284538"/>
            <a:ext cx="2592387" cy="2354262"/>
          </a:xfrm>
          <a:prstGeom prst="rect">
            <a:avLst/>
          </a:prstGeom>
          <a:noFill/>
          <a:ln w="28575">
            <a:solidFill>
              <a:srgbClr val="292929"/>
            </a:solidFill>
            <a:miter lim="800000"/>
            <a:headEnd/>
            <a:tailEnd/>
          </a:ln>
        </p:spPr>
      </p:pic>
      <p:pic>
        <p:nvPicPr>
          <p:cNvPr id="21514" name="Picture 11" descr="фан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1844675"/>
            <a:ext cx="2627313" cy="2024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нтичность">
  <a:themeElements>
    <a:clrScheme name="Античность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Антич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Античность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тичность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Античность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Античность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Designs\Античность.pot</Template>
  <TotalTime>1450</TotalTime>
  <Words>318</Words>
  <Application>Microsoft Office PowerPoint</Application>
  <PresentationFormat>Экран (4:3)</PresentationFormat>
  <Paragraphs>112</Paragraphs>
  <Slides>20</Slides>
  <Notes>11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Times New Roman</vt:lpstr>
      <vt:lpstr>Arial</vt:lpstr>
      <vt:lpstr>Tahoma</vt:lpstr>
      <vt:lpstr>Monotype Corsiva</vt:lpstr>
      <vt:lpstr>Comic Sans MS</vt:lpstr>
      <vt:lpstr>Античность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Голобородько Виталий Валерьевичь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Древняя Фанагория-северная жемчужина Причерноморья</dc:subject>
  <dc:creator>Ломскова Людмила Владимировна</dc:creator>
  <cp:lastModifiedBy>school23bel</cp:lastModifiedBy>
  <cp:revision>48</cp:revision>
  <cp:lastPrinted>1601-01-01T00:00:00Z</cp:lastPrinted>
  <dcterms:created xsi:type="dcterms:W3CDTF">2006-04-01T19:43:35Z</dcterms:created>
  <dcterms:modified xsi:type="dcterms:W3CDTF">2017-04-17T08:21:15Z</dcterms:modified>
  <cp:category>презентация</cp:category>
</cp:coreProperties>
</file>