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7" r:id="rId16"/>
    <p:sldId id="306" r:id="rId17"/>
    <p:sldId id="275" r:id="rId18"/>
    <p:sldId id="277" r:id="rId19"/>
    <p:sldId id="305" r:id="rId20"/>
    <p:sldId id="278" r:id="rId21"/>
    <p:sldId id="273" r:id="rId22"/>
    <p:sldId id="279" r:id="rId23"/>
    <p:sldId id="291" r:id="rId24"/>
    <p:sldId id="289" r:id="rId25"/>
    <p:sldId id="294" r:id="rId26"/>
    <p:sldId id="292" r:id="rId27"/>
    <p:sldId id="293" r:id="rId28"/>
    <p:sldId id="295" r:id="rId29"/>
    <p:sldId id="296" r:id="rId30"/>
    <p:sldId id="290" r:id="rId31"/>
    <p:sldId id="304" r:id="rId32"/>
    <p:sldId id="280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284" r:id="rId41"/>
    <p:sldId id="283" r:id="rId42"/>
    <p:sldId id="285" r:id="rId43"/>
    <p:sldId id="288" r:id="rId44"/>
    <p:sldId id="308" r:id="rId45"/>
    <p:sldId id="309" r:id="rId46"/>
    <p:sldId id="311" r:id="rId47"/>
    <p:sldId id="315" r:id="rId48"/>
    <p:sldId id="313" r:id="rId49"/>
    <p:sldId id="317" r:id="rId50"/>
    <p:sldId id="314" r:id="rId51"/>
    <p:sldId id="31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716E00"/>
    <a:srgbClr val="808000"/>
    <a:srgbClr val="FF0000"/>
    <a:srgbClr val="FFFFCC"/>
    <a:srgbClr val="FFFFFF"/>
    <a:srgbClr val="0000CC"/>
    <a:srgbClr val="EEE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D7B95-241F-48E8-8AB0-71B54A1CE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E0710-E0D0-409F-B27F-79E2701F19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0043-6E85-4D7D-A3E8-ABBBAF003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D91D02-DB37-487B-8C11-A5F2E67C0B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9F45A-4B02-4218-94A3-6F9A3CA8F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4CBCA9-2D04-402C-921B-757FE4157A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2ABE93-7780-45BF-A536-3259B5E570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2E786-0DE0-4DC8-BF94-70285F85F9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4670-D611-4E5E-B2B4-5F651F42F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E97DA-57DE-4D90-A046-3A0F5F81C0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BD70-0CFC-44ED-AD57-4374DB786E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7566-5AC7-4559-8219-EFE2026642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8DEC5-B36D-4E39-88D1-52C70ABB55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382D6-438E-493A-B8F7-49378402D6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9CE4B-8A40-4935-8037-6A896D807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8C83671-A240-491F-A1EE-795F76FC354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42;&#1054;&#1047;&#1042;&#1056;&#1040;&#1065;&#1045;&#1053;&#1048;&#1045;%20&#1042;%20&#1055;&#1040;&#1052;&#1071;&#1058;&#1068;,%20&#1045;&#1074;&#1075;&#1077;&#1085;&#1080;&#1081;%20&#1044;&#1086;&#1075;&#1072;,%20&#1052;&#1045;&#1051;&#1054;&#1044;&#1048;&#1048;%20&#1080;&#1079;%20&#1082;&#1080;&#1085;&#1086;&#1092;&#1080;&#1083;&#1100;&#1084;&#1086;&#1074;\17%20&#1044;&#1086;&#1088;&#1086;&#1078;&#1082;&#1072;%2017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51;&#1059;&#1063;&#1064;&#1048;&#1045;%20&#1052;&#1045;&#1051;&#1054;&#1044;&#1048;&#1048;%20&#1080;&#1079;%20&#1082;&#1080;&#1085;&#1086;&#1092;&#1080;&#1083;&#1100;&#1084;&#1086;&#1074;\&#1055;&#1086;&#1089;&#1083;&#1077;%20&#1101;&#1082;&#1079;&#1072;&#1084;&#1077;&#1085;&#1086;&#1074;,%20&#1055;&#1056;&#1048;&#1050;&#1051;&#1070;&#1063;&#1045;&#1053;&#1048;&#1071;%20&#1064;&#1059;&#1056;&#1048;&#1050;&#1040;.wma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47;&#1054;&#1044;&#1048;&#1040;&#1050;,%20&#1042;&#1089;&#1077;%20&#1084;&#1077;&#1083;&#1086;&#1076;&#1080;&#1080;\01%20&#1047;&#1086;&#1076;&#1080;&#1072;&#1082;%20-%201978%20-%20&#1044;&#1080;&#1089;&#1082;&#1086;%20&#1072;&#1083;&#1100;&#1103;&#1085;&#1089;\02%20-%20&#1055;&#1072;&#1089;&#1080;&#1092;&#1080;&#1082;.mp3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&#1052;&#1040;&#1056;&#1048;&#1053;&#1040;\MY%20MUSIC\MP3\&#1051;&#1059;&#1063;&#1064;&#1048;&#1045;%20&#1052;&#1045;&#1051;&#1054;&#1044;&#1048;&#1048;%20&#1080;&#1079;%20&#1082;&#1080;&#1085;&#1086;&#1092;&#1080;&#1083;&#1100;&#1084;&#1086;&#1074;\&#1044;&#1077;&#1074;&#1086;&#1095;&#1082;&#1072;%20&#1074;%20&#1087;&#1083;&#1072;&#1097;&#1077;,%20&#1043;&#1054;&#1057;&#1058;&#1068;%20&#1048;&#1047;%20&#1041;&#1059;&#1044;&#1059;&#1065;&#1045;&#1043;&#1054;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48;&#1053;&#1057;&#1058;&#1056;&#1059;&#1052;&#1045;&#1053;&#1058;&#1040;&#1051;&#1068;&#1053;&#1067;&#1045;%20&#1061;&#1048;&#1058;&#1067;,%20%2093%20&#1084;&#1077;&#1083;&#1086;&#1076;&#1080;&#1080;\SOUND\VOL%201\2.%20&#1042;.%20&#1047;&#1059;&#1041;&#1050;&#1054;&#1042;%20-%20&#1042;&#1057;&#1058;&#1056;&#1045;&#1063;&#1040;%20.mp3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&#1052;&#1040;&#1056;&#1048;&#1053;&#1040;\MY%20MUSIC\MP3\&#1047;&#1054;&#1044;&#1048;&#1040;&#1050;,%20&#1042;&#1089;&#1077;%20&#1084;&#1077;&#1083;&#1086;&#1076;&#1080;&#1080;\03%20&#1047;&#1086;&#1076;&#1080;&#1072;&#1082;%20-%201982%20-%20&#1052;&#1091;&#1079;&#1099;&#1082;&#1072;%20&#1080;&#1079;%20&#1082;&#1080;&#1085;&#1086;&#1092;&#1080;&#1083;&#1100;&#1084;&#1086;&#1074;\01%20-%20&#1055;&#1088;&#1080;&#1096;&#1077;&#1083;&#1100;&#1094;&#1099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40;&#1056;&#1048;&#1053;&#1040;\MY%20MUSIC\MP3\&#1051;&#1059;&#1063;&#1064;&#1048;&#1045;%20&#1052;&#1045;&#1051;&#1054;&#1044;&#1048;&#1048;%20&#1080;&#1079;%20&#1082;&#1080;&#1085;&#1086;&#1092;&#1080;&#1083;&#1100;&#1084;&#1086;&#1074;\&#1053;&#1072;%20&#1082;&#1072;&#1090;&#1082;&#1077;,%20&#1044;&#1078;&#1077;&#1085;&#1090;&#1077;&#1083;&#1100;&#1084;&#1077;&#1085;&#1099;%20&#1091;&#1076;&#1072;&#1095;&#1080;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51;&#1059;&#1063;&#1064;&#1048;&#1045;%20&#1052;&#1045;&#1051;&#1054;&#1044;&#1048;&#1048;%20&#1080;&#1079;%20&#1082;&#1080;&#1085;&#1086;&#1092;&#1080;&#1083;&#1100;&#1084;&#1086;&#1074;\&#1042;&#1089;&#1090;&#1091;&#1087;&#1080;&#1090;&#1077;&#1083;&#1100;&#1085;&#1072;&#1103;%20&#1090;&#1077;&#1084;&#1072;,%20&#1059;&#1057;&#1040;&#1058;&#1067;&#1049;%20&#1053;&#1071;&#1053;&#1068;.wma" TargetMode="Externa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51;&#1059;&#1063;&#1064;&#1048;&#1045;%20&#1052;&#1045;&#1051;&#1054;&#1044;&#1048;&#1048;%20&#1080;&#1079;%20&#1082;&#1080;&#1085;&#1086;&#1092;&#1080;&#1083;&#1100;&#1084;&#1086;&#1074;\&#1044;&#1086;&#1078;&#1076;&#1100;,%20&#1057;&#1051;&#1059;&#1046;&#1045;&#1041;&#1053;&#1067;&#1049;%20&#1056;&#1054;&#1052;&#1040;&#1053;.wma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48;&#1053;&#1057;&#1058;&#1056;&#1059;&#1052;&#1045;&#1053;&#1058;&#1040;&#1051;&#1068;&#1053;&#1067;&#1045;%20&#1061;&#1048;&#1058;&#1067;,%20%2093%20&#1084;&#1077;&#1083;&#1086;&#1076;&#1080;&#1080;\SOUND\VOL%202\5.N.PORTELLI%20-%20GIPSY%20LOVE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 а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260350"/>
            <a:ext cx="8569325" cy="4675188"/>
          </a:xfrm>
          <a:noFill/>
          <a:ln w="25400">
            <a:solidFill>
              <a:srgbClr val="808000"/>
            </a:solidFill>
          </a:ln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827088" y="1773238"/>
            <a:ext cx="792003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ТАМАНЬ -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323850" y="5300663"/>
            <a:ext cx="86407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полуостров сокровищ</a:t>
            </a:r>
          </a:p>
        </p:txBody>
      </p:sp>
      <p:pic>
        <p:nvPicPr>
          <p:cNvPr id="34844" name="17 Дорожка 17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2813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4"/>
                </p:tgtEl>
              </p:cMediaNode>
            </p:audio>
          </p:childTnLst>
        </p:cTn>
      </p:par>
    </p:tnLst>
    <p:bldLst>
      <p:bldP spid="34823" grpId="0" animBg="1"/>
      <p:bldP spid="348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1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396413" cy="7605713"/>
          </a:xfrm>
          <a:noFill/>
          <a:ln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208963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Многие народы, 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населявшие Тамань,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сделали свой вклад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её историю, культуру.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Arial" charset="0"/>
              </a:rPr>
              <a:t>«Турецкие колодцы» </a:t>
            </a:r>
            <a:r>
              <a:rPr lang="ru-RU" b="1">
                <a:solidFill>
                  <a:srgbClr val="0000CC"/>
                </a:solidFill>
                <a:latin typeface="Arial" charset="0"/>
              </a:rPr>
              <a:t>действуют 							и поныне.</a:t>
            </a:r>
            <a:endParaRPr lang="ru-RU" sz="4400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7412" name="Picture 4" descr="13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125538"/>
            <a:ext cx="5464175" cy="5554662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03800" y="1052513"/>
            <a:ext cx="3960813" cy="48244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0000CC"/>
                </a:solidFill>
                <a:latin typeface="Arial" charset="0"/>
              </a:rPr>
              <a:t>Памятник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000CC"/>
                </a:solidFill>
                <a:latin typeface="Arial" charset="0"/>
              </a:rPr>
              <a:t> запорожцам,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000CC"/>
                </a:solidFill>
                <a:latin typeface="Arial" charset="0"/>
              </a:rPr>
              <a:t> высадившимся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000CC"/>
                </a:solidFill>
                <a:latin typeface="Arial" charset="0"/>
              </a:rPr>
              <a:t>на Тамани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000CC"/>
                </a:solidFill>
                <a:latin typeface="Arial" charset="0"/>
              </a:rPr>
              <a:t>25 августа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000CC"/>
                </a:solidFill>
                <a:latin typeface="Arial" charset="0"/>
              </a:rPr>
              <a:t>1792 года,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000CC"/>
                </a:solidFill>
                <a:latin typeface="Arial" charset="0"/>
              </a:rPr>
              <a:t> ст. Тамань.</a:t>
            </a:r>
          </a:p>
        </p:txBody>
      </p:sp>
      <p:pic>
        <p:nvPicPr>
          <p:cNvPr id="18436" name="Picture 4" descr="14"/>
          <p:cNvPicPr>
            <a:picLocks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260350"/>
            <a:ext cx="4392613" cy="6337300"/>
          </a:xfrm>
          <a:noFill/>
          <a:ln w="25400">
            <a:solidFill>
              <a:srgbClr val="808000"/>
            </a:solidFill>
          </a:ln>
        </p:spPr>
      </p:pic>
      <p:pic>
        <p:nvPicPr>
          <p:cNvPr id="18441" name="После экзаменов, ПРИКЛЮЧЕНИЯ ШУРИКА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84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865188"/>
          </a:xfrm>
        </p:spPr>
        <p:txBody>
          <a:bodyPr/>
          <a:lstStyle/>
          <a:p>
            <a:pPr algn="l"/>
            <a:r>
              <a:rPr lang="ru-RU" b="1">
                <a:solidFill>
                  <a:srgbClr val="0000CC"/>
                </a:solidFill>
                <a:latin typeface="Arial" charset="0"/>
              </a:rPr>
              <a:t> Хата казака</a:t>
            </a:r>
            <a:r>
              <a:rPr lang="ru-RU" sz="3600" b="1">
                <a:solidFill>
                  <a:srgbClr val="0000CC"/>
                </a:solidFill>
                <a:latin typeface="Arial" charset="0"/>
              </a:rPr>
              <a:t>.  </a:t>
            </a:r>
            <a:r>
              <a:rPr lang="ru-RU" sz="3200" b="1">
                <a:solidFill>
                  <a:srgbClr val="0000CC"/>
                </a:solidFill>
                <a:latin typeface="Arial" charset="0"/>
              </a:rPr>
              <a:t>г. Темрюк, конец </a:t>
            </a:r>
            <a:r>
              <a:rPr lang="en-US" sz="3200" b="1">
                <a:solidFill>
                  <a:srgbClr val="0000CC"/>
                </a:solidFill>
                <a:latin typeface="Arial" charset="0"/>
              </a:rPr>
              <a:t>XIX </a:t>
            </a:r>
            <a:r>
              <a:rPr lang="ru-RU" sz="3200" b="1">
                <a:solidFill>
                  <a:srgbClr val="0000CC"/>
                </a:solidFill>
                <a:latin typeface="Arial" charset="0"/>
              </a:rPr>
              <a:t>в.</a:t>
            </a:r>
          </a:p>
        </p:txBody>
      </p:sp>
      <p:pic>
        <p:nvPicPr>
          <p:cNvPr id="19460" name="Picture 4" descr="17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96975"/>
            <a:ext cx="8496300" cy="5373688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2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43113"/>
            <a:ext cx="9532938" cy="9575801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4" name="Picture 4" descr="47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267075"/>
            <a:ext cx="9355138" cy="12141200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6" name="Picture 4" descr="49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455613" y="-2474913"/>
            <a:ext cx="9599613" cy="12314238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16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747713"/>
            <a:ext cx="9324975" cy="8424863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2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75"/>
            <a:ext cx="9467850" cy="7064375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8788" name="Picture 4" descr="5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854075"/>
            <a:ext cx="9144000" cy="7712075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628775"/>
            <a:ext cx="4011612" cy="5040313"/>
          </a:xfrm>
          <a:noFill/>
          <a:ln w="25400">
            <a:solidFill>
              <a:srgbClr val="808000"/>
            </a:solidFill>
          </a:ln>
        </p:spPr>
      </p:pic>
      <p:pic>
        <p:nvPicPr>
          <p:cNvPr id="7183" name="Picture 15" descr="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9338" y="1628775"/>
            <a:ext cx="4043362" cy="5040313"/>
          </a:xfrm>
          <a:noFill/>
          <a:ln w="25400">
            <a:solidFill>
              <a:srgbClr val="808000"/>
            </a:solidFill>
          </a:ln>
        </p:spPr>
      </p:pic>
      <p:sp>
        <p:nvSpPr>
          <p:cNvPr id="71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9144000" cy="1584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716E00"/>
                </a:solidFill>
                <a:latin typeface="Arial" charset="0"/>
              </a:rPr>
              <a:t> </a:t>
            </a:r>
            <a:r>
              <a:rPr lang="ru-RU" sz="1600" b="1">
                <a:solidFill>
                  <a:srgbClr val="716E00"/>
                </a:solidFill>
                <a:latin typeface="Arial" charset="0"/>
              </a:rPr>
              <a:t>    </a:t>
            </a:r>
            <a:r>
              <a:rPr lang="ru-RU" sz="4400" b="1">
                <a:solidFill>
                  <a:srgbClr val="0000CC"/>
                </a:solidFill>
                <a:latin typeface="Arial" charset="0"/>
              </a:rPr>
              <a:t>Тамань</a:t>
            </a:r>
            <a:r>
              <a:rPr lang="ru-RU" b="1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sz="4000" b="1">
                <a:solidFill>
                  <a:srgbClr val="0000CC"/>
                </a:solidFill>
                <a:latin typeface="Arial" charset="0"/>
              </a:rPr>
              <a:t>– лукоморье двух морей: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      Чёрного     и      Азовского.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8" name="Picture 4" descr="2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04038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11863" y="4941888"/>
            <a:ext cx="3348037" cy="1306512"/>
          </a:xfrm>
        </p:spPr>
        <p:txBody>
          <a:bodyPr/>
          <a:lstStyle/>
          <a:p>
            <a:r>
              <a:rPr lang="ru-RU" sz="3600" b="1">
                <a:solidFill>
                  <a:srgbClr val="0000CC"/>
                </a:solidFill>
                <a:latin typeface="Arial" charset="0"/>
              </a:rPr>
              <a:t>Вулкан Блевако.</a:t>
            </a:r>
          </a:p>
        </p:txBody>
      </p:sp>
      <p:pic>
        <p:nvPicPr>
          <p:cNvPr id="22532" name="Picture 4" descr="29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323850" y="-819150"/>
            <a:ext cx="6508750" cy="8496300"/>
          </a:xfrm>
          <a:noFill/>
          <a:ln/>
        </p:spPr>
      </p:pic>
      <p:pic>
        <p:nvPicPr>
          <p:cNvPr id="22536" name="02 - Пасифи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000" numSld="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  <p:bldLst>
      <p:bldP spid="22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ru-RU" sz="3600" b="1">
                <a:solidFill>
                  <a:srgbClr val="0000CC"/>
                </a:solidFill>
                <a:latin typeface="Arial" charset="0"/>
              </a:rPr>
              <a:t>Грязевой вулкан </a:t>
            </a:r>
            <a:r>
              <a:rPr lang="ru-RU" sz="4000" b="1">
                <a:solidFill>
                  <a:srgbClr val="0000CC"/>
                </a:solidFill>
                <a:latin typeface="Arial" charset="0"/>
              </a:rPr>
              <a:t>Карабетова сопка</a:t>
            </a:r>
            <a:r>
              <a:rPr lang="ru-RU" sz="3600" b="1">
                <a:solidFill>
                  <a:srgbClr val="0000CC"/>
                </a:solidFill>
                <a:latin typeface="Arial" charset="0"/>
              </a:rPr>
              <a:t>.</a:t>
            </a:r>
          </a:p>
        </p:txBody>
      </p:sp>
      <p:pic>
        <p:nvPicPr>
          <p:cNvPr id="72708" name="Picture 4" descr="3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08050"/>
            <a:ext cx="8353425" cy="5707063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Arial" charset="0"/>
              </a:rPr>
              <a:t>Озеро с лечебной водой.</a:t>
            </a:r>
          </a:p>
        </p:txBody>
      </p:sp>
      <p:pic>
        <p:nvPicPr>
          <p:cNvPr id="89092" name="Picture 4" descr="3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908050"/>
            <a:ext cx="7559675" cy="5768975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Rectangle 11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716462" cy="2276475"/>
          </a:xfrm>
        </p:spPr>
        <p:txBody>
          <a:bodyPr/>
          <a:lstStyle/>
          <a:p>
            <a:pPr algn="l"/>
            <a:r>
              <a:rPr lang="ru-RU" b="1">
                <a:solidFill>
                  <a:srgbClr val="0000CC"/>
                </a:solidFill>
                <a:latin typeface="Arial" charset="0"/>
              </a:rPr>
              <a:t>«Лунная   </a:t>
            </a:r>
            <a:br>
              <a:rPr lang="ru-RU" b="1">
                <a:solidFill>
                  <a:srgbClr val="0000CC"/>
                </a:solidFill>
                <a:latin typeface="Arial" charset="0"/>
              </a:rPr>
            </a:br>
            <a:r>
              <a:rPr lang="ru-RU" b="1">
                <a:solidFill>
                  <a:srgbClr val="0000CC"/>
                </a:solidFill>
                <a:latin typeface="Arial" charset="0"/>
              </a:rPr>
              <a:t>    поверхность»</a:t>
            </a:r>
            <a:br>
              <a:rPr lang="ru-RU" b="1">
                <a:solidFill>
                  <a:srgbClr val="0000CC"/>
                </a:solidFill>
                <a:latin typeface="Arial" charset="0"/>
              </a:rPr>
            </a:br>
            <a:r>
              <a:rPr lang="ru-RU" b="1">
                <a:solidFill>
                  <a:srgbClr val="0000CC"/>
                </a:solidFill>
                <a:latin typeface="Arial" charset="0"/>
              </a:rPr>
              <a:t>  			</a:t>
            </a:r>
            <a:r>
              <a:rPr lang="ru-RU" sz="3600" b="1">
                <a:solidFill>
                  <a:srgbClr val="0000CC"/>
                </a:solidFill>
                <a:latin typeface="Arial" charset="0"/>
              </a:rPr>
              <a:t>Тамани</a:t>
            </a:r>
          </a:p>
        </p:txBody>
      </p:sp>
      <p:pic>
        <p:nvPicPr>
          <p:cNvPr id="87044" name="Picture 4" descr="3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006850" cy="4724400"/>
          </a:xfrm>
          <a:noFill/>
          <a:ln w="25400">
            <a:solidFill>
              <a:schemeClr val="bg1"/>
            </a:solidFill>
          </a:ln>
        </p:spPr>
      </p:pic>
      <p:pic>
        <p:nvPicPr>
          <p:cNvPr id="87047" name="Picture 7" descr="3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4100" y="3711575"/>
            <a:ext cx="4279900" cy="3146425"/>
          </a:xfrm>
          <a:noFill/>
          <a:ln w="25400">
            <a:solidFill>
              <a:schemeClr val="bg1"/>
            </a:solidFill>
          </a:ln>
        </p:spPr>
      </p:pic>
      <p:pic>
        <p:nvPicPr>
          <p:cNvPr id="87050" name="Picture 10" descr="3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47813" y="2205038"/>
            <a:ext cx="5111750" cy="4014787"/>
          </a:xfr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56612" cy="981075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Arial" charset="0"/>
              </a:rPr>
              <a:t>Выходы горючего газа метана.</a:t>
            </a:r>
          </a:p>
        </p:txBody>
      </p:sp>
      <p:pic>
        <p:nvPicPr>
          <p:cNvPr id="96260" name="Picture 4" descr="3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981075"/>
            <a:ext cx="7561262" cy="5683250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333375"/>
            <a:ext cx="3025775" cy="1727200"/>
          </a:xfrm>
        </p:spPr>
        <p:txBody>
          <a:bodyPr/>
          <a:lstStyle/>
          <a:p>
            <a:r>
              <a:rPr lang="ru-RU" sz="4800" b="1">
                <a:solidFill>
                  <a:srgbClr val="0000CC"/>
                </a:solidFill>
                <a:latin typeface="Arial" charset="0"/>
              </a:rPr>
              <a:t>Долина</a:t>
            </a:r>
            <a:br>
              <a:rPr lang="ru-RU" sz="4800" b="1">
                <a:solidFill>
                  <a:srgbClr val="0000CC"/>
                </a:solidFill>
                <a:latin typeface="Arial" charset="0"/>
              </a:rPr>
            </a:br>
            <a:r>
              <a:rPr lang="ru-RU" sz="4800" b="1">
                <a:solidFill>
                  <a:srgbClr val="0000CC"/>
                </a:solidFill>
                <a:latin typeface="Arial" charset="0"/>
              </a:rPr>
              <a:t>лотосов</a:t>
            </a:r>
          </a:p>
        </p:txBody>
      </p:sp>
      <p:pic>
        <p:nvPicPr>
          <p:cNvPr id="92169" name="Picture 9" descr="3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63938" y="188913"/>
            <a:ext cx="5400675" cy="4160837"/>
          </a:xfrm>
          <a:noFill/>
          <a:ln w="25400">
            <a:solidFill>
              <a:srgbClr val="808000"/>
            </a:solidFill>
          </a:ln>
        </p:spPr>
      </p:pic>
      <p:pic>
        <p:nvPicPr>
          <p:cNvPr id="92172" name="Picture 12" descr="37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9388" y="2566988"/>
            <a:ext cx="5184775" cy="4065587"/>
          </a:xfrm>
          <a:noFill/>
          <a:ln w="38100">
            <a:solidFill>
              <a:schemeClr val="bg1"/>
            </a:solidFill>
          </a:ln>
        </p:spPr>
      </p:pic>
      <p:pic>
        <p:nvPicPr>
          <p:cNvPr id="92182" name="Девочка в плаще, ГОСТЬ ИЗ БУДУЩЕГО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2813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2"/>
                </p:tgtEl>
              </p:cMediaNode>
            </p:audio>
          </p:childTnLst>
        </p:cTn>
      </p:par>
    </p:tnLst>
    <p:bldLst>
      <p:bldP spid="921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92" name="Picture 8" descr="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41288"/>
            <a:ext cx="9396413" cy="6999288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77050" y="609600"/>
            <a:ext cx="2266950" cy="3611563"/>
          </a:xfrm>
        </p:spPr>
        <p:txBody>
          <a:bodyPr/>
          <a:lstStyle/>
          <a:p>
            <a:endParaRPr lang="ru-RU"/>
          </a:p>
        </p:txBody>
      </p:sp>
      <p:pic>
        <p:nvPicPr>
          <p:cNvPr id="97288" name="Picture 8" descr="42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387350"/>
            <a:ext cx="9324975" cy="8901113"/>
          </a:xfrm>
          <a:solidFill>
            <a:srgbClr val="FF0000"/>
          </a:solidFill>
          <a:ln/>
        </p:spPr>
      </p:pic>
      <p:sp>
        <p:nvSpPr>
          <p:cNvPr id="97290" name="WordArt 10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5905500" cy="234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Мыс Панагия.</a:t>
            </a:r>
          </a:p>
        </p:txBody>
      </p:sp>
      <p:pic>
        <p:nvPicPr>
          <p:cNvPr id="97291" name="2. В. ЗУБКОВ - ВСТРЕЧА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000" numSld="5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91"/>
                </p:tgtEl>
              </p:cMediaNode>
            </p:audio>
          </p:childTnLst>
        </p:cTn>
      </p:par>
    </p:tnLst>
    <p:bldLst>
      <p:bldP spid="972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893175" cy="865188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Arial" charset="0"/>
              </a:rPr>
              <a:t>Озеро солёное</a:t>
            </a:r>
            <a:r>
              <a:rPr lang="ru-RU" sz="3600" b="1">
                <a:solidFill>
                  <a:srgbClr val="0000CC"/>
                </a:solidFill>
                <a:latin typeface="Arial" charset="0"/>
              </a:rPr>
              <a:t>,  п. Веселовка</a:t>
            </a:r>
          </a:p>
        </p:txBody>
      </p:sp>
      <p:pic>
        <p:nvPicPr>
          <p:cNvPr id="98308" name="Picture 4" descr="4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96975"/>
            <a:ext cx="8353425" cy="5459413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148263" y="1700213"/>
            <a:ext cx="3744912" cy="324008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>
                <a:solidFill>
                  <a:srgbClr val="808000"/>
                </a:solidFill>
                <a:latin typeface="Arial" charset="0"/>
              </a:rPr>
              <a:t>    </a:t>
            </a:r>
            <a:r>
              <a:rPr lang="ru-RU" sz="4800" b="1">
                <a:solidFill>
                  <a:srgbClr val="0000CC"/>
                </a:solidFill>
                <a:latin typeface="Arial" charset="0"/>
              </a:rPr>
              <a:t>Холмы</a:t>
            </a:r>
            <a:r>
              <a:rPr lang="ru-RU" sz="4400" b="1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   в районе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   сада Яхно,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п. Веселовка.</a:t>
            </a:r>
          </a:p>
        </p:txBody>
      </p:sp>
      <p:pic>
        <p:nvPicPr>
          <p:cNvPr id="8196" name="Picture 4" descr="3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404813"/>
            <a:ext cx="4652963" cy="6121400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46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60350"/>
            <a:ext cx="8243887" cy="6408738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0" name="Picture 4" descr="48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922338"/>
            <a:ext cx="9144000" cy="7780338"/>
          </a:xfrm>
          <a:noFill/>
          <a:ln/>
        </p:spPr>
      </p:pic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489825" cy="2808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"Песчаное море" Тамани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2" name="Picture 4" descr="54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5753100" cy="1989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Мыс Железный Рог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81" name="Picture 13" descr="43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88913"/>
            <a:ext cx="3670300" cy="4679950"/>
          </a:xfrm>
          <a:noFill/>
          <a:ln w="25400">
            <a:solidFill>
              <a:srgbClr val="808000"/>
            </a:solidFill>
          </a:ln>
        </p:spPr>
      </p:pic>
      <p:pic>
        <p:nvPicPr>
          <p:cNvPr id="109572" name="Picture 4" descr="53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339975" y="2349500"/>
            <a:ext cx="4232275" cy="4508500"/>
          </a:xfrm>
          <a:noFill/>
          <a:ln w="25400">
            <a:solidFill>
              <a:srgbClr val="FFFF00"/>
            </a:solidFill>
          </a:ln>
        </p:spPr>
      </p:pic>
      <p:pic>
        <p:nvPicPr>
          <p:cNvPr id="109587" name="Picture 19" descr="41"/>
          <p:cNvPicPr>
            <a:picLocks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78438" y="188913"/>
            <a:ext cx="3681412" cy="4608512"/>
          </a:xfrm>
          <a:noFill/>
          <a:ln w="25400">
            <a:solidFill>
              <a:srgbClr val="808000"/>
            </a:solidFill>
          </a:ln>
        </p:spPr>
      </p:pic>
      <p:pic>
        <p:nvPicPr>
          <p:cNvPr id="109588" name="01 - Пришельц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59788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9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4" name="Picture 12" descr="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42888"/>
            <a:ext cx="9144000" cy="11161713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0" name="Picture 4" descr="6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540875" cy="6870700"/>
          </a:xfrm>
          <a:noFill/>
          <a:ln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5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88913"/>
            <a:ext cx="5299075" cy="6453187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3425825" cy="4221162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13670" name="Picture 6" descr="60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4163" y="188913"/>
            <a:ext cx="3532187" cy="4179887"/>
          </a:xfrm>
          <a:noFill/>
          <a:ln w="25400">
            <a:solidFill>
              <a:srgbClr val="808000"/>
            </a:solidFill>
          </a:ln>
        </p:spPr>
      </p:pic>
      <p:pic>
        <p:nvPicPr>
          <p:cNvPr id="113668" name="Picture 4" descr="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2205038"/>
            <a:ext cx="3579812" cy="44592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6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88913"/>
            <a:ext cx="5203825" cy="6480175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74712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Arial" charset="0"/>
              </a:rPr>
              <a:t> Порты Тамани – морские ворота.</a:t>
            </a:r>
          </a:p>
        </p:txBody>
      </p:sp>
      <p:pic>
        <p:nvPicPr>
          <p:cNvPr id="115716" name="Picture 4" descr="7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196975"/>
            <a:ext cx="4014787" cy="5400675"/>
          </a:xfrm>
          <a:noFill/>
          <a:ln w="25400">
            <a:solidFill>
              <a:srgbClr val="808000"/>
            </a:solidFill>
          </a:ln>
        </p:spPr>
      </p:pic>
      <p:pic>
        <p:nvPicPr>
          <p:cNvPr id="115719" name="Picture 7" descr="75"/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00563" y="1196975"/>
            <a:ext cx="4429125" cy="5400675"/>
          </a:xfrm>
          <a:noFill/>
          <a:ln w="25400">
            <a:solidFill>
              <a:srgbClr val="808000"/>
            </a:solidFill>
          </a:ln>
        </p:spPr>
      </p:pic>
      <p:pic>
        <p:nvPicPr>
          <p:cNvPr id="115722" name="На катке, Джентельмены удачи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088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7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2"/>
                </p:tgtEl>
              </p:cMediaNode>
            </p:audio>
          </p:childTnLst>
        </p:cTn>
      </p:par>
    </p:tnLst>
    <p:bldLst>
      <p:bldP spid="1157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435600" y="1341438"/>
            <a:ext cx="3384550" cy="4537075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808000"/>
                </a:solidFill>
                <a:latin typeface="Arial" charset="0"/>
              </a:rPr>
              <a:t>  </a:t>
            </a:r>
            <a:r>
              <a:rPr lang="ru-RU" sz="4800" b="1">
                <a:solidFill>
                  <a:srgbClr val="0000CC"/>
                </a:solidFill>
                <a:latin typeface="Arial" charset="0"/>
              </a:rPr>
              <a:t>Ковыль</a:t>
            </a:r>
            <a:r>
              <a:rPr lang="ru-RU" sz="4000" b="1">
                <a:solidFill>
                  <a:srgbClr val="0000CC"/>
                </a:solidFill>
                <a:latin typeface="Arial" charset="0"/>
              </a:rPr>
              <a:t> – трава столь же древняя, как и сама таманская степь.</a:t>
            </a:r>
          </a:p>
        </p:txBody>
      </p:sp>
      <p:pic>
        <p:nvPicPr>
          <p:cNvPr id="9220" name="Picture 4" descr="4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33375"/>
            <a:ext cx="4827588" cy="6119813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7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594225" cy="6021388"/>
          </a:xfrm>
          <a:noFill/>
          <a:ln/>
        </p:spPr>
      </p:pic>
      <p:pic>
        <p:nvPicPr>
          <p:cNvPr id="77828" name="Picture 4" descr="7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91025" y="1052513"/>
            <a:ext cx="4752975" cy="5805487"/>
          </a:xfrm>
          <a:noFill/>
          <a:ln w="38100">
            <a:solidFill>
              <a:srgbClr val="FFFFCC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800" b="1">
                <a:solidFill>
                  <a:srgbClr val="0000CC"/>
                </a:solidFill>
                <a:latin typeface="Arial" charset="0"/>
              </a:rPr>
              <a:t>Живое серебро</a:t>
            </a:r>
            <a:r>
              <a:rPr lang="ru-RU" b="1">
                <a:solidFill>
                  <a:srgbClr val="0000CC"/>
                </a:solidFill>
                <a:latin typeface="Arial" charset="0"/>
              </a:rPr>
              <a:t> Тамани</a:t>
            </a:r>
          </a:p>
        </p:txBody>
      </p:sp>
      <p:pic>
        <p:nvPicPr>
          <p:cNvPr id="76808" name="Picture 8" descr="8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38100" y="1268413"/>
            <a:ext cx="4403725" cy="5589587"/>
          </a:xfrm>
          <a:noFill/>
          <a:ln/>
        </p:spPr>
      </p:pic>
      <p:pic>
        <p:nvPicPr>
          <p:cNvPr id="76810" name="Picture 10" descr="8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268413"/>
            <a:ext cx="5008562" cy="5589587"/>
          </a:xfrm>
          <a:noFill/>
          <a:ln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5" name="Picture 7" descr="8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88913"/>
            <a:ext cx="8497888" cy="6416675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4" name="Picture 4" descr="88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87313"/>
            <a:ext cx="9324975" cy="6945313"/>
          </a:xfrm>
          <a:noFill/>
          <a:ln/>
        </p:spPr>
      </p:pic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135688" cy="2232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Вулкан Синяя Балка</a:t>
            </a:r>
          </a:p>
        </p:txBody>
      </p:sp>
      <p:pic>
        <p:nvPicPr>
          <p:cNvPr id="81928" name="Вступительная тема, УСАТЫЙ НЯНЬ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8"/>
                </p:tgtEl>
              </p:cMediaNode>
            </p:audio>
          </p:childTnLst>
        </p:cTn>
      </p:par>
    </p:tnLst>
    <p:bldLst>
      <p:bldP spid="819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8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88913"/>
            <a:ext cx="4157663" cy="5327650"/>
          </a:xfrm>
          <a:noFill/>
          <a:ln w="25400">
            <a:solidFill>
              <a:srgbClr val="808000"/>
            </a:solidFill>
          </a:ln>
        </p:spPr>
      </p:pic>
      <p:pic>
        <p:nvPicPr>
          <p:cNvPr id="145415" name="Picture 7" descr="8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413125"/>
            <a:ext cx="4314825" cy="3216275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373687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>
                <a:solidFill>
                  <a:srgbClr val="0000CC"/>
                </a:solidFill>
              </a:rPr>
              <a:t>	 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FF0000"/>
                </a:solidFill>
              </a:rPr>
              <a:t>	полуостров сокровищ</a:t>
            </a:r>
            <a:r>
              <a:rPr lang="ru-RU" sz="5400" b="1">
                <a:solidFill>
                  <a:srgbClr val="FF0000"/>
                </a:solidFill>
              </a:rPr>
              <a:t>!!!</a:t>
            </a:r>
          </a:p>
          <a:p>
            <a:pPr>
              <a:buFontTx/>
              <a:buNone/>
            </a:pPr>
            <a:r>
              <a:rPr lang="ru-RU" sz="1400" b="1">
                <a:solidFill>
                  <a:srgbClr val="0000CC"/>
                </a:solidFill>
              </a:rPr>
              <a:t>	   </a:t>
            </a:r>
            <a:r>
              <a:rPr lang="ru-RU" sz="4800" b="1">
                <a:solidFill>
                  <a:srgbClr val="0000CC"/>
                </a:solidFill>
              </a:rPr>
              <a:t>	Любуйтесь им, </a:t>
            </a:r>
          </a:p>
          <a:p>
            <a:pPr>
              <a:buFontTx/>
              <a:buNone/>
            </a:pPr>
            <a:r>
              <a:rPr lang="ru-RU" sz="4800" b="1">
                <a:solidFill>
                  <a:srgbClr val="0000CC"/>
                </a:solidFill>
              </a:rPr>
              <a:t>		      пользуйтесь его дарами!</a:t>
            </a:r>
          </a:p>
          <a:p>
            <a:pPr>
              <a:buFontTx/>
              <a:buNone/>
            </a:pPr>
            <a:r>
              <a:rPr lang="ru-RU" sz="4800" b="1">
                <a:solidFill>
                  <a:srgbClr val="0000CC"/>
                </a:solidFill>
              </a:rPr>
              <a:t>	    Берегите его, </a:t>
            </a:r>
          </a:p>
          <a:p>
            <a:pPr>
              <a:buFontTx/>
              <a:buNone/>
            </a:pPr>
            <a:r>
              <a:rPr lang="ru-RU" sz="4800" b="1">
                <a:solidFill>
                  <a:srgbClr val="0000CC"/>
                </a:solidFill>
              </a:rPr>
              <a:t>            умножайте его богатства!</a:t>
            </a:r>
          </a:p>
        </p:txBody>
      </p:sp>
      <p:sp>
        <p:nvSpPr>
          <p:cNvPr id="146436" name="WordArt 4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71294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ТАМАНЬ -</a:t>
            </a:r>
          </a:p>
        </p:txBody>
      </p:sp>
      <p:pic>
        <p:nvPicPr>
          <p:cNvPr id="146437" name="Дождь, СЛУЖЕБНЫЙ РОМАН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37"/>
                </p:tgtEl>
              </p:cMediaNode>
            </p:audio>
          </p:childTnLst>
        </p:cTn>
      </p:par>
    </p:tnLst>
    <p:bldLst>
      <p:bldP spid="146435" grpId="0" build="p"/>
      <p:bldP spid="1464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9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6513"/>
            <a:ext cx="9540875" cy="6894513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9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611313"/>
            <a:ext cx="9467850" cy="11377613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9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52413" y="-63500"/>
            <a:ext cx="9396413" cy="6921500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9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96838" y="0"/>
            <a:ext cx="9240838" cy="11880850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0213" y="4697413"/>
            <a:ext cx="8713787" cy="21605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Arial" charset="0"/>
              </a:rPr>
              <a:t>Коса </a:t>
            </a:r>
            <a:r>
              <a:rPr lang="ru-RU" sz="4800" b="1">
                <a:solidFill>
                  <a:srgbClr val="0000CC"/>
                </a:solidFill>
                <a:latin typeface="Arial" charset="0"/>
              </a:rPr>
              <a:t>Тузла</a:t>
            </a:r>
            <a:r>
              <a:rPr lang="ru-RU" sz="4400" b="1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0000CC"/>
                </a:solidFill>
                <a:latin typeface="Arial" charset="0"/>
              </a:rPr>
              <a:t>(от слова «туз», что в переводе 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0000CC"/>
                </a:solidFill>
                <a:latin typeface="Arial" charset="0"/>
              </a:rPr>
              <a:t>с тюркского языка «соль»)</a:t>
            </a:r>
          </a:p>
        </p:txBody>
      </p:sp>
      <p:pic>
        <p:nvPicPr>
          <p:cNvPr id="10244" name="Picture 4" descr="5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60350"/>
            <a:ext cx="8424862" cy="4176713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2" name="Picture 8" descr="94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3" name="Picture 7" descr="9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42138"/>
          </a:xfrm>
          <a:noFill/>
          <a:ln/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15113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Древняя земля Тамань, здесь под каждым курганом своя тайна.</a:t>
            </a:r>
          </a:p>
        </p:txBody>
      </p:sp>
      <p:pic>
        <p:nvPicPr>
          <p:cNvPr id="11268" name="Picture 4" descr="6"/>
          <p:cNvPicPr>
            <a:picLocks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628775"/>
            <a:ext cx="8064500" cy="5046663"/>
          </a:xfrm>
          <a:noFill/>
          <a:ln w="25400">
            <a:solidFill>
              <a:srgbClr val="808000"/>
            </a:solidFill>
          </a:ln>
        </p:spPr>
      </p:pic>
      <p:pic>
        <p:nvPicPr>
          <p:cNvPr id="11273" name="5.N.PORTELLI - GIPSY LO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numSld="6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</p:childTnLst>
        </p:cTn>
      </p:par>
    </p:tnLst>
    <p:bldLst>
      <p:bldP spid="112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3097212" cy="59055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   Учёные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проводят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раскопки,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в надежде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узнать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новое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о прошлом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00CC"/>
                </a:solidFill>
                <a:latin typeface="Arial" charset="0"/>
              </a:rPr>
              <a:t>Тамани.</a:t>
            </a:r>
          </a:p>
        </p:txBody>
      </p:sp>
      <p:pic>
        <p:nvPicPr>
          <p:cNvPr id="13316" name="Picture 4" descr="8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4300" y="260350"/>
            <a:ext cx="5014913" cy="6408738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0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133600"/>
            <a:ext cx="8642350" cy="4464050"/>
          </a:xfrm>
          <a:noFill/>
          <a:ln w="25400">
            <a:solidFill>
              <a:srgbClr val="808000"/>
            </a:solidFill>
          </a:ln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26035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solidFill>
                  <a:srgbClr val="0000CC"/>
                </a:solidFill>
              </a:rPr>
              <a:t>Таманский </a:t>
            </a:r>
            <a:r>
              <a:rPr lang="ru-RU" b="1">
                <a:solidFill>
                  <a:srgbClr val="0000CC"/>
                </a:solidFill>
              </a:rPr>
              <a:t>археологический музей</a:t>
            </a:r>
            <a:r>
              <a:rPr lang="ru-RU" sz="3600" b="1">
                <a:solidFill>
                  <a:srgbClr val="0000CC"/>
                </a:solidFill>
              </a:rPr>
              <a:t> хранит множество древних экспонатов.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04813"/>
            <a:ext cx="8424862" cy="6159500"/>
          </a:xfr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195</Words>
  <Application>Microsoft Office PowerPoint</Application>
  <PresentationFormat>Экран (4:3)</PresentationFormat>
  <Paragraphs>55</Paragraphs>
  <Slides>51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Times New Roman</vt:lpstr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Хата казака.  г. Темрюк, конец XIX в.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Вулкан Блевако.</vt:lpstr>
      <vt:lpstr>Грязевой вулкан Карабетова сопка.</vt:lpstr>
      <vt:lpstr>Озеро с лечебной водой.</vt:lpstr>
      <vt:lpstr>«Лунная        поверхность»      Тамани</vt:lpstr>
      <vt:lpstr>Выходы горючего газа метана.</vt:lpstr>
      <vt:lpstr>Долина лотосов</vt:lpstr>
      <vt:lpstr>Слайд 27</vt:lpstr>
      <vt:lpstr>Слайд 28</vt:lpstr>
      <vt:lpstr>Озеро солёное,  п. Веселовка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 Порты Тамани – морские ворота.</vt:lpstr>
      <vt:lpstr>Слайд 40</vt:lpstr>
      <vt:lpstr>Живое серебро Тамани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23</dc:creator>
  <cp:lastModifiedBy>school23bel</cp:lastModifiedBy>
  <cp:revision>95</cp:revision>
  <dcterms:created xsi:type="dcterms:W3CDTF">1601-01-01T00:00:00Z</dcterms:created>
  <dcterms:modified xsi:type="dcterms:W3CDTF">2017-04-17T08:26:04Z</dcterms:modified>
</cp:coreProperties>
</file>