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72" r:id="rId15"/>
    <p:sldId id="273" r:id="rId16"/>
    <p:sldId id="274" r:id="rId17"/>
    <p:sldId id="275" r:id="rId18"/>
    <p:sldId id="276" r:id="rId19"/>
    <p:sldId id="268" r:id="rId20"/>
    <p:sldId id="269" r:id="rId21"/>
    <p:sldId id="270" r:id="rId22"/>
    <p:sldId id="306" r:id="rId23"/>
    <p:sldId id="280" r:id="rId24"/>
    <p:sldId id="284" r:id="rId25"/>
    <p:sldId id="282" r:id="rId26"/>
    <p:sldId id="285" r:id="rId27"/>
    <p:sldId id="292" r:id="rId28"/>
    <p:sldId id="293" r:id="rId29"/>
    <p:sldId id="294" r:id="rId30"/>
    <p:sldId id="295" r:id="rId31"/>
    <p:sldId id="296" r:id="rId32"/>
    <p:sldId id="297" r:id="rId33"/>
    <p:sldId id="301" r:id="rId34"/>
    <p:sldId id="298" r:id="rId35"/>
    <p:sldId id="299" r:id="rId36"/>
    <p:sldId id="300" r:id="rId37"/>
    <p:sldId id="302" r:id="rId38"/>
    <p:sldId id="304" r:id="rId39"/>
    <p:sldId id="308" r:id="rId40"/>
    <p:sldId id="307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BC22F-4EE8-4D1E-B082-16304744B430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EA52B-A8F7-407E-8C4F-E5F2C2028D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949D5-75E9-4881-A890-0F0DE039F777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A0DC-9FBA-421D-BD26-AE2DE07CA3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949D5-75E9-4881-A890-0F0DE039F777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A0DC-9FBA-421D-BD26-AE2DE07CA3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949D5-75E9-4881-A890-0F0DE039F777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A0DC-9FBA-421D-BD26-AE2DE07CA3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36845BC1-D4E8-478D-BA64-EA3DA95EF9F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  <p:sndAc>
      <p:stSnd>
        <p:snd r:embed="rId1" name="wind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1109E9A-FB15-4912-B43D-620EF1FE5F1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  <p:sndAc>
      <p:stSnd>
        <p:snd r:embed="rId1" name="wind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949D5-75E9-4881-A890-0F0DE039F777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A0DC-9FBA-421D-BD26-AE2DE07CA3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949D5-75E9-4881-A890-0F0DE039F777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6"/>
            <a:ext cx="762000" cy="365125"/>
          </a:xfrm>
        </p:spPr>
        <p:txBody>
          <a:bodyPr/>
          <a:lstStyle/>
          <a:p>
            <a:fld id="{3317A0DC-9FBA-421D-BD26-AE2DE07CA3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949D5-75E9-4881-A890-0F0DE039F777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A0DC-9FBA-421D-BD26-AE2DE07CA3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949D5-75E9-4881-A890-0F0DE039F777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A0DC-9FBA-421D-BD26-AE2DE07CA3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949D5-75E9-4881-A890-0F0DE039F777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A0DC-9FBA-421D-BD26-AE2DE07CA3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949D5-75E9-4881-A890-0F0DE039F777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A0DC-9FBA-421D-BD26-AE2DE07CA3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949D5-75E9-4881-A890-0F0DE039F777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A0DC-9FBA-421D-BD26-AE2DE07CA3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949D5-75E9-4881-A890-0F0DE039F777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A0DC-9FBA-421D-BD26-AE2DE07CA3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AC949D5-75E9-4881-A890-0F0DE039F777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317A0DC-9FBA-421D-BD26-AE2DE07CA3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gif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1" y="0"/>
            <a:ext cx="8229600" cy="228599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+mn-lt"/>
              </a:rPr>
              <a:t>Великая отечественная война</a:t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>1941- 1945</a:t>
            </a:r>
            <a:endParaRPr lang="ru-RU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772300" cy="3169136"/>
          </a:xfrm>
        </p:spPr>
        <p:txBody>
          <a:bodyPr>
            <a:noAutofit/>
          </a:bodyPr>
          <a:lstStyle/>
          <a:p>
            <a:r>
              <a:rPr lang="ru-RU" sz="4000" dirty="0" smtClean="0"/>
              <a:t>Битва за Кавказ 25 июля 1942 - 9 октября 1943гг.</a:t>
            </a:r>
          </a:p>
          <a:p>
            <a:r>
              <a:rPr lang="ru-RU" sz="4000" dirty="0" smtClean="0"/>
              <a:t>Основные события и факты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43636" y="1571612"/>
            <a:ext cx="257176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1571612"/>
            <a:ext cx="264320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52194"/>
          </a:xfrm>
        </p:spPr>
        <p:txBody>
          <a:bodyPr>
            <a:normAutofit fontScale="92500" lnSpcReduction="10000"/>
          </a:bodyPr>
          <a:lstStyle/>
          <a:p>
            <a:pPr marL="0" indent="1588">
              <a:buNone/>
              <a:tabLst>
                <a:tab pos="8053388" algn="l"/>
              </a:tabLst>
            </a:pPr>
            <a:r>
              <a:rPr lang="ru-RU" dirty="0" smtClean="0"/>
              <a:t>23 июля 1942, группа армий «A» начала наступление на Кубань</a:t>
            </a:r>
          </a:p>
          <a:p>
            <a:pPr marL="0" indent="1588">
              <a:buNone/>
              <a:tabLst>
                <a:tab pos="8053388" algn="l"/>
              </a:tabLst>
            </a:pPr>
            <a:r>
              <a:rPr lang="ru-RU" dirty="0" smtClean="0"/>
              <a:t>Хронология событий:</a:t>
            </a:r>
          </a:p>
          <a:p>
            <a:r>
              <a:rPr lang="ru-RU" dirty="0" smtClean="0"/>
              <a:t>3 августа — пал Ставрополь</a:t>
            </a:r>
          </a:p>
          <a:p>
            <a:r>
              <a:rPr lang="ru-RU" dirty="0" smtClean="0"/>
              <a:t>7 августа — пал Армавир</a:t>
            </a:r>
          </a:p>
          <a:p>
            <a:r>
              <a:rPr lang="ru-RU" dirty="0" smtClean="0"/>
              <a:t>10 августа — пал Майкоп</a:t>
            </a:r>
          </a:p>
          <a:p>
            <a:r>
              <a:rPr lang="ru-RU" dirty="0" smtClean="0"/>
              <a:t>12 августа — пали Краснодар и Элиста</a:t>
            </a:r>
          </a:p>
          <a:p>
            <a:r>
              <a:rPr lang="ru-RU" dirty="0" smtClean="0"/>
              <a:t>21 августа — на Эльбрусе водружён немецкий флаг</a:t>
            </a:r>
          </a:p>
          <a:p>
            <a:r>
              <a:rPr lang="ru-RU" dirty="0" smtClean="0"/>
              <a:t>25 августа — пал Моздок</a:t>
            </a:r>
          </a:p>
          <a:p>
            <a:r>
              <a:rPr lang="ru-RU" dirty="0" smtClean="0"/>
              <a:t>11 сентября — захвачена большая часть Новороссийска, за исключением восточной окраины города.</a:t>
            </a:r>
          </a:p>
          <a:p>
            <a:r>
              <a:rPr lang="ru-RU" dirty="0" smtClean="0"/>
              <a:t>конец сентября 1942 — немецкое наступление остановлено в районе </a:t>
            </a:r>
            <a:r>
              <a:rPr lang="ru-RU" dirty="0" err="1" smtClean="0"/>
              <a:t>Малгобека</a:t>
            </a:r>
            <a:endParaRPr lang="ru-RU" dirty="0" smtClean="0"/>
          </a:p>
          <a:p>
            <a:pPr marL="0" indent="1588">
              <a:buNone/>
              <a:tabLst>
                <a:tab pos="8053388" algn="l"/>
              </a:tabLst>
            </a:pPr>
            <a:endParaRPr lang="ru-RU" dirty="0" smtClean="0"/>
          </a:p>
          <a:p>
            <a:pPr marL="0" indent="1588">
              <a:buNone/>
              <a:tabLst>
                <a:tab pos="8053388" algn="l"/>
              </a:tabLst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body" idx="1"/>
          </p:nvPr>
        </p:nvSpPr>
        <p:spPr>
          <a:xfrm>
            <a:off x="214313" y="285750"/>
            <a:ext cx="8472487" cy="6572250"/>
          </a:xfrm>
        </p:spPr>
        <p:txBody>
          <a:bodyPr/>
          <a:lstStyle/>
          <a:p>
            <a:r>
              <a:rPr lang="ru-RU" sz="3200" dirty="0" smtClean="0"/>
              <a:t>2. контрнаступление советских войск (1 января — 9 октября 1943).</a:t>
            </a:r>
          </a:p>
          <a:p>
            <a:r>
              <a:rPr lang="ru-RU" sz="3200" dirty="0" smtClean="0"/>
              <a:t>Задачи: </a:t>
            </a:r>
          </a:p>
          <a:p>
            <a:pPr marL="0" indent="15875"/>
            <a:r>
              <a:rPr lang="ru-RU" sz="3200" dirty="0" smtClean="0"/>
              <a:t>1. остановить наступление немецких войск и не дать им прорваться в Закавказье.</a:t>
            </a:r>
          </a:p>
          <a:p>
            <a:pPr marL="0" indent="15875"/>
            <a:r>
              <a:rPr lang="ru-RU" sz="3200" dirty="0" smtClean="0"/>
              <a:t>2. сберечь нефтяные промыслы Кавказа и Закавказья.</a:t>
            </a:r>
          </a:p>
          <a:p>
            <a:pPr marL="0" indent="15875"/>
            <a:r>
              <a:rPr lang="ru-RU" sz="3200" dirty="0" smtClean="0"/>
              <a:t>3. освободить территорию Кавказа (Кубани) от немецких войск</a:t>
            </a:r>
          </a:p>
          <a:p>
            <a:pPr marL="0" indent="15875"/>
            <a:endParaRPr lang="ru-RU" sz="3200" dirty="0" smtClean="0"/>
          </a:p>
          <a:p>
            <a:pPr marL="587502" indent="-514350">
              <a:buAutoNum type="arabicPeriod"/>
            </a:pPr>
            <a:endParaRPr lang="ru-RU" sz="3200" dirty="0" smtClean="0"/>
          </a:p>
          <a:p>
            <a:pPr marL="587502" indent="-514350"/>
            <a:endParaRPr lang="ru-RU" sz="32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0950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Советское наступление: этапы</a:t>
            </a:r>
          </a:p>
          <a:p>
            <a:pPr marL="17463" indent="-17463">
              <a:buNone/>
              <a:tabLst>
                <a:tab pos="8053388" algn="l"/>
              </a:tabLst>
            </a:pPr>
            <a:r>
              <a:rPr lang="ru-RU" dirty="0" smtClean="0"/>
              <a:t>21 января при поддержке партизан был освобожден Ставрополь</a:t>
            </a:r>
          </a:p>
          <a:p>
            <a:pPr marL="17463" indent="-17463">
              <a:buNone/>
              <a:tabLst>
                <a:tab pos="8053388" algn="l"/>
              </a:tabLst>
            </a:pPr>
            <a:r>
              <a:rPr lang="ru-RU" dirty="0" smtClean="0"/>
              <a:t>4 февраля был освобожден Усть-Лабинск вышли на рубеж 30—40 км северо-восточнее Краснодара в районы Раздольная, Воронежская.</a:t>
            </a:r>
          </a:p>
          <a:p>
            <a:pPr marL="17463" indent="-17463">
              <a:buNone/>
              <a:tabLst>
                <a:tab pos="8053388" algn="l"/>
              </a:tabLst>
            </a:pPr>
            <a:r>
              <a:rPr lang="ru-RU" dirty="0" smtClean="0"/>
              <a:t>9 февраля наступление на Краснодар. </a:t>
            </a:r>
          </a:p>
          <a:p>
            <a:pPr marL="17463" indent="-17463">
              <a:buNone/>
              <a:tabLst>
                <a:tab pos="8053388" algn="l"/>
              </a:tabLst>
            </a:pPr>
            <a:r>
              <a:rPr lang="ru-RU" dirty="0" smtClean="0"/>
              <a:t>12 февраля был освобожден Краснодар</a:t>
            </a:r>
          </a:p>
          <a:p>
            <a:pPr marL="17463" indent="-17463">
              <a:buNone/>
              <a:tabLst>
                <a:tab pos="8053388" algn="l"/>
              </a:tabLst>
            </a:pPr>
            <a:r>
              <a:rPr lang="ru-RU" dirty="0" smtClean="0"/>
              <a:t>16 сентября был освобожден Новороссийск </a:t>
            </a:r>
          </a:p>
          <a:p>
            <a:pPr marL="0" indent="0" defTabSz="1577975">
              <a:buNone/>
            </a:pPr>
            <a:r>
              <a:rPr lang="ru-RU" dirty="0" smtClean="0"/>
              <a:t>9 октября  Кубань была полностью освобождена от немецких войск </a:t>
            </a:r>
          </a:p>
          <a:p>
            <a:pPr marL="0" indent="0" defTabSz="1577975">
              <a:buNone/>
            </a:pPr>
            <a:r>
              <a:rPr lang="ru-RU" dirty="0" smtClean="0"/>
              <a:t>На этом полностью завершились бои на Кавказе.</a:t>
            </a:r>
          </a:p>
          <a:p>
            <a:pPr marL="17463" indent="-17463">
              <a:buNone/>
              <a:tabLst>
                <a:tab pos="8053388" algn="l"/>
              </a:tabLst>
            </a:pPr>
            <a:endParaRPr lang="ru-RU" dirty="0" smtClean="0"/>
          </a:p>
          <a:p>
            <a:pPr marL="17463" indent="-17463">
              <a:buNone/>
              <a:tabLst>
                <a:tab pos="8053388" algn="l"/>
              </a:tabLst>
            </a:pPr>
            <a:endParaRPr lang="ru-RU" dirty="0" smtClean="0"/>
          </a:p>
          <a:p>
            <a:pPr marL="17463" indent="-17463">
              <a:buNone/>
              <a:tabLst>
                <a:tab pos="8053388" algn="l"/>
              </a:tabLst>
            </a:pPr>
            <a:endParaRPr lang="ru-RU" dirty="0" smtClean="0"/>
          </a:p>
          <a:p>
            <a:pPr marL="17463" indent="-17463">
              <a:buNone/>
              <a:tabLst>
                <a:tab pos="8053388" algn="l"/>
              </a:tabLst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рисунок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картинки\Новая папка\259690_ppv2dd4oba_1264946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картинки\Новая папка\259690_kku5hw69am_1264946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картинки\Новая папка\259690_2yj4kkwu8a_1264946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картинки\Новая папка\259690_yr38kdo96n_1264948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картинки\Новая папка\259690_100k2qx1j8_1264946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ПОТЕРИ СТОРОН В БИТВЕ ЗА КАВКАЗ (КУБАНЬ)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5286388"/>
            <a:ext cx="4040188" cy="83977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344 тыс. человек</a:t>
            </a:r>
            <a:endParaRPr lang="ru-RU" sz="36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5214949"/>
            <a:ext cx="4041775" cy="91121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281 тыс. человек</a:t>
            </a:r>
            <a:endParaRPr lang="ru-RU" sz="3600" dirty="0"/>
          </a:p>
        </p:txBody>
      </p:sp>
      <p:pic>
        <p:nvPicPr>
          <p:cNvPr id="7" name="Рисунок 6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643050"/>
            <a:ext cx="435771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1643050"/>
            <a:ext cx="414340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23632"/>
          </a:xfrm>
        </p:spPr>
        <p:txBody>
          <a:bodyPr/>
          <a:lstStyle/>
          <a:p>
            <a:r>
              <a:rPr lang="ru-RU" dirty="0" smtClean="0"/>
              <a:t>Хронология событий:</a:t>
            </a:r>
          </a:p>
          <a:p>
            <a:r>
              <a:rPr lang="ru-RU" dirty="0" smtClean="0"/>
              <a:t>1.Немецкое наступление </a:t>
            </a:r>
          </a:p>
          <a:p>
            <a:r>
              <a:rPr lang="ru-RU" dirty="0" smtClean="0"/>
              <a:t>2. Бои за Новороссийск, </a:t>
            </a:r>
            <a:r>
              <a:rPr lang="ru-RU" dirty="0" err="1" smtClean="0"/>
              <a:t>Малгобек</a:t>
            </a:r>
            <a:r>
              <a:rPr lang="ru-RU" dirty="0" smtClean="0"/>
              <a:t> и в предгорьях Главного Кавказского хребта</a:t>
            </a:r>
          </a:p>
          <a:p>
            <a:r>
              <a:rPr lang="ru-RU" dirty="0" smtClean="0"/>
              <a:t>3. Провал попытки немецких войск прорваться в Закавказье </a:t>
            </a:r>
          </a:p>
          <a:p>
            <a:r>
              <a:rPr lang="ru-RU" dirty="0" smtClean="0"/>
              <a:t>4. Подготовка к обороне Закавказья</a:t>
            </a:r>
          </a:p>
          <a:p>
            <a:r>
              <a:rPr lang="ru-RU" dirty="0" smtClean="0"/>
              <a:t>5. Оборона Туапсе</a:t>
            </a:r>
          </a:p>
          <a:p>
            <a:r>
              <a:rPr lang="ru-RU" dirty="0" smtClean="0"/>
              <a:t>6. Контрнаступление советских войск</a:t>
            </a:r>
          </a:p>
          <a:p>
            <a:r>
              <a:rPr lang="ru-RU" dirty="0" smtClean="0"/>
              <a:t>7. Бои на Кубани </a:t>
            </a:r>
          </a:p>
          <a:p>
            <a:r>
              <a:rPr lang="ru-RU" dirty="0" smtClean="0"/>
              <a:t>8. Десант на «Малой Земле»</a:t>
            </a:r>
          </a:p>
          <a:p>
            <a:r>
              <a:rPr lang="ru-RU" dirty="0" smtClean="0"/>
              <a:t>8. Освобождение  Кубани от фашистов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428604"/>
            <a:ext cx="2400287" cy="607223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Указом Президиума Верховного Совета СССР 1 мая 1944 была утверждена награда медаль «За оборону Кавказа»</a:t>
            </a:r>
            <a:endParaRPr lang="ru-RU" sz="3200" dirty="0"/>
          </a:p>
        </p:txBody>
      </p:sp>
      <p:pic>
        <p:nvPicPr>
          <p:cNvPr id="1027" name="Picture 3" descr="E:\картинки\Новая папка\170px-Medal_kaukaz_USS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14678" y="428604"/>
            <a:ext cx="5699564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Карта воздушных боев на Кубани</a:t>
            </a:r>
            <a:endParaRPr lang="ru-RU" dirty="0"/>
          </a:p>
        </p:txBody>
      </p:sp>
      <p:pic>
        <p:nvPicPr>
          <p:cNvPr id="2050" name="Picture 2" descr="E:\картинки\Новая папка\250px-Dogu_Cephesi_1943-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785794"/>
            <a:ext cx="8215370" cy="6072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991600" cy="4525963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sz="2400" dirty="0">
              <a:latin typeface="Magneto" pitchFamily="82" charset="0"/>
            </a:endParaRPr>
          </a:p>
          <a:p>
            <a:pPr>
              <a:buFontTx/>
              <a:buNone/>
            </a:pPr>
            <a:r>
              <a:rPr lang="ru-RU" sz="2400" dirty="0">
                <a:latin typeface="Magneto" pitchFamily="82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Ultra Bold" pitchFamily="34" charset="0"/>
              </a:rPr>
              <a:t>САМОЛЁТЫ </a:t>
            </a: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Gill Sans Ultra Bold" pitchFamily="34" charset="0"/>
              </a:rPr>
              <a:t>  </a:t>
            </a: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Magneto" pitchFamily="82" charset="0"/>
              </a:rPr>
              <a:t>                                </a:t>
            </a:r>
          </a:p>
          <a:p>
            <a:pPr>
              <a:buFontTx/>
              <a:buNone/>
            </a:pP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Magneto" pitchFamily="82" charset="0"/>
              </a:rPr>
              <a:t>                                                         </a:t>
            </a:r>
            <a:endParaRPr lang="ru-RU" sz="2400" b="1" dirty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 Ultra Bold" pitchFamily="34" charset="0"/>
            </a:endParaRPr>
          </a:p>
          <a:p>
            <a:pPr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Gill Sans Ultra Bold" pitchFamily="34" charset="0"/>
              </a:rPr>
              <a:t>                                                               </a:t>
            </a:r>
            <a:r>
              <a:rPr lang="ru-RU" sz="2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Ultra Bold" pitchFamily="34" charset="0"/>
              </a:rPr>
              <a:t>АРТИЛЛЕРИЯ</a:t>
            </a:r>
            <a:endParaRPr lang="ru-RU" sz="24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Gill Sans Ultra Bold" pitchFamily="34" charset="0"/>
            </a:endParaRPr>
          </a:p>
          <a:p>
            <a:pPr>
              <a:buFontTx/>
              <a:buNone/>
            </a:pPr>
            <a:endParaRPr lang="ru-RU" sz="2400" b="1" dirty="0">
              <a:effectLst>
                <a:outerShdw blurRad="38100" dist="38100" dir="2700000" algn="tl">
                  <a:srgbClr val="FFFFFF"/>
                </a:outerShdw>
              </a:effectLst>
              <a:latin typeface="Gill Sans Ultra Bold" pitchFamily="34" charset="0"/>
            </a:endParaRPr>
          </a:p>
          <a:p>
            <a:pPr>
              <a:buFontTx/>
              <a:buNone/>
            </a:pP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Gill Sans Ultra Bold" pitchFamily="34" charset="0"/>
              </a:rPr>
              <a:t>    </a:t>
            </a: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Ultra Bold" pitchFamily="34" charset="0"/>
              </a:rPr>
              <a:t>ТАНКИ И БРОНЕТЕХНИКА</a:t>
            </a: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Gill Sans Ultra Bold" pitchFamily="34" charset="0"/>
              </a:rPr>
              <a:t>          </a:t>
            </a:r>
          </a:p>
          <a:p>
            <a:pPr>
              <a:buFontTx/>
              <a:buNone/>
            </a:pP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Gill Sans Ultra Bold" pitchFamily="34" charset="0"/>
              </a:rPr>
              <a:t>                                                      </a:t>
            </a: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Ultra Bold" pitchFamily="34" charset="0"/>
              </a:rPr>
              <a:t>КОРАБЛИ</a:t>
            </a:r>
          </a:p>
        </p:txBody>
      </p:sp>
      <p:sp>
        <p:nvSpPr>
          <p:cNvPr id="28676" name="Oval 4"/>
          <p:cNvSpPr>
            <a:spLocks noChangeArrowheads="1"/>
          </p:cNvSpPr>
          <p:nvPr/>
        </p:nvSpPr>
        <p:spPr bwMode="auto">
          <a:xfrm>
            <a:off x="1295400" y="152400"/>
            <a:ext cx="7010400" cy="19050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Ultra Bold" pitchFamily="34" charset="0"/>
              </a:rPr>
              <a:t>ВОЕННАЯ ТЕХНИКА</a:t>
            </a:r>
          </a:p>
          <a:p>
            <a:pPr algn="ctr"/>
            <a:r>
              <a:rPr lang="ru-RU" sz="2400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Ultra Bold" pitchFamily="34" charset="0"/>
              </a:rPr>
              <a:t> ВЕЛИКОЙ ОТЕЧЕСТВЕННОЙ ВОЙНЫ</a:t>
            </a:r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 flipH="1">
            <a:off x="1524000" y="1752600"/>
            <a:ext cx="685800" cy="1295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688" name="Line 16"/>
          <p:cNvSpPr>
            <a:spLocks noChangeShapeType="1"/>
          </p:cNvSpPr>
          <p:nvPr/>
        </p:nvSpPr>
        <p:spPr bwMode="auto">
          <a:xfrm>
            <a:off x="6500826" y="2000240"/>
            <a:ext cx="914400" cy="182880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691" name="Line 19"/>
          <p:cNvSpPr>
            <a:spLocks noChangeShapeType="1"/>
          </p:cNvSpPr>
          <p:nvPr/>
        </p:nvSpPr>
        <p:spPr bwMode="auto">
          <a:xfrm flipH="1">
            <a:off x="3200400" y="2057400"/>
            <a:ext cx="762000" cy="28956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693" name="Line 21"/>
          <p:cNvSpPr>
            <a:spLocks noChangeShapeType="1"/>
          </p:cNvSpPr>
          <p:nvPr/>
        </p:nvSpPr>
        <p:spPr bwMode="auto">
          <a:xfrm>
            <a:off x="5867400" y="2057400"/>
            <a:ext cx="838200" cy="3352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8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3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3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8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3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3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300"/>
                            </p:stCondLst>
                            <p:childTnLst>
                              <p:par>
                                <p:cTn id="5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300"/>
                            </p:stCondLst>
                            <p:childTnLst>
                              <p:par>
                                <p:cTn id="6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800"/>
                            </p:stCondLst>
                            <p:childTnLst>
                              <p:par>
                                <p:cTn id="68" presetID="2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800"/>
                            </p:stCondLst>
                            <p:childTnLst>
                              <p:par>
                                <p:cTn id="79" presetID="2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800"/>
                            </p:stCondLst>
                            <p:childTnLst>
                              <p:par>
                                <p:cTn id="90" presetID="6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91" dur="20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4800"/>
                            </p:stCondLst>
                            <p:childTnLst>
                              <p:par>
                                <p:cTn id="94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95" dur="2000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6800"/>
                            </p:stCondLst>
                            <p:childTnLst>
                              <p:par>
                                <p:cTn id="98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7800"/>
                            </p:stCondLst>
                            <p:childTnLst>
                              <p:par>
                                <p:cTn id="104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8800"/>
                            </p:stCondLst>
                            <p:childTnLst>
                              <p:par>
                                <p:cTn id="11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0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800"/>
                            </p:stCondLst>
                            <p:childTnLst>
                              <p:par>
                                <p:cTn id="1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0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2800"/>
                            </p:stCondLst>
                            <p:childTnLst>
                              <p:par>
                                <p:cTn id="118" presetID="29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/>
      <p:bldP spid="28676" grpId="1" animBg="1"/>
      <p:bldP spid="28683" grpId="0" animBg="1"/>
      <p:bldP spid="28683" grpId="1" animBg="1"/>
      <p:bldP spid="28688" grpId="0" animBg="1"/>
      <p:bldP spid="28688" grpId="1" animBg="1"/>
      <p:bldP spid="28691" grpId="0" animBg="1"/>
      <p:bldP spid="28691" grpId="1" animBg="1"/>
      <p:bldP spid="28693" grpId="0" animBg="1"/>
      <p:bldP spid="28693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28600"/>
            <a:ext cx="8815388" cy="1325563"/>
          </a:xfrm>
        </p:spPr>
        <p:txBody>
          <a:bodyPr/>
          <a:lstStyle/>
          <a:p>
            <a:pPr>
              <a:tabLst>
                <a:tab pos="1519238" algn="l"/>
                <a:tab pos="2236788" algn="l"/>
              </a:tabLst>
            </a:pPr>
            <a:r>
              <a:rPr lang="ru-RU" sz="6600" dirty="0" smtClean="0">
                <a:solidFill>
                  <a:srgbClr val="A20A0E"/>
                </a:solidFill>
                <a:latin typeface="Algerian" pitchFamily="82" charset="0"/>
              </a:rPr>
              <a:t> </a:t>
            </a:r>
            <a:r>
              <a:rPr lang="ru-RU" sz="6600" dirty="0">
                <a:solidFill>
                  <a:srgbClr val="A20A0E"/>
                </a:solidFill>
                <a:latin typeface="Algerian" pitchFamily="82" charset="0"/>
              </a:rPr>
              <a:t>Самолёты</a:t>
            </a:r>
          </a:p>
        </p:txBody>
      </p:sp>
      <p:sp>
        <p:nvSpPr>
          <p:cNvPr id="5126" name="Rectangle 6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4800" y="1676400"/>
            <a:ext cx="4191000" cy="44227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/>
              <a:t>1. </a:t>
            </a:r>
            <a:r>
              <a:rPr lang="ru-RU" sz="2800">
                <a:solidFill>
                  <a:srgbClr val="FF9900"/>
                </a:solidFill>
              </a:rPr>
              <a:t>Истребитель Як-9</a:t>
            </a:r>
          </a:p>
          <a:p>
            <a:pPr>
              <a:lnSpc>
                <a:spcPct val="90000"/>
              </a:lnSpc>
            </a:pPr>
            <a:r>
              <a:rPr lang="ru-RU" sz="2800"/>
              <a:t>2. Истребитель И-16</a:t>
            </a:r>
          </a:p>
          <a:p>
            <a:pPr>
              <a:lnSpc>
                <a:spcPct val="90000"/>
              </a:lnSpc>
            </a:pPr>
            <a:r>
              <a:rPr lang="ru-RU" sz="2800"/>
              <a:t>3. </a:t>
            </a:r>
            <a:r>
              <a:rPr lang="ru-RU" sz="2800">
                <a:solidFill>
                  <a:srgbClr val="009900"/>
                </a:solidFill>
              </a:rPr>
              <a:t>Истребитель МиГ-3</a:t>
            </a:r>
          </a:p>
          <a:p>
            <a:pPr>
              <a:lnSpc>
                <a:spcPct val="90000"/>
              </a:lnSpc>
            </a:pPr>
            <a:r>
              <a:rPr lang="ru-RU" sz="2800"/>
              <a:t>4. Штурмовик Ил-2</a:t>
            </a:r>
          </a:p>
          <a:p>
            <a:pPr>
              <a:lnSpc>
                <a:spcPct val="90000"/>
              </a:lnSpc>
            </a:pPr>
            <a:r>
              <a:rPr lang="ru-RU" sz="2800"/>
              <a:t>5. </a:t>
            </a:r>
            <a:r>
              <a:rPr lang="ru-RU" sz="2800">
                <a:solidFill>
                  <a:srgbClr val="00CC00"/>
                </a:solidFill>
              </a:rPr>
              <a:t>Дальний </a:t>
            </a:r>
            <a:r>
              <a:rPr lang="ru-RU" sz="2400">
                <a:solidFill>
                  <a:srgbClr val="00CC00"/>
                </a:solidFill>
              </a:rPr>
              <a:t>бомбарди-</a:t>
            </a:r>
            <a:endParaRPr lang="ru-RU" sz="2800">
              <a:solidFill>
                <a:srgbClr val="00CC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>
                <a:solidFill>
                  <a:srgbClr val="00CC00"/>
                </a:solidFill>
              </a:rPr>
              <a:t>         ровщик Ил-4</a:t>
            </a:r>
          </a:p>
          <a:p>
            <a:pPr>
              <a:lnSpc>
                <a:spcPct val="90000"/>
              </a:lnSpc>
            </a:pPr>
            <a:r>
              <a:rPr lang="ru-RU" sz="2400"/>
              <a:t>6. </a:t>
            </a:r>
            <a:r>
              <a:rPr lang="ru-RU" sz="2400">
                <a:solidFill>
                  <a:srgbClr val="FF0066"/>
                </a:solidFill>
              </a:rPr>
              <a:t>Фронтовой бомбарди-   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>
                <a:solidFill>
                  <a:srgbClr val="FF0066"/>
                </a:solidFill>
              </a:rPr>
              <a:t>         ровщик ТУ-2</a:t>
            </a:r>
          </a:p>
          <a:p>
            <a:pPr>
              <a:lnSpc>
                <a:spcPct val="90000"/>
              </a:lnSpc>
            </a:pPr>
            <a:r>
              <a:rPr lang="ru-RU" sz="2400"/>
              <a:t>7. </a:t>
            </a:r>
            <a:r>
              <a:rPr lang="ru-RU" sz="2400">
                <a:solidFill>
                  <a:srgbClr val="FFFF00"/>
                </a:solidFill>
              </a:rPr>
              <a:t>Скоростной бомбарди-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>
                <a:solidFill>
                  <a:srgbClr val="FFFF00"/>
                </a:solidFill>
              </a:rPr>
              <a:t>        ровщик СБ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40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endParaRPr lang="ru-RU" sz="2800">
              <a:solidFill>
                <a:srgbClr val="FFFF00"/>
              </a:solidFill>
            </a:endParaRPr>
          </a:p>
        </p:txBody>
      </p:sp>
      <p:pic>
        <p:nvPicPr>
          <p:cNvPr id="5125" name="Picture 5" descr="Image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800600" y="1676400"/>
            <a:ext cx="3968750" cy="4422775"/>
          </a:xfrm>
          <a:noFill/>
          <a:ln/>
        </p:spPr>
      </p:pic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4876800" y="20574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solidFill>
                  <a:srgbClr val="E10918"/>
                </a:solidFill>
              </a:rPr>
              <a:t>1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8305800" y="21336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solidFill>
                  <a:srgbClr val="E10918"/>
                </a:solidFill>
              </a:rPr>
              <a:t>2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8305800" y="2703513"/>
            <a:ext cx="371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solidFill>
                  <a:srgbClr val="E10918"/>
                </a:solidFill>
              </a:rPr>
              <a:t>3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4876800" y="3236913"/>
            <a:ext cx="371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solidFill>
                  <a:srgbClr val="E10918"/>
                </a:solidFill>
              </a:rPr>
              <a:t>4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8305800" y="40386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E10918"/>
                </a:solidFill>
              </a:rPr>
              <a:t>5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4876800" y="4989513"/>
            <a:ext cx="371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solidFill>
                  <a:srgbClr val="E10918"/>
                </a:solidFill>
              </a:rPr>
              <a:t>6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8305800" y="5638800"/>
            <a:ext cx="371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solidFill>
                  <a:srgbClr val="E10918"/>
                </a:solidFill>
              </a:rPr>
              <a:t>7</a:t>
            </a:r>
          </a:p>
        </p:txBody>
      </p:sp>
      <p:pic>
        <p:nvPicPr>
          <p:cNvPr id="5135" name="Picture 15" descr="300px-Il2_sturmovik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77000" y="285728"/>
            <a:ext cx="2667000" cy="1219200"/>
          </a:xfrm>
          <a:prstGeom prst="rect">
            <a:avLst/>
          </a:prstGeom>
          <a:noFill/>
        </p:spPr>
      </p:pic>
      <p:pic>
        <p:nvPicPr>
          <p:cNvPr id="5138" name="Picture 18" descr="94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4953000"/>
            <a:ext cx="2857500" cy="1905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854 0.01736 C 0.4408 0.01111 0.47916 0.01528 0.19218 0.01736 C 0.16336 0.02199 0.14635 0.02477 0.11475 0.02639 C -0.11302 0.05208 -0.34931 0.02801 -0.58177 0.02755 C -0.59618 0.02199 -0.61285 0.01273 -0.6316 0.01227 C -0.65591 0.0118 -0.68021 0.01227 -0.70417 0.01227 " pathEditMode="relative" rAng="0" ptsTypes="fffffA">
                                      <p:cBhvr>
                                        <p:cTn id="6" dur="3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6" y="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1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1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1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1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1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1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7" grpId="0"/>
      <p:bldP spid="5128" grpId="0"/>
      <p:bldP spid="5129" grpId="0"/>
      <p:bldP spid="5130" grpId="0"/>
      <p:bldP spid="5132" grpId="0"/>
      <p:bldP spid="5133" grpId="0"/>
      <p:bldP spid="51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38862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ru-RU" sz="3600">
                <a:solidFill>
                  <a:srgbClr val="006600"/>
                </a:solidFill>
                <a:latin typeface="Algerian" pitchFamily="82" charset="0"/>
              </a:rPr>
              <a:t>1.</a:t>
            </a:r>
            <a:r>
              <a:rPr lang="ru-RU" sz="3600">
                <a:solidFill>
                  <a:srgbClr val="00FF00"/>
                </a:solidFill>
                <a:latin typeface="Algerian" pitchFamily="82" charset="0"/>
              </a:rPr>
              <a:t> </a:t>
            </a:r>
            <a:r>
              <a:rPr lang="ru-RU" sz="3600">
                <a:solidFill>
                  <a:srgbClr val="006600"/>
                </a:solidFill>
                <a:latin typeface="Algerian" pitchFamily="82" charset="0"/>
              </a:rPr>
              <a:t>Лёгкий БТ-5</a:t>
            </a:r>
          </a:p>
          <a:p>
            <a:pPr>
              <a:lnSpc>
                <a:spcPct val="90000"/>
              </a:lnSpc>
            </a:pPr>
            <a:r>
              <a:rPr lang="ru-RU" sz="3600">
                <a:latin typeface="Algerian" pitchFamily="82" charset="0"/>
              </a:rPr>
              <a:t>2. Лёгкий Т-70</a:t>
            </a:r>
          </a:p>
          <a:p>
            <a:pPr>
              <a:lnSpc>
                <a:spcPct val="90000"/>
              </a:lnSpc>
            </a:pPr>
            <a:r>
              <a:rPr lang="ru-RU" sz="3600">
                <a:solidFill>
                  <a:srgbClr val="0000FF"/>
                </a:solidFill>
                <a:latin typeface="Algerian" pitchFamily="82" charset="0"/>
              </a:rPr>
              <a:t>3.Тяжёлый КВ</a:t>
            </a:r>
          </a:p>
          <a:p>
            <a:pPr>
              <a:lnSpc>
                <a:spcPct val="90000"/>
              </a:lnSpc>
            </a:pPr>
            <a:r>
              <a:rPr lang="ru-RU" sz="3600">
                <a:latin typeface="Algerian" pitchFamily="82" charset="0"/>
              </a:rPr>
              <a:t>4. Тяжёлый ИС-2</a:t>
            </a:r>
          </a:p>
          <a:p>
            <a:pPr>
              <a:lnSpc>
                <a:spcPct val="90000"/>
              </a:lnSpc>
            </a:pPr>
            <a:r>
              <a:rPr lang="ru-RU" sz="3600">
                <a:solidFill>
                  <a:srgbClr val="990000"/>
                </a:solidFill>
                <a:latin typeface="Algerian" pitchFamily="82" charset="0"/>
              </a:rPr>
              <a:t>5.Средний Т-34-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3600">
                <a:solidFill>
                  <a:srgbClr val="990000"/>
                </a:solidFill>
                <a:latin typeface="Algerian" pitchFamily="82" charset="0"/>
              </a:rPr>
              <a:t>       85</a:t>
            </a:r>
          </a:p>
        </p:txBody>
      </p:sp>
      <p:sp>
        <p:nvSpPr>
          <p:cNvPr id="7175" name="WordArt 7"/>
          <p:cNvSpPr>
            <a:spLocks noChangeArrowheads="1" noChangeShapeType="1" noTextEdit="1"/>
          </p:cNvSpPr>
          <p:nvPr/>
        </p:nvSpPr>
        <p:spPr bwMode="auto">
          <a:xfrm>
            <a:off x="2438400" y="0"/>
            <a:ext cx="5943600" cy="1524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Impact"/>
              </a:rPr>
              <a:t>Танки и бронетехника</a:t>
            </a:r>
          </a:p>
        </p:txBody>
      </p:sp>
      <p:pic>
        <p:nvPicPr>
          <p:cNvPr id="7176" name="Picture 8" descr="Image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819650" y="1600200"/>
            <a:ext cx="3694113" cy="4525963"/>
          </a:xfrm>
          <a:noFill/>
          <a:ln/>
        </p:spPr>
      </p:pic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8153400" y="23622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1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4800600" y="2855913"/>
            <a:ext cx="447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2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8137525" y="35417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3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4724400" y="48768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4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8153400" y="58674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5</a:t>
            </a:r>
          </a:p>
        </p:txBody>
      </p:sp>
      <p:pic>
        <p:nvPicPr>
          <p:cNvPr id="7183" name="Picture 15" descr="t_34_85_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2133600" cy="1676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14445 L 3.33333E-6 0.744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80"/>
                            </p:stCondLst>
                            <p:childTnLst>
                              <p:par>
                                <p:cTn id="40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80"/>
                            </p:stCondLst>
                            <p:childTnLst>
                              <p:par>
                                <p:cTn id="4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80"/>
                            </p:stCondLst>
                            <p:childTnLst>
                              <p:par>
                                <p:cTn id="4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80"/>
                            </p:stCondLst>
                            <p:childTnLst>
                              <p:par>
                                <p:cTn id="5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80"/>
                            </p:stCondLst>
                            <p:childTnLst>
                              <p:par>
                                <p:cTn id="5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80"/>
                            </p:stCondLst>
                            <p:childTnLst>
                              <p:par>
                                <p:cTn id="6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80"/>
                            </p:stCondLst>
                            <p:childTnLst>
                              <p:par>
                                <p:cTn id="6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build="p"/>
      <p:bldP spid="7175" grpId="0" animBg="1"/>
      <p:bldP spid="7177" grpId="0"/>
      <p:bldP spid="7179" grpId="0"/>
      <p:bldP spid="7180" grpId="0"/>
      <p:bldP spid="7181" grpId="0"/>
      <p:bldP spid="718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54" name="Picture 10" descr="Image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609600" y="1600200"/>
            <a:ext cx="3689350" cy="4525963"/>
          </a:xfrm>
          <a:noFill/>
          <a:ln/>
        </p:spPr>
      </p:pic>
      <p:sp>
        <p:nvSpPr>
          <p:cNvPr id="6156" name="Rectangle 12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600200"/>
            <a:ext cx="48006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z="1800">
                <a:latin typeface="Agency FB" pitchFamily="34" charset="0"/>
              </a:rPr>
              <a:t>1.  </a:t>
            </a:r>
            <a:r>
              <a:rPr lang="ru-RU" sz="2000">
                <a:latin typeface="Agency FB" pitchFamily="34" charset="0"/>
              </a:rPr>
              <a:t>122-мм пушка образца 1931-1937 гг. (А-19)</a:t>
            </a:r>
          </a:p>
          <a:p>
            <a:pPr>
              <a:buFontTx/>
              <a:buNone/>
            </a:pPr>
            <a:r>
              <a:rPr lang="ru-RU" sz="2000">
                <a:latin typeface="Agency FB" pitchFamily="34" charset="0"/>
              </a:rPr>
              <a:t>2</a:t>
            </a:r>
            <a:r>
              <a:rPr lang="ru-RU" sz="2000">
                <a:solidFill>
                  <a:srgbClr val="990000"/>
                </a:solidFill>
                <a:latin typeface="Agency FB" pitchFamily="34" charset="0"/>
              </a:rPr>
              <a:t>. 57-мм противотанковая пушка</a:t>
            </a:r>
          </a:p>
          <a:p>
            <a:pPr>
              <a:buFontTx/>
              <a:buNone/>
            </a:pPr>
            <a:r>
              <a:rPr lang="ru-RU" sz="2000">
                <a:solidFill>
                  <a:srgbClr val="990000"/>
                </a:solidFill>
                <a:latin typeface="Agency FB" pitchFamily="34" charset="0"/>
              </a:rPr>
              <a:t>    образца  1943 г. (ЗИС-2)</a:t>
            </a:r>
          </a:p>
          <a:p>
            <a:pPr>
              <a:buFontTx/>
              <a:buNone/>
            </a:pPr>
            <a:r>
              <a:rPr lang="ru-RU" sz="2000">
                <a:latin typeface="Agency FB" pitchFamily="34" charset="0"/>
              </a:rPr>
              <a:t>3. 152-мм гаубица образца 1943 г. (Д-1)</a:t>
            </a:r>
          </a:p>
          <a:p>
            <a:pPr>
              <a:buFontTx/>
              <a:buNone/>
            </a:pPr>
            <a:r>
              <a:rPr lang="ru-RU" sz="2000">
                <a:solidFill>
                  <a:srgbClr val="000099"/>
                </a:solidFill>
                <a:latin typeface="Agency FB" pitchFamily="34" charset="0"/>
              </a:rPr>
              <a:t>4. 160-мм миномёт образца 1943г.</a:t>
            </a:r>
          </a:p>
          <a:p>
            <a:pPr>
              <a:buFontTx/>
              <a:buNone/>
            </a:pPr>
            <a:r>
              <a:rPr lang="ru-RU" sz="2000">
                <a:latin typeface="Agency FB" pitchFamily="34" charset="0"/>
              </a:rPr>
              <a:t>5. 203-мм гаубица образца  1931 г.  (Б-4)</a:t>
            </a:r>
          </a:p>
          <a:p>
            <a:pPr>
              <a:buFontTx/>
              <a:buNone/>
            </a:pPr>
            <a:r>
              <a:rPr lang="ru-RU" sz="2000">
                <a:solidFill>
                  <a:srgbClr val="006600"/>
                </a:solidFill>
                <a:latin typeface="Agency FB" pitchFamily="34" charset="0"/>
              </a:rPr>
              <a:t>6. Реактивная система БМ-31-12</a:t>
            </a:r>
          </a:p>
          <a:p>
            <a:pPr>
              <a:buFontTx/>
              <a:buNone/>
            </a:pPr>
            <a:r>
              <a:rPr lang="ru-RU" sz="2000">
                <a:latin typeface="Agency FB" pitchFamily="34" charset="0"/>
              </a:rPr>
              <a:t>7. 45-мм противотанковая пушка образца 1942 г. ( М- 42)</a:t>
            </a:r>
          </a:p>
          <a:p>
            <a:pPr>
              <a:buFontTx/>
              <a:buNone/>
            </a:pPr>
            <a:r>
              <a:rPr lang="ru-RU" sz="2000">
                <a:solidFill>
                  <a:srgbClr val="990000"/>
                </a:solidFill>
                <a:latin typeface="Agency FB" pitchFamily="34" charset="0"/>
              </a:rPr>
              <a:t>8. 100- мм средняя самоходная установка СУ -100</a:t>
            </a:r>
          </a:p>
          <a:p>
            <a:pPr>
              <a:buFontTx/>
              <a:buNone/>
            </a:pPr>
            <a:endParaRPr lang="ru-RU" sz="2000">
              <a:solidFill>
                <a:srgbClr val="990000"/>
              </a:solidFill>
              <a:latin typeface="Agency FB" pitchFamily="34" charset="0"/>
            </a:endParaRPr>
          </a:p>
          <a:p>
            <a:pPr>
              <a:buFontTx/>
              <a:buNone/>
            </a:pPr>
            <a:endParaRPr lang="ru-RU" sz="1800">
              <a:solidFill>
                <a:srgbClr val="990000"/>
              </a:solidFill>
              <a:latin typeface="Agency FB" pitchFamily="34" charset="0"/>
            </a:endParaRPr>
          </a:p>
        </p:txBody>
      </p:sp>
      <p:sp>
        <p:nvSpPr>
          <p:cNvPr id="6157" name="WordArt 13"/>
          <p:cNvSpPr>
            <a:spLocks noChangeArrowheads="1" noChangeShapeType="1" noTextEdit="1"/>
          </p:cNvSpPr>
          <p:nvPr/>
        </p:nvSpPr>
        <p:spPr bwMode="auto">
          <a:xfrm>
            <a:off x="914400" y="304800"/>
            <a:ext cx="7391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Артиллерия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3886200" y="1789113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solidFill>
                  <a:srgbClr val="008000"/>
                </a:solidFill>
              </a:rPr>
              <a:t>1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685800" y="2514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008000"/>
                </a:solidFill>
              </a:rPr>
              <a:t>2</a:t>
            </a: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685800" y="3084513"/>
            <a:ext cx="371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solidFill>
                  <a:srgbClr val="008000"/>
                </a:solidFill>
              </a:rPr>
              <a:t>3</a:t>
            </a: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3886200" y="2779713"/>
            <a:ext cx="371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solidFill>
                  <a:srgbClr val="008000"/>
                </a:solidFill>
              </a:rPr>
              <a:t>4</a:t>
            </a: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3810000" y="3810000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008000"/>
                </a:solidFill>
              </a:rPr>
              <a:t> 5</a:t>
            </a:r>
          </a:p>
        </p:txBody>
      </p:sp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669925" y="49530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solidFill>
                  <a:srgbClr val="008000"/>
                </a:solidFill>
              </a:rPr>
              <a:t>6</a:t>
            </a:r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3810000" y="48768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solidFill>
                  <a:srgbClr val="008000"/>
                </a:solidFill>
              </a:rPr>
              <a:t> 7</a:t>
            </a:r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669925" y="56753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8000"/>
                </a:solidFill>
              </a:rPr>
              <a:t>8</a:t>
            </a:r>
          </a:p>
        </p:txBody>
      </p:sp>
    </p:spTree>
  </p:cSld>
  <p:clrMapOvr>
    <a:masterClrMapping/>
  </p:clrMapOvr>
  <p:transition spd="slow">
    <p:split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7" grpId="0" animBg="1"/>
      <p:bldP spid="6158" grpId="0"/>
      <p:bldP spid="6159" grpId="0"/>
      <p:bldP spid="6161" grpId="0"/>
      <p:bldP spid="6163" grpId="0"/>
      <p:bldP spid="6164" grpId="0"/>
      <p:bldP spid="6165" grpId="0"/>
      <p:bldP spid="616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524000"/>
          </a:xfrm>
        </p:spPr>
        <p:txBody>
          <a:bodyPr/>
          <a:lstStyle/>
          <a:p>
            <a:r>
              <a:rPr lang="ru-RU">
                <a:solidFill>
                  <a:srgbClr val="00FF99"/>
                </a:solidFill>
              </a:rPr>
              <a:t>                 </a:t>
            </a:r>
            <a:r>
              <a:rPr lang="ru-RU" b="1">
                <a:solidFill>
                  <a:srgbClr val="FF0000"/>
                </a:solidFill>
              </a:rPr>
              <a:t>Корабли </a:t>
            </a:r>
            <a:br>
              <a:rPr lang="ru-RU" b="1">
                <a:solidFill>
                  <a:srgbClr val="FF0000"/>
                </a:solidFill>
              </a:rPr>
            </a:br>
            <a:r>
              <a:rPr lang="ru-RU" b="1">
                <a:solidFill>
                  <a:srgbClr val="FF0000"/>
                </a:solidFill>
              </a:rPr>
              <a:t>     военно-морского флота</a:t>
            </a:r>
            <a:r>
              <a:rPr lang="ru-RU" sz="4000"/>
              <a:t> 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76400"/>
            <a:ext cx="4038600" cy="5181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b="1">
                <a:solidFill>
                  <a:srgbClr val="00FF00"/>
                </a:solidFill>
              </a:rPr>
              <a:t>1. Охотник за подводными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b="1">
                <a:solidFill>
                  <a:srgbClr val="00FF00"/>
                </a:solidFill>
              </a:rPr>
              <a:t>         лодками типа «МО-4»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800" b="1">
              <a:solidFill>
                <a:srgbClr val="00FF0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800" b="1">
                <a:solidFill>
                  <a:srgbClr val="99FF33"/>
                </a:solidFill>
              </a:rPr>
              <a:t>2.Тральщик</a:t>
            </a:r>
          </a:p>
          <a:p>
            <a:pPr>
              <a:lnSpc>
                <a:spcPct val="80000"/>
              </a:lnSpc>
            </a:pPr>
            <a:endParaRPr lang="ru-RU" sz="1800" b="1">
              <a:solidFill>
                <a:srgbClr val="99FF33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800" b="1">
                <a:solidFill>
                  <a:srgbClr val="00FF99"/>
                </a:solidFill>
              </a:rPr>
              <a:t>3. Эскадренный миноносец     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b="1">
                <a:solidFill>
                  <a:srgbClr val="00FF99"/>
                </a:solidFill>
              </a:rPr>
              <a:t>        «Гневный»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800" b="1">
              <a:solidFill>
                <a:srgbClr val="00FF99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800" b="1">
                <a:solidFill>
                  <a:srgbClr val="99FF33"/>
                </a:solidFill>
              </a:rPr>
              <a:t>4. Торпедный катер типа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b="1">
                <a:solidFill>
                  <a:srgbClr val="99FF33"/>
                </a:solidFill>
              </a:rPr>
              <a:t>         «Г-5»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800" b="1">
              <a:solidFill>
                <a:srgbClr val="99FF33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800" b="1">
                <a:solidFill>
                  <a:srgbClr val="00FFCC"/>
                </a:solidFill>
              </a:rPr>
              <a:t>5. Крейсер «Киров»</a:t>
            </a:r>
          </a:p>
          <a:p>
            <a:pPr>
              <a:lnSpc>
                <a:spcPct val="80000"/>
              </a:lnSpc>
            </a:pPr>
            <a:endParaRPr lang="ru-RU" sz="1800" b="1">
              <a:solidFill>
                <a:srgbClr val="00FFCC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800" b="1">
                <a:solidFill>
                  <a:srgbClr val="99FF33"/>
                </a:solidFill>
              </a:rPr>
              <a:t>6. Подводная лодка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b="1">
                <a:solidFill>
                  <a:srgbClr val="99FF33"/>
                </a:solidFill>
              </a:rPr>
              <a:t>         типа «Щ»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800" b="1">
              <a:solidFill>
                <a:srgbClr val="99FF33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800" b="1">
                <a:solidFill>
                  <a:srgbClr val="99FF33"/>
                </a:solidFill>
              </a:rPr>
              <a:t>7</a:t>
            </a:r>
            <a:r>
              <a:rPr lang="ru-RU" sz="1800" b="1">
                <a:solidFill>
                  <a:srgbClr val="00CCFF"/>
                </a:solidFill>
              </a:rPr>
              <a:t>. </a:t>
            </a:r>
            <a:r>
              <a:rPr lang="ru-RU" sz="1800" b="1">
                <a:solidFill>
                  <a:schemeClr val="accent2"/>
                </a:solidFill>
              </a:rPr>
              <a:t>Линейный корабль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b="1">
                <a:solidFill>
                  <a:schemeClr val="accent2"/>
                </a:solidFill>
              </a:rPr>
              <a:t>       «Октябрьская революция»</a:t>
            </a:r>
          </a:p>
        </p:txBody>
      </p:sp>
      <p:pic>
        <p:nvPicPr>
          <p:cNvPr id="13319" name="Picture 7" descr="Image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28600" y="1676400"/>
            <a:ext cx="4419600" cy="4724400"/>
          </a:xfrm>
          <a:noFill/>
          <a:ln/>
        </p:spPr>
      </p:pic>
      <p:pic>
        <p:nvPicPr>
          <p:cNvPr id="13320" name="Picture 8" descr="160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15200" y="2438400"/>
            <a:ext cx="1666875" cy="533400"/>
          </a:xfrm>
          <a:prstGeom prst="rect">
            <a:avLst/>
          </a:prstGeom>
          <a:noFill/>
        </p:spPr>
      </p:pic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533400" y="1636713"/>
            <a:ext cx="371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4191000" y="1676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533400" y="2362200"/>
            <a:ext cx="371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solidFill>
                  <a:srgbClr val="000099"/>
                </a:solidFill>
              </a:rPr>
              <a:t>3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4191000" y="2667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solidFill>
                  <a:srgbClr val="000099"/>
                </a:solidFill>
              </a:rPr>
              <a:t>4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593725" y="36179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99"/>
                </a:solidFill>
              </a:rPr>
              <a:t>5</a:t>
            </a: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533400" y="44958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000099"/>
                </a:solidFill>
              </a:rPr>
              <a:t>6</a:t>
            </a: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533400" y="5562600"/>
            <a:ext cx="371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solidFill>
                  <a:srgbClr val="000099"/>
                </a:solidFill>
              </a:rPr>
              <a:t>7</a:t>
            </a:r>
          </a:p>
        </p:txBody>
      </p:sp>
    </p:spTree>
  </p:cSld>
  <p:clrMapOvr>
    <a:masterClrMapping/>
  </p:clrMapOvr>
  <p:transition spd="slow">
    <p:split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5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3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3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3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3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3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3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850"/>
                            </p:stCondLst>
                            <p:childTnLst>
                              <p:par>
                                <p:cTn id="5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13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3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3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3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133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33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33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33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800" decel="100000"/>
                                        <p:tgtEl>
                                          <p:spTgt spid="133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133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133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33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800" decel="100000"/>
                                        <p:tgtEl>
                                          <p:spTgt spid="133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133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133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133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800" decel="100000"/>
                                        <p:tgtEl>
                                          <p:spTgt spid="133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133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133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133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800" decel="100000"/>
                                        <p:tgtEl>
                                          <p:spTgt spid="133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133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133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133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800" decel="100000"/>
                                        <p:tgtEl>
                                          <p:spTgt spid="133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133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133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133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800" decel="100000"/>
                                        <p:tgtEl>
                                          <p:spTgt spid="133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133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133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133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800" decel="100000"/>
                                        <p:tgtEl>
                                          <p:spTgt spid="1331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1331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1331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1331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800" decel="100000"/>
                                        <p:tgtEl>
                                          <p:spTgt spid="1331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1331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1331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1331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428605"/>
            <a:ext cx="1328717" cy="569756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Штабная военная машина </a:t>
            </a:r>
          </a:p>
          <a:p>
            <a:r>
              <a:rPr lang="ru-RU" sz="2000" dirty="0" smtClean="0"/>
              <a:t>( Виллис)</a:t>
            </a:r>
          </a:p>
          <a:p>
            <a:r>
              <a:rPr lang="ru-RU" sz="2000" dirty="0" smtClean="0"/>
              <a:t>Поставлена по ленд-лизу</a:t>
            </a:r>
            <a:endParaRPr lang="ru-RU" sz="2000" dirty="0"/>
          </a:p>
        </p:txBody>
      </p:sp>
      <p:pic>
        <p:nvPicPr>
          <p:cNvPr id="9218" name="Picture 2" descr="E:\картинки\Новая папка\001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71670" y="357166"/>
            <a:ext cx="6715172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357167"/>
            <a:ext cx="2143109" cy="5768998"/>
          </a:xfrm>
        </p:spPr>
        <p:txBody>
          <a:bodyPr>
            <a:noAutofit/>
          </a:bodyPr>
          <a:lstStyle/>
          <a:p>
            <a:r>
              <a:rPr lang="ru-RU" sz="2800" dirty="0" smtClean="0"/>
              <a:t>Реактивная система залпового огня (Катюша) на базе автомобиля </a:t>
            </a:r>
            <a:r>
              <a:rPr lang="ru-RU" sz="2800" dirty="0" err="1" smtClean="0"/>
              <a:t>студебекер</a:t>
            </a:r>
            <a:endParaRPr lang="ru-RU" sz="2800" dirty="0"/>
          </a:p>
        </p:txBody>
      </p:sp>
      <p:pic>
        <p:nvPicPr>
          <p:cNvPr id="10242" name="Picture 2" descr="E:\картинки\Новая папка\001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14546" y="285728"/>
            <a:ext cx="6572296" cy="61436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0"/>
            <a:ext cx="3008313" cy="612616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гаубица</a:t>
            </a:r>
            <a:endParaRPr lang="ru-RU" sz="3600" dirty="0"/>
          </a:p>
        </p:txBody>
      </p:sp>
      <p:pic>
        <p:nvPicPr>
          <p:cNvPr id="11266" name="Picture 2" descr="E:\картинки\Новая папка\0012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785794"/>
            <a:ext cx="7572428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+mn-lt"/>
              </a:rPr>
              <a:t>Карта наступления </a:t>
            </a:r>
            <a:r>
              <a:rPr lang="ru-RU" sz="2800" dirty="0" err="1" smtClean="0">
                <a:latin typeface="+mn-lt"/>
              </a:rPr>
              <a:t>немецко-фашистких</a:t>
            </a:r>
            <a:r>
              <a:rPr lang="ru-RU" sz="2800" dirty="0" smtClean="0">
                <a:latin typeface="+mn-lt"/>
              </a:rPr>
              <a:t> войск на Кубань (Кавказ)</a:t>
            </a:r>
            <a:endParaRPr lang="ru-RU" sz="2800" dirty="0"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071546"/>
            <a:ext cx="9143999" cy="5786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214290"/>
            <a:ext cx="3008313" cy="591187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Истребитель ЛаГГ-3</a:t>
            </a:r>
            <a:endParaRPr lang="ru-RU" sz="4000" dirty="0"/>
          </a:p>
        </p:txBody>
      </p:sp>
      <p:pic>
        <p:nvPicPr>
          <p:cNvPr id="12290" name="Picture 2" descr="E:\картинки\Новая папка\220px-Il2_2_ns37_machine_cannon_moscow_march_194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1428736"/>
            <a:ext cx="7786742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214291"/>
            <a:ext cx="3008313" cy="591187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Танк  т-34 - 85</a:t>
            </a:r>
            <a:endParaRPr lang="ru-RU" sz="3600" dirty="0"/>
          </a:p>
        </p:txBody>
      </p:sp>
      <p:pic>
        <p:nvPicPr>
          <p:cNvPr id="13314" name="Picture 2" descr="E:\картинки\Новая папка\10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857232"/>
            <a:ext cx="8286808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142853"/>
            <a:ext cx="3008313" cy="598331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Танк БТ-7</a:t>
            </a:r>
            <a:endParaRPr lang="ru-RU" sz="3600" dirty="0"/>
          </a:p>
        </p:txBody>
      </p:sp>
      <p:pic>
        <p:nvPicPr>
          <p:cNvPr id="14338" name="Picture 2" descr="E:\картинки\Новая папка\10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714356"/>
            <a:ext cx="7786742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214291"/>
            <a:ext cx="7972451" cy="121444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Союзнический танк </a:t>
            </a:r>
            <a:r>
              <a:rPr lang="ru-RU" sz="3200" dirty="0" err="1" smtClean="0"/>
              <a:t>Шерманн</a:t>
            </a:r>
            <a:endParaRPr lang="ru-RU" sz="3200" dirty="0"/>
          </a:p>
        </p:txBody>
      </p:sp>
      <p:pic>
        <p:nvPicPr>
          <p:cNvPr id="18434" name="Picture 2" descr="E:\картинки\Новая папка\10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000108"/>
            <a:ext cx="8358246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214291"/>
            <a:ext cx="8258203" cy="928693"/>
          </a:xfrm>
        </p:spPr>
        <p:txBody>
          <a:bodyPr>
            <a:normAutofit fontScale="92500" lnSpcReduction="10000"/>
          </a:bodyPr>
          <a:lstStyle/>
          <a:p>
            <a:r>
              <a:rPr lang="ru-RU" sz="3200" dirty="0" smtClean="0"/>
              <a:t>Немецкая авиация в небе над Кубанью </a:t>
            </a:r>
            <a:r>
              <a:rPr lang="ru-RU" sz="3200" dirty="0" err="1" smtClean="0"/>
              <a:t>Мессершмидт</a:t>
            </a:r>
            <a:r>
              <a:rPr lang="ru-RU" sz="3200" dirty="0" smtClean="0"/>
              <a:t> 109</a:t>
            </a:r>
            <a:endParaRPr lang="ru-RU" sz="3200" dirty="0"/>
          </a:p>
        </p:txBody>
      </p:sp>
      <p:pic>
        <p:nvPicPr>
          <p:cNvPr id="15362" name="Picture 2" descr="E:\картинки\Новая папка\220px-Bundesarchiv_Bild_101I-646-5188-17,_Flugzeuge_Junkers_Ju_8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142984"/>
            <a:ext cx="8286808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:\картинки\Новая папка\default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000108"/>
            <a:ext cx="7715304" cy="557216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302767"/>
            <a:ext cx="78581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ru-RU" sz="3200" dirty="0" smtClean="0">
                <a:solidFill>
                  <a:prstClr val="white"/>
                </a:solidFill>
              </a:rPr>
              <a:t>Немецкий танк Тигр</a:t>
            </a:r>
            <a:endParaRPr lang="ru-RU" sz="3200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285729"/>
            <a:ext cx="8258203" cy="857255"/>
          </a:xfrm>
        </p:spPr>
        <p:txBody>
          <a:bodyPr>
            <a:normAutofit/>
          </a:bodyPr>
          <a:lstStyle/>
          <a:p>
            <a:r>
              <a:rPr lang="ru-RU" sz="3200" dirty="0" err="1" smtClean="0"/>
              <a:t>Артштурм</a:t>
            </a:r>
            <a:r>
              <a:rPr lang="ru-RU" sz="3200" dirty="0" smtClean="0"/>
              <a:t> </a:t>
            </a:r>
            <a:r>
              <a:rPr lang="ru-RU" sz="3200" dirty="0" err="1" smtClean="0"/>
              <a:t>StuG</a:t>
            </a:r>
            <a:r>
              <a:rPr lang="ru-RU" sz="3200" dirty="0" smtClean="0"/>
              <a:t> III. </a:t>
            </a:r>
            <a:r>
              <a:rPr lang="ru-RU" sz="3200" dirty="0" err="1" smtClean="0"/>
              <a:t>Panzerkampfwagen</a:t>
            </a:r>
            <a:r>
              <a:rPr lang="ru-RU" sz="3200" dirty="0" smtClean="0"/>
              <a:t> III</a:t>
            </a:r>
            <a:endParaRPr lang="ru-RU" sz="3200" dirty="0"/>
          </a:p>
        </p:txBody>
      </p:sp>
      <p:pic>
        <p:nvPicPr>
          <p:cNvPr id="17410" name="Picture 2" descr="E:\картинки\Новая папка\10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928670"/>
            <a:ext cx="8143932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990000"/>
                </a:solidFill>
              </a:rPr>
              <a:t>  </a:t>
            </a:r>
            <a:r>
              <a:rPr lang="ru-RU" dirty="0">
                <a:solidFill>
                  <a:srgbClr val="FF0066"/>
                </a:solidFill>
              </a:rPr>
              <a:t>Выберите правильный ответ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tx1"/>
          </a:solidFill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endParaRPr lang="ru-RU" dirty="0">
              <a:solidFill>
                <a:srgbClr val="0000FF"/>
              </a:solidFill>
              <a:latin typeface="Script MT Bold" pitchFamily="66" charset="0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dirty="0">
                <a:solidFill>
                  <a:srgbClr val="CC3300"/>
                </a:solidFill>
                <a:latin typeface="Script MT Bold" pitchFamily="66" charset="0"/>
              </a:rPr>
              <a:t>1.</a:t>
            </a:r>
            <a:r>
              <a:rPr lang="ru-RU" dirty="0">
                <a:solidFill>
                  <a:srgbClr val="0000FF"/>
                </a:solidFill>
                <a:latin typeface="Script MT Bold" pitchFamily="66" charset="0"/>
              </a:rPr>
              <a:t>   Как называлась реактивная система, находившаяся во время войны на вооружении артиллерии Советской армии?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cript MT Bold" pitchFamily="66" charset="0"/>
              </a:rPr>
              <a:t>       </a:t>
            </a: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cript MT Bold" pitchFamily="66" charset="0"/>
                <a:hlinkClick r:id="rId2" action="ppaction://hlinksldjump"/>
              </a:rPr>
              <a:t>а) «Танюши»   </a:t>
            </a:r>
            <a:endParaRPr lang="ru-RU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Script MT Bold" pitchFamily="66" charset="0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cript MT Bold" pitchFamily="66" charset="0"/>
              </a:rPr>
              <a:t>                          </a:t>
            </a: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cript MT Bold" pitchFamily="66" charset="0"/>
                <a:hlinkClick r:id="rId2" action="ppaction://hlinksldjump"/>
              </a:rPr>
              <a:t>б) «Валюши»  </a:t>
            </a:r>
            <a:endParaRPr lang="ru-RU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Script MT Bold" pitchFamily="66" charset="0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cript MT Bold" pitchFamily="66" charset="0"/>
              </a:rPr>
              <a:t>                                         </a:t>
            </a: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cript MT Bold" pitchFamily="66" charset="0"/>
                <a:hlinkClick r:id="rId3" action="ppaction://hlinksldjump"/>
              </a:rPr>
              <a:t>в) «Катюши»</a:t>
            </a:r>
            <a:endParaRPr lang="ru-RU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Script MT Bold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200"/>
                            </p:stCondLst>
                            <p:childTnLst>
                              <p:par>
                                <p:cTn id="18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700"/>
                            </p:stCondLst>
                            <p:childTnLst>
                              <p:par>
                                <p:cTn id="2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200"/>
                            </p:stCondLst>
                            <p:childTnLst>
                              <p:par>
                                <p:cTn id="3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 </a:t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>
                <a:solidFill>
                  <a:srgbClr val="0033CC"/>
                </a:solidFill>
                <a:latin typeface="Berlin Sans FB Demi" pitchFamily="34" charset="0"/>
              </a:rPr>
              <a:t>3.</a:t>
            </a:r>
            <a:r>
              <a:rPr lang="ru-RU" sz="4000" dirty="0">
                <a:solidFill>
                  <a:srgbClr val="CC3300"/>
                </a:solidFill>
                <a:latin typeface="Berlin Sans FB Demi" pitchFamily="34" charset="0"/>
              </a:rPr>
              <a:t> Какой советский самолет в   </a:t>
            </a:r>
            <a:br>
              <a:rPr lang="ru-RU" sz="4000" dirty="0">
                <a:solidFill>
                  <a:srgbClr val="CC3300"/>
                </a:solidFill>
                <a:latin typeface="Berlin Sans FB Demi" pitchFamily="34" charset="0"/>
              </a:rPr>
            </a:br>
            <a:r>
              <a:rPr lang="ru-RU" sz="4000" dirty="0">
                <a:solidFill>
                  <a:srgbClr val="CC3300"/>
                </a:solidFill>
                <a:latin typeface="Berlin Sans FB Demi" pitchFamily="34" charset="0"/>
              </a:rPr>
              <a:t>         годы войны называли    </a:t>
            </a:r>
            <a:br>
              <a:rPr lang="ru-RU" sz="4000" dirty="0">
                <a:solidFill>
                  <a:srgbClr val="CC3300"/>
                </a:solidFill>
                <a:latin typeface="Berlin Sans FB Demi" pitchFamily="34" charset="0"/>
              </a:rPr>
            </a:br>
            <a:r>
              <a:rPr lang="ru-RU" sz="4000" dirty="0">
                <a:solidFill>
                  <a:srgbClr val="CC3300"/>
                </a:solidFill>
                <a:latin typeface="Berlin Sans FB Demi" pitchFamily="34" charset="0"/>
              </a:rPr>
              <a:t>         «летающим танком»?</a:t>
            </a:r>
            <a:br>
              <a:rPr lang="ru-RU" sz="4000" dirty="0">
                <a:solidFill>
                  <a:srgbClr val="CC3300"/>
                </a:solidFill>
                <a:latin typeface="Berlin Sans FB Demi" pitchFamily="34" charset="0"/>
              </a:rPr>
            </a:br>
            <a:r>
              <a:rPr lang="ru-RU" sz="4000" dirty="0">
                <a:solidFill>
                  <a:srgbClr val="CC3300"/>
                </a:solidFill>
                <a:latin typeface="Berlin Sans FB Demi" pitchFamily="34" charset="0"/>
              </a:rPr>
              <a:t/>
            </a:r>
            <a:br>
              <a:rPr lang="ru-RU" sz="4000" dirty="0">
                <a:solidFill>
                  <a:srgbClr val="CC3300"/>
                </a:solidFill>
                <a:latin typeface="Berlin Sans FB Demi" pitchFamily="34" charset="0"/>
              </a:rPr>
            </a:br>
            <a:r>
              <a:rPr lang="ru-RU" sz="4000" dirty="0">
                <a:solidFill>
                  <a:srgbClr val="CC3300"/>
                </a:solidFill>
                <a:latin typeface="Berlin Sans FB Demi" pitchFamily="34" charset="0"/>
                <a:hlinkClick r:id="rId2" action="ppaction://hlinksldjump"/>
              </a:rPr>
              <a:t>а) </a:t>
            </a:r>
            <a:r>
              <a:rPr lang="ru-RU" dirty="0">
                <a:solidFill>
                  <a:srgbClr val="FF9933"/>
                </a:solidFill>
                <a:hlinkClick r:id="rId2" action="ppaction://hlinksldjump"/>
              </a:rPr>
              <a:t>Штурмовик ИЛ – 2</a:t>
            </a:r>
            <a:r>
              <a:rPr lang="ru-RU" sz="2000" dirty="0">
                <a:solidFill>
                  <a:srgbClr val="FF9933"/>
                </a:solidFill>
                <a:hlinkClick r:id="rId2" action="ppaction://hlinksldjump"/>
              </a:rPr>
              <a:t> </a:t>
            </a:r>
            <a:br>
              <a:rPr lang="ru-RU" sz="2000" dirty="0">
                <a:solidFill>
                  <a:srgbClr val="FF9933"/>
                </a:solidFill>
                <a:hlinkClick r:id="rId2" action="ppaction://hlinksldjump"/>
              </a:rPr>
            </a:br>
            <a:r>
              <a:rPr lang="ru-RU" sz="4000" dirty="0">
                <a:solidFill>
                  <a:srgbClr val="CC3300"/>
                </a:solidFill>
                <a:latin typeface="Berlin Sans FB Demi" pitchFamily="34" charset="0"/>
                <a:hlinkClick r:id="rId3" action="ppaction://hlinksldjump"/>
              </a:rPr>
              <a:t>б) </a:t>
            </a:r>
            <a:r>
              <a:rPr lang="ru-RU" dirty="0">
                <a:solidFill>
                  <a:srgbClr val="0033CC"/>
                </a:solidFill>
                <a:hlinkClick r:id="rId3" action="ppaction://hlinksldjump"/>
              </a:rPr>
              <a:t>Истребитель И-16</a:t>
            </a:r>
            <a:r>
              <a:rPr lang="ru-RU" sz="4000" dirty="0">
                <a:solidFill>
                  <a:srgbClr val="0033CC"/>
                </a:solidFill>
                <a:latin typeface="Berlin Sans FB Demi" pitchFamily="34" charset="0"/>
                <a:hlinkClick r:id="rId3" action="ppaction://hlinksldjump"/>
              </a:rPr>
              <a:t> </a:t>
            </a:r>
            <a:br>
              <a:rPr lang="ru-RU" sz="4000" dirty="0">
                <a:solidFill>
                  <a:srgbClr val="0033CC"/>
                </a:solidFill>
                <a:latin typeface="Berlin Sans FB Demi" pitchFamily="34" charset="0"/>
                <a:hlinkClick r:id="rId3" action="ppaction://hlinksldjump"/>
              </a:rPr>
            </a:br>
            <a:r>
              <a:rPr lang="ru-RU" sz="4000" dirty="0">
                <a:solidFill>
                  <a:srgbClr val="CC3300"/>
                </a:solidFill>
                <a:latin typeface="Berlin Sans FB Demi" pitchFamily="34" charset="0"/>
                <a:hlinkClick r:id="rId3" action="ppaction://hlinksldjump"/>
              </a:rPr>
              <a:t>в) </a:t>
            </a:r>
            <a:r>
              <a:rPr lang="ru-RU" dirty="0">
                <a:solidFill>
                  <a:srgbClr val="009900"/>
                </a:solidFill>
                <a:hlinkClick r:id="rId3" action="ppaction://hlinksldjump"/>
              </a:rPr>
              <a:t>Истребитель МиГ-3</a:t>
            </a:r>
            <a:r>
              <a:rPr lang="ru-RU" sz="4000" dirty="0">
                <a:solidFill>
                  <a:srgbClr val="CC3300"/>
                </a:solidFill>
                <a:latin typeface="Berlin Sans FB Demi" pitchFamily="34" charset="0"/>
                <a:hlinkClick r:id="rId3" action="ppaction://hlinksldjump"/>
              </a:rPr>
              <a:t> </a:t>
            </a:r>
            <a:r>
              <a:rPr lang="ru-RU" sz="2000" dirty="0">
                <a:solidFill>
                  <a:srgbClr val="008000"/>
                </a:solidFill>
                <a:hlinkClick r:id="rId3" action="ppaction://hlinksldjump"/>
              </a:rPr>
              <a:t/>
            </a:r>
            <a:br>
              <a:rPr lang="ru-RU" sz="2000" dirty="0">
                <a:solidFill>
                  <a:srgbClr val="008000"/>
                </a:solidFill>
                <a:hlinkClick r:id="rId3" action="ppaction://hlinksldjump"/>
              </a:rPr>
            </a:br>
            <a:r>
              <a:rPr lang="ru-RU" sz="2000" dirty="0">
                <a:solidFill>
                  <a:srgbClr val="008000"/>
                </a:solidFill>
              </a:rPr>
              <a:t/>
            </a:r>
            <a:br>
              <a:rPr lang="ru-RU" sz="2000" dirty="0">
                <a:solidFill>
                  <a:srgbClr val="008000"/>
                </a:solidFill>
              </a:rPr>
            </a:br>
            <a:r>
              <a:rPr lang="ru-RU" sz="2000" dirty="0">
                <a:solidFill>
                  <a:srgbClr val="008000"/>
                </a:solidFill>
              </a:rPr>
              <a:t/>
            </a:r>
            <a:br>
              <a:rPr lang="ru-RU" sz="2000" dirty="0">
                <a:solidFill>
                  <a:srgbClr val="008000"/>
                </a:solidFill>
              </a:rPr>
            </a:br>
            <a:endParaRPr lang="ru-RU" sz="28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714356"/>
            <a:ext cx="8401080" cy="330314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 </a:t>
            </a:r>
          </a:p>
          <a:p>
            <a:r>
              <a:rPr lang="ru-RU" sz="4000" dirty="0" smtClean="0"/>
              <a:t>В каком месяце  был освобожден </a:t>
            </a:r>
            <a:r>
              <a:rPr lang="ru-RU" sz="4000" smtClean="0"/>
              <a:t>город Краснодар.</a:t>
            </a:r>
            <a:endParaRPr lang="ru-RU" sz="4000" dirty="0" smtClean="0"/>
          </a:p>
          <a:p>
            <a:endParaRPr lang="ru-RU" sz="4000" dirty="0" smtClean="0"/>
          </a:p>
          <a:p>
            <a:r>
              <a:rPr lang="ru-RU" sz="4000" dirty="0" smtClean="0"/>
              <a:t>А) 15 </a:t>
            </a:r>
            <a:r>
              <a:rPr lang="ru-RU" sz="4000" dirty="0" err="1" smtClean="0"/>
              <a:t>матра</a:t>
            </a:r>
            <a:endParaRPr lang="ru-RU" sz="4000" dirty="0" smtClean="0"/>
          </a:p>
          <a:p>
            <a:r>
              <a:rPr lang="ru-RU" sz="4000" dirty="0" smtClean="0"/>
              <a:t>                         Б) 12 февраля </a:t>
            </a:r>
          </a:p>
          <a:p>
            <a:r>
              <a:rPr lang="ru-RU" sz="4000" dirty="0" smtClean="0"/>
              <a:t>                                           </a:t>
            </a:r>
          </a:p>
          <a:p>
            <a:r>
              <a:rPr lang="ru-RU" sz="4000" dirty="0" smtClean="0"/>
              <a:t>                                                         В) 21 января 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                  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body" idx="1"/>
          </p:nvPr>
        </p:nvSpPr>
        <p:spPr>
          <a:xfrm>
            <a:off x="500063" y="1000125"/>
            <a:ext cx="8186737" cy="3017838"/>
          </a:xfrm>
        </p:spPr>
        <p:txBody>
          <a:bodyPr>
            <a:normAutofit fontScale="62500" lnSpcReduction="20000"/>
          </a:bodyPr>
          <a:lstStyle/>
          <a:p>
            <a:r>
              <a:rPr lang="ru-RU" sz="2400" dirty="0" smtClean="0">
                <a:solidFill>
                  <a:srgbClr val="336600"/>
                </a:solidFill>
                <a:latin typeface="Script MT Bold" pitchFamily="66" charset="0"/>
              </a:rPr>
              <a:t>     </a:t>
            </a:r>
            <a:r>
              <a:rPr lang="ru-RU" sz="2400" dirty="0" smtClean="0">
                <a:solidFill>
                  <a:srgbClr val="0000FF"/>
                </a:solidFill>
                <a:latin typeface="Script MT Bold" pitchFamily="66" charset="0"/>
              </a:rPr>
              <a:t>  </a:t>
            </a:r>
            <a:r>
              <a:rPr lang="ru-RU" sz="5100" dirty="0" smtClean="0">
                <a:solidFill>
                  <a:srgbClr val="0000FF"/>
                </a:solidFill>
              </a:rPr>
              <a:t>Какой отечественный средний    </a:t>
            </a:r>
            <a:br>
              <a:rPr lang="ru-RU" sz="5100" dirty="0" smtClean="0">
                <a:solidFill>
                  <a:srgbClr val="0000FF"/>
                </a:solidFill>
              </a:rPr>
            </a:br>
            <a:r>
              <a:rPr lang="ru-RU" sz="5100" dirty="0" smtClean="0">
                <a:solidFill>
                  <a:srgbClr val="0000FF"/>
                </a:solidFill>
              </a:rPr>
              <a:t>     танк был  признан  лучшим в годы </a:t>
            </a:r>
            <a:br>
              <a:rPr lang="ru-RU" sz="5100" dirty="0" smtClean="0">
                <a:solidFill>
                  <a:srgbClr val="0000FF"/>
                </a:solidFill>
              </a:rPr>
            </a:br>
            <a:r>
              <a:rPr lang="ru-RU" sz="5100" dirty="0" smtClean="0">
                <a:solidFill>
                  <a:srgbClr val="0000FF"/>
                </a:solidFill>
              </a:rPr>
              <a:t>       Великой Отечественной войны?</a:t>
            </a:r>
            <a:br>
              <a:rPr lang="ru-RU" sz="5100" dirty="0" smtClean="0">
                <a:solidFill>
                  <a:srgbClr val="0000FF"/>
                </a:solidFill>
              </a:rPr>
            </a:br>
            <a:r>
              <a:rPr lang="ru-RU" sz="2400" b="1" dirty="0" smtClean="0">
                <a:solidFill>
                  <a:srgbClr val="0000FF"/>
                </a:solidFill>
                <a:latin typeface="Script MT Bold" pitchFamily="66" charset="0"/>
              </a:rPr>
              <a:t/>
            </a:r>
            <a:br>
              <a:rPr lang="ru-RU" sz="2400" b="1" dirty="0" smtClean="0">
                <a:solidFill>
                  <a:srgbClr val="0000FF"/>
                </a:solidFill>
                <a:latin typeface="Script MT Bold" pitchFamily="66" charset="0"/>
              </a:rPr>
            </a:br>
            <a:r>
              <a:rPr lang="ru-RU" sz="3500" b="1" dirty="0" smtClean="0">
                <a:solidFill>
                  <a:srgbClr val="0000FF"/>
                </a:solidFill>
              </a:rPr>
              <a:t>         </a:t>
            </a:r>
            <a:r>
              <a:rPr lang="ru-RU" sz="3500" b="1" dirty="0" smtClean="0">
                <a:solidFill>
                  <a:srgbClr val="990000"/>
                </a:solidFill>
                <a:hlinkClick r:id="rId2" action="ppaction://hlinksldjump"/>
              </a:rPr>
              <a:t>а)  Б – 34-85</a:t>
            </a:r>
            <a:r>
              <a:rPr lang="ru-RU" sz="3500" dirty="0" smtClean="0">
                <a:solidFill>
                  <a:srgbClr val="0000FF"/>
                </a:solidFill>
                <a:hlinkClick r:id="rId2" action="ppaction://hlinksldjump"/>
              </a:rPr>
              <a:t>    </a:t>
            </a:r>
            <a:br>
              <a:rPr lang="ru-RU" sz="3500" dirty="0" smtClean="0">
                <a:solidFill>
                  <a:srgbClr val="0000FF"/>
                </a:solidFill>
                <a:hlinkClick r:id="rId2" action="ppaction://hlinksldjump"/>
              </a:rPr>
            </a:br>
            <a:r>
              <a:rPr lang="ru-RU" sz="3500" dirty="0" smtClean="0">
                <a:solidFill>
                  <a:srgbClr val="0000FF"/>
                </a:solidFill>
              </a:rPr>
              <a:t>                         </a:t>
            </a:r>
          </a:p>
          <a:p>
            <a:r>
              <a:rPr lang="ru-RU" sz="3500" dirty="0" smtClean="0">
                <a:solidFill>
                  <a:srgbClr val="0000FF"/>
                </a:solidFill>
              </a:rPr>
              <a:t>                                     </a:t>
            </a:r>
            <a:r>
              <a:rPr lang="ru-RU" sz="3500" b="1" dirty="0" smtClean="0">
                <a:solidFill>
                  <a:srgbClr val="0000FF"/>
                </a:solidFill>
                <a:hlinkClick r:id="rId3" action="ppaction://hlinksldjump"/>
              </a:rPr>
              <a:t>б)</a:t>
            </a:r>
            <a:r>
              <a:rPr lang="ru-RU" sz="3500" dirty="0" smtClean="0">
                <a:solidFill>
                  <a:srgbClr val="0000FF"/>
                </a:solidFill>
                <a:hlinkClick r:id="rId3" action="ppaction://hlinksldjump"/>
              </a:rPr>
              <a:t> </a:t>
            </a:r>
            <a:r>
              <a:rPr lang="ru-RU" sz="3500" b="1" dirty="0" smtClean="0">
                <a:solidFill>
                  <a:srgbClr val="0000FF"/>
                </a:solidFill>
                <a:hlinkClick r:id="rId3" action="ppaction://hlinksldjump"/>
              </a:rPr>
              <a:t>Т-34-85    </a:t>
            </a:r>
            <a:r>
              <a:rPr lang="ru-RU" sz="3500" b="1" dirty="0" smtClean="0">
                <a:solidFill>
                  <a:srgbClr val="0000FF"/>
                </a:solidFill>
              </a:rPr>
              <a:t/>
            </a:r>
            <a:br>
              <a:rPr lang="ru-RU" sz="3500" b="1" dirty="0" smtClean="0">
                <a:solidFill>
                  <a:srgbClr val="0000FF"/>
                </a:solidFill>
              </a:rPr>
            </a:br>
            <a:r>
              <a:rPr lang="ru-RU" sz="3500" b="1" dirty="0" smtClean="0">
                <a:solidFill>
                  <a:srgbClr val="0000FF"/>
                </a:solidFill>
              </a:rPr>
              <a:t>                                           </a:t>
            </a:r>
          </a:p>
          <a:p>
            <a:r>
              <a:rPr lang="ru-RU" sz="3500" b="1" dirty="0" smtClean="0">
                <a:solidFill>
                  <a:srgbClr val="0000FF"/>
                </a:solidFill>
                <a:hlinkClick r:id="rId2" action="ppaction://hlinksldjump"/>
              </a:rPr>
              <a:t>                                                              </a:t>
            </a:r>
            <a:r>
              <a:rPr lang="ru-RU" sz="3500" b="1" dirty="0" smtClean="0">
                <a:solidFill>
                  <a:srgbClr val="FF33CC"/>
                </a:solidFill>
                <a:hlinkClick r:id="rId2" action="ppaction://hlinksldjump"/>
              </a:rPr>
              <a:t>в)  у-34-85</a:t>
            </a:r>
            <a:endParaRPr lang="ru-RU" sz="3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картинки\Новая папка\259690_g3yrdo3p7v_1264945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картинки\Новая папка\259690_77160thefi_1264945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картинки\Новая папка\259690_otjdi74li0_1264945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300" dirty="0" smtClean="0">
                <a:latin typeface="+mn-lt"/>
              </a:rPr>
              <a:t>Силы сторон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Вооруженные силы СССР</a:t>
            </a:r>
          </a:p>
          <a:p>
            <a:r>
              <a:rPr lang="ru-RU" dirty="0" smtClean="0"/>
              <a:t>к 25 июля 1942:  </a:t>
            </a:r>
          </a:p>
          <a:p>
            <a:r>
              <a:rPr lang="ru-RU" dirty="0" smtClean="0"/>
              <a:t>112 тыс. человек, 121 танк, 2160 орудий и миномётов, 230 самолётов.</a:t>
            </a:r>
          </a:p>
          <a:p>
            <a:r>
              <a:rPr lang="ru-RU" dirty="0" smtClean="0"/>
              <a:t>к 1 января 1943: свыше 1 </a:t>
            </a:r>
            <a:r>
              <a:rPr lang="ru-RU" dirty="0" err="1" smtClean="0"/>
              <a:t>млн</a:t>
            </a:r>
            <a:r>
              <a:rPr lang="ru-RU" dirty="0" smtClean="0"/>
              <a:t> человек, более 11,3 тыс. орудий и миномётов, около 1,3 тыс. танков, 900 самолётов.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Вооруженные силы Германии</a:t>
            </a:r>
          </a:p>
          <a:p>
            <a:r>
              <a:rPr lang="ru-RU" dirty="0" smtClean="0"/>
              <a:t>170 тыс. человек, 1130 танков, свыше 4,5 тыс. орудий и миномётов, до 1 тыс. самолётов.</a:t>
            </a:r>
          </a:p>
          <a:p>
            <a:r>
              <a:rPr lang="ru-RU" dirty="0" smtClean="0"/>
              <a:t>с 31 июля: 700 танков.</a:t>
            </a:r>
          </a:p>
          <a:p>
            <a:r>
              <a:rPr lang="ru-RU" dirty="0" smtClean="0"/>
              <a:t>к 1 января 1943: 764 тыс. чел., 5290 орудий и миномётов, 700 танков, 530 самолётов.</a:t>
            </a:r>
          </a:p>
          <a:p>
            <a:r>
              <a:rPr lang="ru-RU" dirty="0" smtClean="0"/>
              <a:t>В конце января 1943: все немецкие танковые части (кроме 13-й танковой дивизии) выведены с Кубани на Украину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66255" y="1246909"/>
          <a:ext cx="8714510" cy="4558146"/>
        </p:xfrm>
        <a:graphic>
          <a:graphicData uri="http://schemas.openxmlformats.org/drawingml/2006/table">
            <a:tbl>
              <a:tblPr/>
              <a:tblGrid>
                <a:gridCol w="4357255"/>
                <a:gridCol w="4357255"/>
              </a:tblGrid>
              <a:tr h="4558146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64371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4600" dirty="0" smtClean="0"/>
              <a:t>Сражение делится на два этапа: </a:t>
            </a:r>
          </a:p>
          <a:p>
            <a:pPr marL="651510" indent="-514350">
              <a:buNone/>
            </a:pPr>
            <a:r>
              <a:rPr lang="ru-RU" sz="4600" dirty="0" smtClean="0"/>
              <a:t>1. наступление немецких войск (25 июля — 31 декабря 1942) </a:t>
            </a:r>
          </a:p>
          <a:p>
            <a:pPr>
              <a:buNone/>
            </a:pPr>
            <a:r>
              <a:rPr lang="ru-RU" sz="4600" dirty="0" smtClean="0"/>
              <a:t>Немецкое наступление: июнь — ноябрь 1942 План«</a:t>
            </a:r>
            <a:r>
              <a:rPr lang="ru-RU" sz="4600" dirty="0" err="1" smtClean="0"/>
              <a:t>Блау</a:t>
            </a:r>
            <a:r>
              <a:rPr lang="ru-RU" sz="4600" dirty="0" smtClean="0"/>
              <a:t>»</a:t>
            </a:r>
          </a:p>
          <a:p>
            <a:pPr>
              <a:buNone/>
            </a:pPr>
            <a:r>
              <a:rPr lang="ru-RU" sz="4600" dirty="0" smtClean="0"/>
              <a:t>В задачу группы «A» входило: </a:t>
            </a:r>
          </a:p>
          <a:p>
            <a:pPr>
              <a:buNone/>
            </a:pPr>
            <a:r>
              <a:rPr lang="ru-RU" sz="4600" dirty="0" smtClean="0"/>
              <a:t>1. окружить и уничтожить Южный фронт </a:t>
            </a:r>
          </a:p>
          <a:p>
            <a:pPr>
              <a:buNone/>
              <a:tabLst>
                <a:tab pos="7978775" algn="l"/>
              </a:tabLst>
            </a:pPr>
            <a:r>
              <a:rPr lang="ru-RU" sz="4600" dirty="0" smtClean="0"/>
              <a:t>2. Овладеть территорией Северного Кавказа</a:t>
            </a:r>
          </a:p>
          <a:p>
            <a:pPr>
              <a:buNone/>
            </a:pPr>
            <a:r>
              <a:rPr lang="ru-RU" sz="4600" dirty="0" smtClean="0"/>
              <a:t>3. овладеть нефтеносными районами Грозного и Баку</a:t>
            </a:r>
          </a:p>
          <a:p>
            <a:pPr>
              <a:buNone/>
            </a:pPr>
            <a:r>
              <a:rPr lang="ru-RU" sz="4600" dirty="0" smtClean="0"/>
              <a:t>Группа армий «A» в составе:1-я танковая армия (Клейст)17-я армия (</a:t>
            </a:r>
            <a:r>
              <a:rPr lang="ru-RU" sz="4600" dirty="0" err="1" smtClean="0"/>
              <a:t>Руофф</a:t>
            </a:r>
            <a:r>
              <a:rPr lang="ru-RU" sz="4600" dirty="0" smtClean="0"/>
              <a:t>)</a:t>
            </a:r>
          </a:p>
          <a:p>
            <a:pPr>
              <a:buNone/>
            </a:pPr>
            <a:r>
              <a:rPr lang="ru-RU" sz="4600" dirty="0" smtClean="0"/>
              <a:t>3-я румынская армия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 marL="651510" indent="-514350"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</TotalTime>
  <Words>835</Words>
  <Application>Microsoft Office PowerPoint</Application>
  <PresentationFormat>Экран (4:3)</PresentationFormat>
  <Paragraphs>189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Апекс</vt:lpstr>
      <vt:lpstr>Великая отечественная война 1941- 1945</vt:lpstr>
      <vt:lpstr>Слайд 2</vt:lpstr>
      <vt:lpstr>Карта наступления немецко-фашистких войск на Кубань (Кавказ)</vt:lpstr>
      <vt:lpstr>Слайд 4</vt:lpstr>
      <vt:lpstr>Слайд 5</vt:lpstr>
      <vt:lpstr>Слайд 6</vt:lpstr>
      <vt:lpstr>Слайд 7</vt:lpstr>
      <vt:lpstr>Силы сторон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ПОТЕРИ СТОРОН В БИТВЕ ЗА КАВКАЗ (КУБАНЬ)</vt:lpstr>
      <vt:lpstr>Слайд 20</vt:lpstr>
      <vt:lpstr>Карта воздушных боев на Кубани</vt:lpstr>
      <vt:lpstr> </vt:lpstr>
      <vt:lpstr> Самолёты</vt:lpstr>
      <vt:lpstr>Слайд 24</vt:lpstr>
      <vt:lpstr>Слайд 25</vt:lpstr>
      <vt:lpstr>                 Корабли       военно-морского флота 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  Выберите правильный ответ</vt:lpstr>
      <vt:lpstr>        3. Какой советский самолет в             годы войны называли              «летающим танком»?  а) Штурмовик ИЛ – 2  б) Истребитель И-16  в) Истребитель МиГ-3    </vt:lpstr>
      <vt:lpstr>Слайд 39</vt:lpstr>
      <vt:lpstr>Слайд 40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Великая отечественная война</dc:title>
  <dc:creator>777</dc:creator>
  <cp:lastModifiedBy>school23bel</cp:lastModifiedBy>
  <cp:revision>25</cp:revision>
  <dcterms:created xsi:type="dcterms:W3CDTF">2014-01-04T20:14:21Z</dcterms:created>
  <dcterms:modified xsi:type="dcterms:W3CDTF">2015-06-14T09:46:13Z</dcterms:modified>
</cp:coreProperties>
</file>