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1" r:id="rId7"/>
    <p:sldId id="262" r:id="rId8"/>
    <p:sldId id="272" r:id="rId9"/>
    <p:sldId id="269" r:id="rId10"/>
    <p:sldId id="267" r:id="rId11"/>
    <p:sldId id="271" r:id="rId12"/>
    <p:sldId id="273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___Microsoft_Office_PowerPoint1.ppt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__Microsoft_Office_PowerPoint_97-20031.pp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650085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«слово Это звучит</a:t>
            </a:r>
          </a:p>
          <a:p>
            <a:pPr algn="ctr"/>
            <a:r>
              <a:rPr lang="ru-R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одинаково на всех языках»</a:t>
            </a:r>
            <a:endParaRPr lang="ru-RU" sz="3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643051"/>
            <a:ext cx="800105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Разработка сценария для классного мероприятия,</a:t>
            </a:r>
          </a:p>
          <a:p>
            <a:pPr algn="ctr"/>
            <a:r>
              <a:rPr lang="ru-RU" sz="2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посвященного Дню Матери</a:t>
            </a:r>
            <a:endParaRPr lang="ru-RU" sz="2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5" y="4714884"/>
            <a:ext cx="4429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Роботу подготовила:</a:t>
            </a:r>
          </a:p>
          <a:p>
            <a:r>
              <a:rPr lang="ru-RU" dirty="0" smtClean="0"/>
              <a:t>учитель географии и </a:t>
            </a:r>
            <a:r>
              <a:rPr lang="ru-RU" dirty="0" err="1" smtClean="0"/>
              <a:t>кубановедения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классный руководитель 9А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Соловьева М.А.</a:t>
            </a:r>
          </a:p>
          <a:p>
            <a:endParaRPr lang="ru-RU" dirty="0"/>
          </a:p>
        </p:txBody>
      </p:sp>
      <p:pic>
        <p:nvPicPr>
          <p:cNvPr id="8" name="Рисунок 7" descr="C:\109.2012\DSCN1720.JPG"/>
          <p:cNvPicPr/>
          <p:nvPr/>
        </p:nvPicPr>
        <p:blipFill>
          <a:blip r:embed="rId3" cstate="print"/>
          <a:srcRect l="22945" t="35242" r="26992" b="26749"/>
          <a:stretch>
            <a:fillRect/>
          </a:stretch>
        </p:blipFill>
        <p:spPr bwMode="auto">
          <a:xfrm>
            <a:off x="357158" y="2857496"/>
            <a:ext cx="392909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458788"/>
            <a:ext cx="84248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3200" b="1" i="1" dirty="0">
                <a:solidFill>
                  <a:srgbClr val="CC0000"/>
                </a:solidFill>
              </a:rPr>
              <a:t/>
            </a:r>
            <a:br>
              <a:rPr lang="ru-RU" sz="3200" b="1" i="1" dirty="0">
                <a:solidFill>
                  <a:srgbClr val="CC0000"/>
                </a:solidFill>
              </a:rPr>
            </a:br>
            <a:endParaRPr lang="ru-RU" sz="3200" b="1" i="1" dirty="0">
              <a:solidFill>
                <a:srgbClr val="CC0000"/>
              </a:solidFill>
            </a:endParaRPr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428604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Приложение  3</a:t>
            </a:r>
            <a:endParaRPr lang="ru-RU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286000" y="1714500"/>
          <a:ext cx="4570413" cy="3427413"/>
        </p:xfrm>
        <a:graphic>
          <a:graphicData uri="http://schemas.openxmlformats.org/presentationml/2006/ole">
            <p:oleObj spid="_x0000_s44034" name="Презентация" r:id="rId4" imgW="4570501" imgH="3427400" progId="PowerPoint.Show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458788"/>
            <a:ext cx="84248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3200" b="1" i="1" dirty="0">
                <a:solidFill>
                  <a:srgbClr val="CC0000"/>
                </a:solidFill>
              </a:rPr>
              <a:t/>
            </a:r>
            <a:br>
              <a:rPr lang="ru-RU" sz="3200" b="1" i="1" dirty="0">
                <a:solidFill>
                  <a:srgbClr val="CC0000"/>
                </a:solidFill>
              </a:rPr>
            </a:br>
            <a:endParaRPr lang="ru-RU" sz="3200" b="1" i="1" dirty="0">
              <a:solidFill>
                <a:srgbClr val="CC0000"/>
              </a:solidFill>
            </a:endParaRPr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214290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Приложение 4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785794"/>
            <a:ext cx="8286808" cy="5037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000" dirty="0" smtClean="0"/>
              <a:t> </a:t>
            </a:r>
            <a:r>
              <a:rPr lang="ru-RU" sz="4000" i="1" dirty="0" smtClean="0">
                <a:latin typeface="Garamond" pitchFamily="18" charset="0"/>
              </a:rPr>
              <a:t>Алексей Максимович Горький писал: «Без солнца не цветут цветы, без любви нет счастья, без женщины нет любви, без матери нет ни поэта, ни героя. Вся радость мира - от матерей!.»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i="1" dirty="0" smtClean="0">
                <a:latin typeface="Garamond" pitchFamily="18" charset="0"/>
              </a:rPr>
              <a:t>        Если вы хотите сделать маму самым счастливым человеком, поступайте так, чтобы она радовалась и с гордостью могла сказать : «Знаете, какие у меня хорошие дети!»</a:t>
            </a:r>
            <a:endParaRPr lang="ru-RU" sz="4000" i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285729"/>
            <a:ext cx="7572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4000" i="1" dirty="0" smtClean="0">
                <a:latin typeface="Garamond" pitchFamily="18" charset="0"/>
              </a:rPr>
              <a:t> - Дорогие мамы!</a:t>
            </a:r>
          </a:p>
          <a:p>
            <a:pPr>
              <a:buFont typeface="Wingdings" pitchFamily="2" charset="2"/>
              <a:buNone/>
            </a:pPr>
            <a:r>
              <a:rPr lang="ru-RU" sz="4000" i="1" dirty="0" smtClean="0">
                <a:latin typeface="Garamond" pitchFamily="18" charset="0"/>
              </a:rPr>
              <a:t>     Поздравляю вас с Днем Матери.</a:t>
            </a:r>
          </a:p>
          <a:p>
            <a:pPr>
              <a:buFont typeface="Wingdings" pitchFamily="2" charset="2"/>
              <a:buNone/>
            </a:pPr>
            <a:r>
              <a:rPr lang="ru-RU" sz="4000" i="1" dirty="0" smtClean="0">
                <a:latin typeface="Garamond" pitchFamily="18" charset="0"/>
              </a:rPr>
              <a:t>     Без сна ночей прошло немало,</a:t>
            </a:r>
          </a:p>
          <a:p>
            <a:pPr>
              <a:buFont typeface="Wingdings" pitchFamily="2" charset="2"/>
              <a:buNone/>
            </a:pPr>
            <a:r>
              <a:rPr lang="ru-RU" sz="4000" i="1" dirty="0" smtClean="0">
                <a:latin typeface="Garamond" pitchFamily="18" charset="0"/>
              </a:rPr>
              <a:t>     Забот, тревог не перечесть.</a:t>
            </a:r>
          </a:p>
          <a:p>
            <a:pPr>
              <a:buFont typeface="Wingdings" pitchFamily="2" charset="2"/>
              <a:buNone/>
            </a:pPr>
            <a:r>
              <a:rPr lang="ru-RU" sz="4000" i="1" dirty="0" smtClean="0">
                <a:latin typeface="Garamond" pitchFamily="18" charset="0"/>
              </a:rPr>
              <a:t>     Земной поклон вам все родные мамы</a:t>
            </a:r>
          </a:p>
          <a:p>
            <a:pPr>
              <a:buFont typeface="Wingdings" pitchFamily="2" charset="2"/>
              <a:buNone/>
            </a:pPr>
            <a:r>
              <a:rPr lang="ru-RU" sz="4000" i="1" dirty="0" smtClean="0">
                <a:latin typeface="Garamond" pitchFamily="18" charset="0"/>
              </a:rPr>
              <a:t>     За то , что вы на свете есть 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3" name="Picture 5" descr="ляйся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bloemen_0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35768">
            <a:off x="536575" y="3652838"/>
            <a:ext cx="118427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blume9_5k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2188" y="188913"/>
            <a:ext cx="18018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0"/>
            <a:ext cx="90011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</a:rPr>
              <a:t>Цель</a:t>
            </a:r>
            <a:r>
              <a:rPr lang="ru-RU" sz="2500" b="1" dirty="0" smtClean="0"/>
              <a:t>:</a:t>
            </a:r>
            <a:r>
              <a:rPr lang="ru-RU" sz="2500" dirty="0" smtClean="0"/>
              <a:t> воспитание у школьников чувства уважения и любви к самому близкому, верному, преданному человеку - маме;</a:t>
            </a:r>
          </a:p>
          <a:p>
            <a:endParaRPr lang="ru-RU" sz="2500" dirty="0" smtClean="0"/>
          </a:p>
          <a:p>
            <a:r>
              <a:rPr lang="ru-RU" sz="2500" b="1" dirty="0" smtClean="0">
                <a:solidFill>
                  <a:srgbClr val="C00000"/>
                </a:solidFill>
              </a:rPr>
              <a:t>Задачи:</a:t>
            </a:r>
            <a:endParaRPr lang="ru-RU" sz="2500" dirty="0" smtClean="0">
              <a:solidFill>
                <a:srgbClr val="C00000"/>
              </a:solidFill>
            </a:endParaRPr>
          </a:p>
          <a:p>
            <a:r>
              <a:rPr lang="ru-RU" sz="2500" dirty="0" smtClean="0"/>
              <a:t>создание условий для благополучного взаимодействия классного и родительского коллективов;</a:t>
            </a:r>
          </a:p>
          <a:p>
            <a:r>
              <a:rPr lang="ru-RU" sz="2500" smtClean="0"/>
              <a:t>формирование у детей </a:t>
            </a:r>
            <a:r>
              <a:rPr lang="ru-RU" sz="2500" dirty="0" smtClean="0"/>
              <a:t>уважительное отношение к своему дому, семье и культуру взаимоотношений родителей и детей;</a:t>
            </a:r>
          </a:p>
          <a:p>
            <a:r>
              <a:rPr lang="ru-RU" sz="2500" dirty="0" smtClean="0"/>
              <a:t>способствовать сближению взрослых и детей, формированию положительных эмоций.</a:t>
            </a:r>
          </a:p>
          <a:p>
            <a:endParaRPr lang="ru-RU" sz="2500" dirty="0" smtClean="0"/>
          </a:p>
          <a:p>
            <a:r>
              <a:rPr lang="ru-RU" sz="2500" b="1" dirty="0" smtClean="0">
                <a:solidFill>
                  <a:srgbClr val="C00000"/>
                </a:solidFill>
              </a:rPr>
              <a:t>Подготовительная работа:</a:t>
            </a:r>
            <a:r>
              <a:rPr lang="ru-RU" sz="2500" b="1" dirty="0" smtClean="0"/>
              <a:t> </a:t>
            </a:r>
            <a:r>
              <a:rPr lang="ru-RU" sz="2500" dirty="0" smtClean="0"/>
              <a:t>пригласительный билет для мам, подготовка  фотоальбома, написание сочинений « Главное слово на всех языках», украшение зала к празднику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729" y="285728"/>
            <a:ext cx="684983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 мероприятия</a:t>
            </a:r>
            <a:endParaRPr lang="ru-RU" sz="3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357298"/>
            <a:ext cx="835824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500" dirty="0" smtClean="0"/>
              <a:t>Музыкальное приветствие в исполнении </a:t>
            </a:r>
            <a:r>
              <a:rPr lang="ru-RU" sz="2500" dirty="0" err="1" smtClean="0"/>
              <a:t>Помогаевой</a:t>
            </a:r>
            <a:r>
              <a:rPr lang="ru-RU" sz="2500" dirty="0" smtClean="0"/>
              <a:t> Ф.</a:t>
            </a:r>
          </a:p>
          <a:p>
            <a:pPr marL="342900" indent="-342900">
              <a:buAutoNum type="arabicPeriod"/>
            </a:pPr>
            <a:r>
              <a:rPr lang="ru-RU" sz="2500" dirty="0" smtClean="0"/>
              <a:t>Вступительное слово учителя о истории создания праздника и мероприятиях , которые проводятся в Краснодарском крае( приложение1);</a:t>
            </a:r>
          </a:p>
          <a:p>
            <a:pPr marL="342900" indent="-342900">
              <a:buAutoNum type="arabicPeriod"/>
            </a:pPr>
            <a:r>
              <a:rPr lang="ru-RU" sz="2500" dirty="0" smtClean="0"/>
              <a:t>Выступление детей с отрывками из своих сочинений;</a:t>
            </a:r>
          </a:p>
          <a:p>
            <a:pPr marL="342900" indent="-342900">
              <a:buAutoNum type="arabicPeriod"/>
            </a:pPr>
            <a:r>
              <a:rPr lang="ru-RU" sz="2500" dirty="0" smtClean="0"/>
              <a:t>Тематическая викторина( приложение 2);</a:t>
            </a:r>
          </a:p>
          <a:p>
            <a:pPr marL="342900" indent="-342900">
              <a:buAutoNum type="arabicPeriod"/>
            </a:pPr>
            <a:r>
              <a:rPr lang="ru-RU" sz="2500" dirty="0" smtClean="0"/>
              <a:t>Показ презентации « Самой  любимой, самой ласковой , самой дорогой…посвящается!!!»( приложение 3)</a:t>
            </a:r>
          </a:p>
          <a:p>
            <a:pPr marL="342900" indent="-342900">
              <a:buAutoNum type="arabicPeriod"/>
            </a:pPr>
            <a:r>
              <a:rPr lang="ru-RU" sz="2500" dirty="0" smtClean="0"/>
              <a:t>Заключительное слово учителя ( приложение 4).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1071546"/>
            <a:ext cx="85725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Дорогие мамы мы рады приветствовать Вас на празднике, посвященном Международному Дню матери.</a:t>
            </a:r>
          </a:p>
          <a:p>
            <a:r>
              <a:rPr lang="ru-RU" sz="2200" dirty="0" smtClean="0"/>
              <a:t>Мама, мамочка: Сколько тепла таит это магическое слово, которое называет самого близкого, родного человека! Слово "мама" - особое слово. Оно рождается как бы вместе с нами, сопровождая нас всю жизнь.</a:t>
            </a:r>
          </a:p>
          <a:p>
            <a:r>
              <a:rPr lang="ru-RU" sz="2200" dirty="0" smtClean="0"/>
              <a:t>Матери: Их миллионы, и каждая несет в сердце материнскую любовь. Женщины всех рас, говорящие на разных языках, - все они сестры в одном: в своей безграничной любви к своему ребенку.</a:t>
            </a:r>
          </a:p>
          <a:p>
            <a:r>
              <a:rPr lang="ru-RU" sz="2200" dirty="0" smtClean="0"/>
              <a:t>И каждый, если в нем есть хоть капля человечности, скажет: "Лучшая мама - моя мама!" Ибо нет предела ее нежности, кем она ни была, где бы она ни жила.</a:t>
            </a:r>
          </a:p>
          <a:p>
            <a:r>
              <a:rPr lang="ru-RU" sz="2200" dirty="0" smtClean="0"/>
              <a:t>Материнская любовь греет нас до старости. Мама учит нас быть добрыми, мудрыми, дает советы, заботится о нас, оберегает нас.</a:t>
            </a:r>
          </a:p>
          <a:p>
            <a:r>
              <a:rPr lang="ru-RU" sz="2200" dirty="0" smtClean="0"/>
              <a:t>И сегодня мы собрались здесь для того, чтобы рассказать о своей любви к нашим мамам. Наш классный час называется «Слово это звучит одинаково на всех языках.!"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42845" y="28572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28572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Вступительное слово учителя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_Fly2Бабоч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47274">
            <a:off x="1107648" y="5341809"/>
            <a:ext cx="1524000" cy="1143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1000108"/>
            <a:ext cx="58579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Указ президента РФ от 30 января 1998 года определил: </a:t>
            </a:r>
            <a:r>
              <a:rPr lang="ru-RU" sz="35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День матери следует отмечать ежегодно в последнее воскресенье ноября.</a:t>
            </a:r>
            <a:endParaRPr lang="ru-RU" sz="35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8" descr="B_Fly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20782">
            <a:off x="395288" y="3213100"/>
            <a:ext cx="1590675" cy="1428750"/>
          </a:xfrm>
          <a:prstGeom prst="rect">
            <a:avLst/>
          </a:prstGeom>
          <a:noFill/>
        </p:spPr>
      </p:pic>
      <p:pic>
        <p:nvPicPr>
          <p:cNvPr id="8" name="Picture 8" descr="B_Fly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20782">
            <a:off x="3558120" y="4197990"/>
            <a:ext cx="1590675" cy="1428750"/>
          </a:xfrm>
          <a:prstGeom prst="rect">
            <a:avLst/>
          </a:prstGeom>
          <a:noFill/>
        </p:spPr>
      </p:pic>
      <p:pic>
        <p:nvPicPr>
          <p:cNvPr id="9" name="Picture 8" descr="B_Fly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20782">
            <a:off x="272004" y="54586"/>
            <a:ext cx="1590675" cy="1428750"/>
          </a:xfrm>
          <a:prstGeom prst="rect">
            <a:avLst/>
          </a:prstGeom>
          <a:noFill/>
        </p:spPr>
      </p:pic>
      <p:pic>
        <p:nvPicPr>
          <p:cNvPr id="10" name="Picture 12" descr="B_Fly2Бабоч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53357">
            <a:off x="6298158" y="5684603"/>
            <a:ext cx="1524000" cy="1143000"/>
          </a:xfrm>
          <a:prstGeom prst="rect">
            <a:avLst/>
          </a:prstGeom>
          <a:noFill/>
        </p:spPr>
      </p:pic>
      <p:pic>
        <p:nvPicPr>
          <p:cNvPr id="11" name="Picture 6" descr="B_Fly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169491">
            <a:off x="7554947" y="331666"/>
            <a:ext cx="1590675" cy="1428750"/>
          </a:xfrm>
          <a:prstGeom prst="rect">
            <a:avLst/>
          </a:prstGeom>
          <a:noFill/>
        </p:spPr>
      </p:pic>
      <p:pic>
        <p:nvPicPr>
          <p:cNvPr id="12" name="Picture 6" descr="B_Fly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169491">
            <a:off x="7285021" y="3974981"/>
            <a:ext cx="15906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мальчик думает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929198"/>
            <a:ext cx="1643074" cy="1928802"/>
          </a:xfrm>
          <a:prstGeom prst="rect">
            <a:avLst/>
          </a:prstGeom>
          <a:noFill/>
        </p:spPr>
      </p:pic>
      <p:pic>
        <p:nvPicPr>
          <p:cNvPr id="15" name="Picture 6" descr="Читаю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071942"/>
            <a:ext cx="1765330" cy="238918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42910" y="1071546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chemeClr val="tx2"/>
                </a:solidFill>
                <a:latin typeface="Monotype Corsiva" pitchFamily="66" charset="0"/>
              </a:rPr>
              <a:t>День матери</a:t>
            </a:r>
            <a:r>
              <a:rPr lang="ru-RU" sz="3000" dirty="0" smtClean="0">
                <a:solidFill>
                  <a:schemeClr val="tx2"/>
                </a:solidFill>
                <a:latin typeface="Monotype Corsiva" pitchFamily="66" charset="0"/>
              </a:rPr>
              <a:t> — международный  праздник в честь матерей. В России отмечается с 1998 года в последнее воскресенье ноября.  </a:t>
            </a:r>
          </a:p>
          <a:p>
            <a:pPr algn="just"/>
            <a:r>
              <a:rPr lang="ru-RU" sz="3000" b="1" dirty="0" smtClean="0">
                <a:solidFill>
                  <a:schemeClr val="tx2"/>
                </a:solidFill>
                <a:latin typeface="Monotype Corsiva" pitchFamily="66" charset="0"/>
              </a:rPr>
              <a:t>         Цель праздника </a:t>
            </a:r>
            <a:r>
              <a:rPr lang="ru-RU" sz="3000" dirty="0" smtClean="0">
                <a:solidFill>
                  <a:schemeClr val="tx2"/>
                </a:solidFill>
                <a:latin typeface="Monotype Corsiva" pitchFamily="66" charset="0"/>
              </a:rPr>
              <a:t>— поддержать традиции бережного отношения к женщине, закрепить семейные устои, особо отметить значение в нашей жизни главного человека — Матери</a:t>
            </a:r>
            <a:r>
              <a:rPr lang="ru-RU" sz="3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3000" b="1" dirty="0" smtClean="0">
                <a:solidFill>
                  <a:schemeClr val="tx2"/>
                </a:solidFill>
                <a:latin typeface="Monotype Corsiva" pitchFamily="66" charset="0"/>
              </a:rPr>
              <a:t>           </a:t>
            </a:r>
            <a:r>
              <a:rPr lang="ru-RU" sz="3000" dirty="0" smtClean="0">
                <a:solidFill>
                  <a:schemeClr val="tx2"/>
                </a:solidFill>
                <a:latin typeface="Monotype Corsiva" pitchFamily="66" charset="0"/>
              </a:rPr>
              <a:t>В этом году День матери </a:t>
            </a:r>
          </a:p>
          <a:p>
            <a:r>
              <a:rPr lang="ru-RU" sz="3000" dirty="0" smtClean="0">
                <a:solidFill>
                  <a:schemeClr val="tx2"/>
                </a:solidFill>
                <a:latin typeface="Monotype Corsiva" pitchFamily="66" charset="0"/>
              </a:rPr>
              <a:t>           выпадает на 25ноября.</a:t>
            </a:r>
            <a:endParaRPr lang="ru-RU" sz="3000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357166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День матери в России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458788"/>
            <a:ext cx="84248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3200" b="1" i="1" dirty="0">
                <a:solidFill>
                  <a:srgbClr val="CC0000"/>
                </a:solidFill>
              </a:rPr>
              <a:t/>
            </a:r>
            <a:br>
              <a:rPr lang="ru-RU" sz="3200" b="1" i="1" dirty="0">
                <a:solidFill>
                  <a:srgbClr val="CC0000"/>
                </a:solidFill>
              </a:rPr>
            </a:br>
            <a:endParaRPr lang="ru-RU" sz="3200" b="1" i="1" dirty="0">
              <a:solidFill>
                <a:srgbClr val="CC0000"/>
              </a:solidFill>
            </a:endParaRPr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357166"/>
            <a:ext cx="8643998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В настоящее время государство и администрация Краснодарского края </a:t>
            </a:r>
          </a:p>
          <a:p>
            <a:r>
              <a:rPr lang="ru-RU" sz="2500" dirty="0" smtClean="0"/>
              <a:t>уделяют много внимания вопросам материнства и детства. </a:t>
            </a:r>
          </a:p>
          <a:p>
            <a:r>
              <a:rPr lang="ru-RU" sz="2500" dirty="0" smtClean="0"/>
              <a:t>На сегодняшний день разработаны и работают такие программы как- </a:t>
            </a:r>
          </a:p>
          <a:p>
            <a:r>
              <a:rPr lang="ru-RU" sz="2500" dirty="0" smtClean="0"/>
              <a:t>Компенсации на питание беременным женщинам,</a:t>
            </a:r>
          </a:p>
          <a:p>
            <a:r>
              <a:rPr lang="ru-RU" sz="2500" dirty="0" smtClean="0"/>
              <a:t>Программа планирования семьи;</a:t>
            </a:r>
          </a:p>
          <a:p>
            <a:r>
              <a:rPr lang="ru-RU" sz="2500" dirty="0" smtClean="0"/>
              <a:t>Субсидии на детское пособие;</a:t>
            </a:r>
          </a:p>
          <a:p>
            <a:r>
              <a:rPr lang="ru-RU" sz="2500" dirty="0" smtClean="0"/>
              <a:t>Помощь многодетным и одиноким матерям;</a:t>
            </a:r>
          </a:p>
          <a:p>
            <a:r>
              <a:rPr lang="ru-RU" sz="2500" dirty="0" smtClean="0"/>
              <a:t>Программа « Материнский капитал»;</a:t>
            </a:r>
          </a:p>
          <a:p>
            <a:r>
              <a:rPr lang="ru-RU" sz="2500" dirty="0" smtClean="0"/>
              <a:t>Губернаторские выплаты  на 3-го ребенка и многие другие.</a:t>
            </a:r>
          </a:p>
          <a:p>
            <a:endParaRPr lang="ru-RU" dirty="0"/>
          </a:p>
        </p:txBody>
      </p:sp>
      <p:pic>
        <p:nvPicPr>
          <p:cNvPr id="7" name="Picture 2" descr="D:\Documents and Settings\usr291\Рабочий стол\день матери\mothers_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643446"/>
            <a:ext cx="2071702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571612"/>
            <a:ext cx="8643966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С </a:t>
            </a:r>
            <a:r>
              <a:rPr lang="en-US" sz="2400" dirty="0" smtClean="0">
                <a:latin typeface="Monotype Corsiva" pitchFamily="66" charset="0"/>
              </a:rPr>
              <a:t> XVII </a:t>
            </a:r>
            <a:r>
              <a:rPr lang="ru-RU" sz="2400" dirty="0" smtClean="0">
                <a:latin typeface="Monotype Corsiva" pitchFamily="66" charset="0"/>
              </a:rPr>
              <a:t>по </a:t>
            </a:r>
            <a:r>
              <a:rPr lang="en-US" sz="2400" dirty="0" smtClean="0">
                <a:latin typeface="Monotype Corsiva" pitchFamily="66" charset="0"/>
              </a:rPr>
              <a:t>XIX </a:t>
            </a:r>
            <a:r>
              <a:rPr lang="ru-RU" sz="2400" dirty="0" smtClean="0">
                <a:latin typeface="Monotype Corsiva" pitchFamily="66" charset="0"/>
              </a:rPr>
              <a:t>век в </a:t>
            </a:r>
            <a:r>
              <a:rPr lang="ru-RU" sz="2400" b="1" dirty="0" smtClean="0">
                <a:latin typeface="Monotype Corsiva" pitchFamily="66" charset="0"/>
              </a:rPr>
              <a:t>Великобритании </a:t>
            </a:r>
            <a:r>
              <a:rPr lang="ru-RU" sz="2400" dirty="0" smtClean="0">
                <a:latin typeface="Monotype Corsiva" pitchFamily="66" charset="0"/>
              </a:rPr>
              <a:t>отмечалось так называемое «</a:t>
            </a:r>
            <a:r>
              <a:rPr lang="ru-RU" sz="2400" b="1" dirty="0" smtClean="0">
                <a:latin typeface="Monotype Corsiva" pitchFamily="66" charset="0"/>
              </a:rPr>
              <a:t>Материнское воскресенье»</a:t>
            </a:r>
            <a:r>
              <a:rPr lang="ru-RU" sz="2400" dirty="0" smtClean="0">
                <a:latin typeface="Monotype Corsiva" pitchFamily="66" charset="0"/>
              </a:rPr>
              <a:t> — четвёртое воскресенье Великого поста</a:t>
            </a:r>
          </a:p>
          <a:p>
            <a:pPr>
              <a:lnSpc>
                <a:spcPct val="80000"/>
              </a:lnSpc>
            </a:pPr>
            <a:endParaRPr lang="ru-RU" sz="2400" dirty="0" smtClean="0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Monotype Corsiva" pitchFamily="66" charset="0"/>
              </a:rPr>
              <a:t>            В </a:t>
            </a:r>
            <a:r>
              <a:rPr lang="ru-RU" sz="2400" b="1" dirty="0" smtClean="0">
                <a:latin typeface="Monotype Corsiva" pitchFamily="66" charset="0"/>
              </a:rPr>
              <a:t>США День матери </a:t>
            </a:r>
            <a:r>
              <a:rPr lang="ru-RU" sz="2400" dirty="0" smtClean="0">
                <a:latin typeface="Monotype Corsiva" pitchFamily="66" charset="0"/>
              </a:rPr>
              <a:t>впервые публично был поддержан известной американской пацифисткой  Джулией Уорд </a:t>
            </a:r>
            <a:r>
              <a:rPr lang="ru-RU" sz="2400" dirty="0" err="1" smtClean="0">
                <a:latin typeface="Monotype Corsiva" pitchFamily="66" charset="0"/>
              </a:rPr>
              <a:t>Хоув</a:t>
            </a:r>
            <a:r>
              <a:rPr lang="ru-RU" sz="2400" dirty="0" smtClean="0">
                <a:latin typeface="Monotype Corsiva" pitchFamily="66" charset="0"/>
              </a:rPr>
              <a:t> в 1872 году.</a:t>
            </a:r>
          </a:p>
          <a:p>
            <a:pPr>
              <a:lnSpc>
                <a:spcPct val="80000"/>
              </a:lnSpc>
            </a:pPr>
            <a:endParaRPr lang="ru-RU" sz="2400" dirty="0" smtClean="0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Monotype Corsiva" pitchFamily="66" charset="0"/>
              </a:rPr>
              <a:t>           В 1914 году президент </a:t>
            </a:r>
            <a:r>
              <a:rPr lang="ru-RU" sz="2400" b="1" dirty="0" smtClean="0">
                <a:latin typeface="Monotype Corsiva" pitchFamily="66" charset="0"/>
              </a:rPr>
              <a:t>США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Вудре</a:t>
            </a:r>
            <a:r>
              <a:rPr lang="ru-RU" sz="2400" dirty="0" smtClean="0">
                <a:latin typeface="Monotype Corsiva" pitchFamily="66" charset="0"/>
              </a:rPr>
              <a:t> Вильсон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Monotype Corsiva" pitchFamily="66" charset="0"/>
              </a:rPr>
              <a:t>объявил </a:t>
            </a:r>
            <a:r>
              <a:rPr lang="ru-RU" sz="2400" b="1" dirty="0" smtClean="0">
                <a:latin typeface="Monotype Corsiva" pitchFamily="66" charset="0"/>
              </a:rPr>
              <a:t>второе воскресенье мая </a:t>
            </a:r>
            <a:r>
              <a:rPr lang="ru-RU" sz="2400" dirty="0" smtClean="0">
                <a:latin typeface="Monotype Corsiva" pitchFamily="66" charset="0"/>
              </a:rPr>
              <a:t>национальным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Monotype Corsiva" pitchFamily="66" charset="0"/>
              </a:rPr>
              <a:t>праздником в честь всех американских матерей.</a:t>
            </a:r>
          </a:p>
          <a:p>
            <a:pPr>
              <a:lnSpc>
                <a:spcPct val="80000"/>
              </a:lnSpc>
            </a:pPr>
            <a:endParaRPr lang="ru-RU" sz="2400" dirty="0" smtClean="0"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Monotype Corsiva" pitchFamily="66" charset="0"/>
              </a:rPr>
              <a:t>           Вслед за США второе воскресенье мая объявили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Monotype Corsiva" pitchFamily="66" charset="0"/>
              </a:rPr>
              <a:t>праздником 23 страны (в их числе: </a:t>
            </a:r>
            <a:r>
              <a:rPr lang="ru-RU" sz="2400" b="1" dirty="0" smtClean="0">
                <a:latin typeface="Monotype Corsiva" pitchFamily="66" charset="0"/>
              </a:rPr>
              <a:t>Бахрейн, Гонконг,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Monotype Corsiva" pitchFamily="66" charset="0"/>
              </a:rPr>
              <a:t>Индия, Малайзия, Мексика, Никарагуа, Объединенные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Monotype Corsiva" pitchFamily="66" charset="0"/>
              </a:rPr>
              <a:t>Арабские Эмираты, Оман, Пакистан, Катар,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Monotype Corsiva" pitchFamily="66" charset="0"/>
              </a:rPr>
              <a:t>Саудовская Аравия, Сингапур, Австралия, Украина </a:t>
            </a:r>
            <a:r>
              <a:rPr lang="ru-RU" sz="2400" dirty="0" smtClean="0">
                <a:latin typeface="Monotype Corsiva" pitchFamily="66" charset="0"/>
              </a:rPr>
              <a:t>и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Monotype Corsiva" pitchFamily="66" charset="0"/>
              </a:rPr>
              <a:t>др.), а ещё более 30 отмечают праздник в другие дни.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57167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Чествование женщины-матери имеет многовековую историю</a:t>
            </a:r>
            <a:endParaRPr lang="ru-RU" sz="4000" dirty="0"/>
          </a:p>
        </p:txBody>
      </p:sp>
      <p:pic>
        <p:nvPicPr>
          <p:cNvPr id="5" name="Picture 2" descr="D:\Documents and Settings\usr291\Рабочий стол\день матери\431073257233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5738" y="3643312"/>
            <a:ext cx="26082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458788"/>
            <a:ext cx="84248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3200" b="1" i="1" dirty="0">
                <a:solidFill>
                  <a:srgbClr val="CC0000"/>
                </a:solidFill>
              </a:rPr>
              <a:t/>
            </a:r>
            <a:br>
              <a:rPr lang="ru-RU" sz="3200" b="1" i="1" dirty="0">
                <a:solidFill>
                  <a:srgbClr val="CC0000"/>
                </a:solidFill>
              </a:rPr>
            </a:br>
            <a:endParaRPr lang="ru-RU" sz="3200" b="1" i="1" dirty="0">
              <a:solidFill>
                <a:srgbClr val="CC0000"/>
              </a:solidFill>
            </a:endParaRPr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285860"/>
            <a:ext cx="864399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500042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Приложение 2 </a:t>
            </a:r>
            <a:endParaRPr lang="ru-RU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285984" y="1714488"/>
          <a:ext cx="4570413" cy="3427413"/>
        </p:xfrm>
        <a:graphic>
          <a:graphicData uri="http://schemas.openxmlformats.org/presentationml/2006/ole">
            <p:oleObj spid="_x0000_s22531" name="Презентация" r:id="rId4" imgW="4570541" imgH="3427323" progId="PowerPoint.Show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514</Words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Презентация</vt:lpstr>
      <vt:lpstr>Презентация Microsoft Office PowerPoint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SERVER </cp:lastModifiedBy>
  <cp:revision>16</cp:revision>
  <dcterms:created xsi:type="dcterms:W3CDTF">2012-11-22T14:05:03Z</dcterms:created>
  <dcterms:modified xsi:type="dcterms:W3CDTF">2012-11-23T08:44:16Z</dcterms:modified>
</cp:coreProperties>
</file>