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1"/>
  </p:notesMasterIdLst>
  <p:sldIdLst>
    <p:sldId id="287" r:id="rId2"/>
    <p:sldId id="285" r:id="rId3"/>
    <p:sldId id="276" r:id="rId4"/>
    <p:sldId id="259" r:id="rId5"/>
    <p:sldId id="270" r:id="rId6"/>
    <p:sldId id="257" r:id="rId7"/>
    <p:sldId id="284" r:id="rId8"/>
    <p:sldId id="258" r:id="rId9"/>
    <p:sldId id="271" r:id="rId10"/>
    <p:sldId id="274" r:id="rId11"/>
    <p:sldId id="283" r:id="rId12"/>
    <p:sldId id="288" r:id="rId13"/>
    <p:sldId id="289" r:id="rId14"/>
    <p:sldId id="290" r:id="rId15"/>
    <p:sldId id="291" r:id="rId16"/>
    <p:sldId id="292" r:id="rId17"/>
    <p:sldId id="267" r:id="rId18"/>
    <p:sldId id="282" r:id="rId19"/>
    <p:sldId id="277" r:id="rId20"/>
    <p:sldId id="293" r:id="rId21"/>
    <p:sldId id="294" r:id="rId22"/>
    <p:sldId id="275" r:id="rId23"/>
    <p:sldId id="295" r:id="rId24"/>
    <p:sldId id="296" r:id="rId25"/>
    <p:sldId id="297" r:id="rId26"/>
    <p:sldId id="298" r:id="rId27"/>
    <p:sldId id="299" r:id="rId28"/>
    <p:sldId id="281" r:id="rId29"/>
    <p:sldId id="30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CBA92-C96E-4AFA-98DA-263E8E9373B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C9A26-B82D-4C55-AC26-DC2F3105A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BFF03E-9572-4753-B33B-9096C17D8C0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ED502F-2C9D-4C35-86FF-7E13962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FF03E-9572-4753-B33B-9096C17D8C0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D502F-2C9D-4C35-86FF-7E13962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FF03E-9572-4753-B33B-9096C17D8C0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D502F-2C9D-4C35-86FF-7E13962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DF4B-891E-4232-BAF2-EDC1DB6ED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FF03E-9572-4753-B33B-9096C17D8C0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D502F-2C9D-4C35-86FF-7E139624B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FF03E-9572-4753-B33B-9096C17D8C0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D502F-2C9D-4C35-86FF-7E139624B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FF03E-9572-4753-B33B-9096C17D8C0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D502F-2C9D-4C35-86FF-7E139624B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FF03E-9572-4753-B33B-9096C17D8C0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D502F-2C9D-4C35-86FF-7E13962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FF03E-9572-4753-B33B-9096C17D8C0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D502F-2C9D-4C35-86FF-7E139624B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FF03E-9572-4753-B33B-9096C17D8C0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D502F-2C9D-4C35-86FF-7E13962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BFF03E-9572-4753-B33B-9096C17D8C0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D502F-2C9D-4C35-86FF-7E13962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BFF03E-9572-4753-B33B-9096C17D8C0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ED502F-2C9D-4C35-86FF-7E139624B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BFF03E-9572-4753-B33B-9096C17D8C0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8ED502F-2C9D-4C35-86FF-7E13962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1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64;&#1082;&#1086;&#1083;&#1072;\&#1056;&#1072;&#1073;&#1086;&#1095;&#1080;&#1081;%20&#1089;&#1090;&#1086;&#1083;\&#1074;&#1072;&#1088;&#1077;&#1085;&#1080;&#1095;&#1082;&#1080;.wma" TargetMode="Externa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kiselev.info/fotobank11-2.php" TargetMode="External"/><Relationship Id="rId2" Type="http://schemas.openxmlformats.org/officeDocument/2006/relationships/hyperlink" Target="http://www.voysk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64;&#1082;&#1086;&#1083;&#1072;\&#1056;&#1072;&#1073;&#1086;&#1095;&#1080;&#1081;%20&#1089;&#1090;&#1086;&#1083;\&#1043;&#1080;&#1084;&#1085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1500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средняя общеобразовательная школа №26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Ст.. Пшехской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муниципального образования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Белореченский район</a:t>
            </a:r>
          </a:p>
          <a:p>
            <a:r>
              <a:rPr lang="ru-RU" sz="7200" dirty="0" smtClean="0"/>
              <a:t> </a:t>
            </a:r>
            <a:endParaRPr lang="ru-RU" sz="7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43504" y="4929198"/>
            <a:ext cx="4000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Майборода Наталья     Николаевна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Учитель кубановедения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МБОУ СОШ 26 ст. Пшехской.</a:t>
            </a:r>
          </a:p>
          <a:p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r>
              <a:rPr lang="ru-RU" sz="7200" dirty="0" smtClean="0"/>
              <a:t> 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Picture 4" descr="P10306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17925" y="-2789238"/>
            <a:ext cx="16581438" cy="12436476"/>
          </a:xfrm>
          <a:prstGeom prst="rect">
            <a:avLst/>
          </a:prstGeom>
          <a:noFill/>
        </p:spPr>
      </p:pic>
      <p:pic>
        <p:nvPicPr>
          <p:cNvPr id="3" name="Picture 4" descr="P10306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5525" y="-2636838"/>
            <a:ext cx="16581438" cy="124364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500043"/>
            <a:ext cx="91440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</a:rPr>
              <a:t>Кубань </a:t>
            </a:r>
            <a:r>
              <a:rPr lang="ru-RU" sz="6600" b="1" i="1" dirty="0" smtClean="0">
                <a:solidFill>
                  <a:srgbClr val="FF0000"/>
                </a:solidFill>
              </a:rPr>
              <a:t>—</a:t>
            </a: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</a:rPr>
              <a:t> здравница России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28728" y="2000240"/>
          <a:ext cx="6500812" cy="4500562"/>
        </p:xfrm>
        <a:graphic>
          <a:graphicData uri="http://schemas.openxmlformats.org/presentationml/2006/ole">
            <p:oleObj spid="_x0000_s7170" name="Презентация" r:id="rId3" imgW="4569445" imgH="3426611" progId="">
              <p:embed/>
            </p:oleObj>
          </a:graphicData>
        </a:graphic>
      </p:graphicFrame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071813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9" name="Picture 6" descr="C:\Documents and Settings\11111111\Мои документы\Рисунки\Природа\SUNFLO~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285992"/>
            <a:ext cx="5857875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1571604" y="142852"/>
            <a:ext cx="5929354" cy="192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spc="50" dirty="0">
                <a:ln w="1143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Краше места нет на свете,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spc="50" dirty="0">
                <a:ln w="1143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чем знакомый с детства рай!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428868"/>
            <a:ext cx="57864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175"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onstantia" pitchFamily="18" charset="0"/>
              </a:rPr>
              <a:t>Любуясь красотой родного края, </a:t>
            </a:r>
          </a:p>
          <a:p>
            <a:pPr marL="365125" indent="-3175"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onstantia" pitchFamily="18" charset="0"/>
              </a:rPr>
              <a:t>Ловлю себя на мысли всякий раз, </a:t>
            </a:r>
          </a:p>
          <a:p>
            <a:pPr marL="365125" indent="-3175"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onstantia" pitchFamily="18" charset="0"/>
              </a:rPr>
              <a:t>Что лучшим уголком земного Рая</a:t>
            </a:r>
          </a:p>
          <a:p>
            <a:pPr marL="365125" indent="-3175"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onstantia" pitchFamily="18" charset="0"/>
              </a:rPr>
              <a:t>Считаю место, где живу сейчас.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казачество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5048272" cy="37862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429132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Прикубанская</a:t>
            </a:r>
            <a:r>
              <a:rPr lang="ru-RU" dirty="0" smtClean="0">
                <a:solidFill>
                  <a:srgbClr val="002060"/>
                </a:solidFill>
              </a:rPr>
              <a:t> равнина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казачество\kazak_peresel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92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46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:\Users\hp\Documents\работа\документы\документы\материал по кубановедению\разрабтка урока по кубановедению\картинки для презентации\imgB.jpg"/>
          <p:cNvPicPr>
            <a:picLocks noChangeAspect="1" noChangeArrowheads="1"/>
          </p:cNvPicPr>
          <p:nvPr/>
        </p:nvPicPr>
        <p:blipFill>
          <a:blip r:embed="rId3" cstate="print"/>
          <a:srcRect l="4908" t="2026"/>
          <a:stretch>
            <a:fillRect/>
          </a:stretch>
        </p:blipFill>
        <p:spPr bwMode="auto">
          <a:xfrm>
            <a:off x="142844" y="142852"/>
            <a:ext cx="2690076" cy="33575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75" name="Picture 7" descr="C:\Users\hp\Documents\работа\документы\документы\материал по кубановедению\разрабтка урока по кубановедению\картинки для презентации\f_71040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2237" y="0"/>
            <a:ext cx="2671763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86116" y="142852"/>
            <a:ext cx="29531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</a:rPr>
              <a:t>Екатерина </a:t>
            </a:r>
            <a:r>
              <a:rPr lang="en-US" sz="3600" b="1" i="1" dirty="0" smtClean="0">
                <a:solidFill>
                  <a:srgbClr val="0033CC"/>
                </a:solidFill>
                <a:latin typeface="Times New Roman" pitchFamily="18" charset="0"/>
              </a:rPr>
              <a:t>II</a:t>
            </a:r>
            <a:endParaRPr lang="ru-RU" sz="3600" b="1" i="1" dirty="0">
              <a:solidFill>
                <a:srgbClr val="0033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1428736"/>
            <a:ext cx="35004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b="1" i="1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Черноморскому казачьему войску жалуется «в вечное владение состоящий в области Таврической остров </a:t>
            </a:r>
            <a:r>
              <a:rPr lang="ru-RU" b="1" i="1" dirty="0" err="1" smtClean="0">
                <a:solidFill>
                  <a:srgbClr val="002060"/>
                </a:solidFill>
              </a:rPr>
              <a:t>Фанагория</a:t>
            </a:r>
            <a:r>
              <a:rPr lang="ru-RU" b="1" i="1" dirty="0" smtClean="0">
                <a:solidFill>
                  <a:srgbClr val="002060"/>
                </a:solidFill>
              </a:rPr>
              <a:t> со всею землею, лежащею по правую сторону реки Кубани от устья ее к </a:t>
            </a:r>
            <a:r>
              <a:rPr lang="ru-RU" b="1" i="1" dirty="0" err="1" smtClean="0">
                <a:solidFill>
                  <a:srgbClr val="002060"/>
                </a:solidFill>
              </a:rPr>
              <a:t>Усть-Лабинскому</a:t>
            </a:r>
            <a:r>
              <a:rPr lang="ru-RU" b="1" i="1" dirty="0" smtClean="0">
                <a:solidFill>
                  <a:srgbClr val="002060"/>
                </a:solidFill>
              </a:rPr>
              <a:t> редуту… чтобы с одной стороны река Кубань, а с другой же Азовское море до </a:t>
            </a:r>
            <a:r>
              <a:rPr lang="ru-RU" b="1" i="1" dirty="0" err="1" smtClean="0">
                <a:solidFill>
                  <a:srgbClr val="002060"/>
                </a:solidFill>
              </a:rPr>
              <a:t>Ейского</a:t>
            </a:r>
            <a:r>
              <a:rPr lang="ru-RU" b="1" i="1" dirty="0" smtClean="0">
                <a:solidFill>
                  <a:srgbClr val="002060"/>
                </a:solidFill>
              </a:rPr>
              <a:t> городка служили границею войсковой земли». В обязанность войску вменяется «бдение и стража пограничная». </a:t>
            </a:r>
            <a:endParaRPr lang="en-US" b="1" i="1" dirty="0" smtClean="0">
              <a:solidFill>
                <a:srgbClr val="002060"/>
              </a:solidFill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Сей документ подписан 30 июня 1792 года рукою императорского величества.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857232"/>
            <a:ext cx="35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Текст дарственной грамоты: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46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 descr="F:\казачество\Екатер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8501122" cy="572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46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16" y="142852"/>
            <a:ext cx="4572000" cy="5429288"/>
          </a:xfrm>
          <a:prstGeom prst="rect">
            <a:avLst/>
          </a:prstGeom>
          <a:ln>
            <a:solidFill>
              <a:srgbClr val="EC130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571736" y="5857892"/>
            <a:ext cx="4115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</a:rPr>
              <a:t>Кошевой атаман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46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Users\hp\Documents\работа\документы\документы\материал по кубановедению\разрабтка урока по кубановедению\картинки для презентации\image005[1]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819400" y="4038600"/>
            <a:ext cx="3159565" cy="2501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771" name="Picture 3" descr="C:\Users\hp\Documents\работа\документы\документы\материал по кубановедению\разрабтка урока по кубановедению\картинки для презентации\histori_27.jpg"/>
          <p:cNvPicPr>
            <a:picLocks noChangeAspect="1" noChangeArrowheads="1"/>
          </p:cNvPicPr>
          <p:nvPr/>
        </p:nvPicPr>
        <p:blipFill>
          <a:blip r:embed="rId4" cstate="print"/>
          <a:srcRect b="9836"/>
          <a:stretch>
            <a:fillRect/>
          </a:stretch>
        </p:blipFill>
        <p:spPr bwMode="auto">
          <a:xfrm>
            <a:off x="5334000" y="762000"/>
            <a:ext cx="3352799" cy="2458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773" name="Picture 5" descr="C:\Users\hp\Documents\работа\документы\документы\материал по кубановедению\разрабтка урока по кубановедению\картинки для презентации\histori_31.jpg"/>
          <p:cNvPicPr>
            <a:picLocks noChangeAspect="1" noChangeArrowheads="1"/>
          </p:cNvPicPr>
          <p:nvPr/>
        </p:nvPicPr>
        <p:blipFill>
          <a:blip r:embed="rId5" cstate="print"/>
          <a:srcRect b="10917"/>
          <a:stretch>
            <a:fillRect/>
          </a:stretch>
        </p:blipFill>
        <p:spPr bwMode="auto">
          <a:xfrm>
            <a:off x="609600" y="990600"/>
            <a:ext cx="3733800" cy="2538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ku"/>
          <p:cNvPicPr>
            <a:picLocks noChangeAspect="1" noChangeArrowheads="1"/>
          </p:cNvPicPr>
          <p:nvPr/>
        </p:nvPicPr>
        <p:blipFill>
          <a:blip r:embed="rId2"/>
          <a:srcRect b="8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FF0000"/>
                </a:solidFill>
              </a:rPr>
              <a:t>Хаты черноморских казаков</a:t>
            </a:r>
          </a:p>
        </p:txBody>
      </p:sp>
      <p:pic>
        <p:nvPicPr>
          <p:cNvPr id="14339" name="Picture 3" descr="Хат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37851" y="1905000"/>
            <a:ext cx="2677297" cy="1981200"/>
          </a:xfrm>
          <a:noFill/>
        </p:spPr>
      </p:pic>
      <p:pic>
        <p:nvPicPr>
          <p:cNvPr id="14340" name="Picture 4" descr="Хат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484313"/>
            <a:ext cx="3887788" cy="2997200"/>
          </a:xfrm>
          <a:noFill/>
        </p:spPr>
      </p:pic>
      <p:pic>
        <p:nvPicPr>
          <p:cNvPr id="14341" name="Picture 5" descr="Хат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427538" y="3213100"/>
            <a:ext cx="4357687" cy="32400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/>
              </a:rPr>
              <a:t>Историческая гостиная</a:t>
            </a:r>
            <a:br>
              <a:rPr lang="ru-RU" sz="2800" dirty="0" smtClean="0">
                <a:solidFill>
                  <a:srgbClr val="002060"/>
                </a:solidFill>
                <a:effectLst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</a:rPr>
              <a:t>7-8 </a:t>
            </a:r>
            <a:r>
              <a:rPr lang="ru-RU" sz="2800" dirty="0" err="1" smtClean="0">
                <a:solidFill>
                  <a:srgbClr val="002060"/>
                </a:solidFill>
                <a:effectLst/>
              </a:rPr>
              <a:t>кл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. 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2910" y="17144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«Кубанский</a:t>
            </a: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край родной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!»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:\казачество\kavk_lin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31748" cy="4857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казачество\252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7"/>
            <a:ext cx="8299912" cy="5500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C:\Documents and Settings\Дашулька\Рабочий стол\земля отцов-моя земля\atamann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926638" cy="6858000"/>
          </a:xfr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 advTm="4000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:\казачество\4767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66"/>
            <a:ext cx="3786214" cy="6126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Школа\Рабочий стол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429156" cy="6090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:\казачество\f8a11ff34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:\казачество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ареничк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  <p:pic>
        <p:nvPicPr>
          <p:cNvPr id="59394" name="Picture 2" descr="F:\казачество\VeseliVarenichk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14290"/>
            <a:ext cx="728667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00125" y="692150"/>
            <a:ext cx="7572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Мой друг, что может быть милей</a:t>
            </a:r>
          </a:p>
          <a:p>
            <a:pPr algn="ctr"/>
            <a:r>
              <a:rPr lang="ru-RU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Бесценного родного края?</a:t>
            </a:r>
          </a:p>
          <a:p>
            <a:pPr algn="ctr"/>
            <a:r>
              <a:rPr lang="ru-RU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Там солнце кажется светлей,</a:t>
            </a:r>
          </a:p>
          <a:p>
            <a:pPr algn="ctr"/>
            <a:r>
              <a:rPr lang="ru-RU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Там радостней весна златая,</a:t>
            </a:r>
          </a:p>
          <a:p>
            <a:pPr algn="ctr"/>
            <a:r>
              <a:rPr lang="ru-RU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Прохладней легкий ветерок, </a:t>
            </a:r>
          </a:p>
          <a:p>
            <a:pPr algn="ctr"/>
            <a:r>
              <a:rPr lang="ru-RU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Душистее цветы,</a:t>
            </a:r>
          </a:p>
          <a:p>
            <a:pPr algn="ctr"/>
            <a:r>
              <a:rPr lang="ru-RU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Там холмы зеленее,</a:t>
            </a:r>
          </a:p>
          <a:p>
            <a:pPr algn="ctr"/>
            <a:r>
              <a:rPr lang="ru-RU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Там сладостней звучит поток, </a:t>
            </a:r>
          </a:p>
          <a:p>
            <a:pPr algn="ctr"/>
            <a:r>
              <a:rPr lang="ru-RU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Там соловей поет звучнее.</a:t>
            </a:r>
          </a:p>
          <a:p>
            <a:pPr algn="r"/>
            <a:r>
              <a:rPr lang="ru-RU" sz="3200" b="1" i="1" dirty="0">
                <a:latin typeface="Arial" pitchFamily="34" charset="0"/>
                <a:cs typeface="Arial" pitchFamily="34" charset="0"/>
              </a:rPr>
              <a:t> Николай Языков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1"/>
            <a:ext cx="8229600" cy="418625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57200" indent="-457200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	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ОФИЦИАЛЬНЫЙ ИНФОРМАЦИОННЫЙ ИНТЕРНЕТ – ПОРТАЛ КУБАНСКОГО КАЗАЧЬЕГО ВОЙСКА </a:t>
            </a:r>
            <a:r>
              <a:rPr lang="ru-RU" sz="1800" b="1" dirty="0" smtClean="0">
                <a:solidFill>
                  <a:srgbClr val="002060"/>
                </a:solidFill>
                <a:hlinkClick r:id="rId2"/>
              </a:rPr>
              <a:t>http://www.voysko.ru/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Фотографии станиц Кубани, пейзажи                                      </a:t>
            </a:r>
            <a:r>
              <a:rPr lang="ru-RU" sz="1800" b="1" dirty="0" smtClean="0">
                <a:solidFill>
                  <a:srgbClr val="002060"/>
                </a:solidFill>
                <a:hlinkClick r:id="rId3"/>
              </a:rPr>
              <a:t>http://www.e-kiselev.info/fotobank11-2.php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Официальный сайт Администрации Краснодарского </a:t>
            </a:r>
            <a:r>
              <a:rPr lang="ru-RU" sz="1800" b="1" dirty="0" smtClean="0">
                <a:solidFill>
                  <a:schemeClr val="tx1"/>
                </a:solidFill>
              </a:rPr>
              <a:t>края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Интернет – ресурсы: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43042" y="571500"/>
            <a:ext cx="7358114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kern="0" dirty="0">
                <a:solidFill>
                  <a:srgbClr val="C00000"/>
                </a:solidFill>
                <a:ea typeface="+mj-ea"/>
                <a:cs typeface="Arial" pitchFamily="34" charset="0"/>
              </a:rPr>
              <a:t>13 сентября </a:t>
            </a:r>
            <a:r>
              <a:rPr lang="ru-RU" sz="4000" b="1" kern="0" dirty="0">
                <a:ea typeface="+mj-ea"/>
                <a:cs typeface="Arial" pitchFamily="34" charset="0"/>
              </a:rPr>
              <a:t>–</a:t>
            </a:r>
            <a:r>
              <a:rPr lang="ru-RU" sz="4000" b="1" kern="0" dirty="0">
                <a:solidFill>
                  <a:srgbClr val="C00000"/>
                </a:solidFill>
                <a:ea typeface="+mj-ea"/>
                <a:cs typeface="Arial" pitchFamily="34" charset="0"/>
              </a:rPr>
              <a:t> </a:t>
            </a:r>
            <a:r>
              <a:rPr lang="ru-RU" sz="3200" b="1" kern="0" dirty="0">
                <a:ea typeface="+mj-ea"/>
                <a:cs typeface="Arial" pitchFamily="34" charset="0"/>
              </a:rPr>
              <a:t>день рождения</a:t>
            </a:r>
            <a:r>
              <a:rPr lang="ru-RU" sz="4000" b="1" kern="0" dirty="0">
                <a:ea typeface="+mj-ea"/>
                <a:cs typeface="Arial" pitchFamily="34" charset="0"/>
              </a:rPr>
              <a:t> </a:t>
            </a:r>
            <a:r>
              <a:rPr lang="ru-RU" sz="3600" b="1" kern="0" dirty="0">
                <a:solidFill>
                  <a:srgbClr val="C00000"/>
                </a:solidFill>
                <a:ea typeface="+mj-ea"/>
                <a:cs typeface="Arial" pitchFamily="34" charset="0"/>
              </a:rPr>
              <a:t>Краснодарского </a:t>
            </a:r>
            <a:r>
              <a:rPr lang="ru-RU" sz="3600" b="1" kern="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края </a:t>
            </a:r>
            <a:r>
              <a:rPr lang="ru-RU" sz="4000" b="1" kern="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- 75 </a:t>
            </a:r>
            <a:r>
              <a:rPr lang="ru-RU" sz="3600" b="1" kern="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лет</a:t>
            </a:r>
            <a:endParaRPr lang="ru-RU" sz="3600" b="1" kern="0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pic>
        <p:nvPicPr>
          <p:cNvPr id="35843" name="Picture 2" descr="Картинка 1 из 1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15716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Картинка 9 из 1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929198"/>
            <a:ext cx="19939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928802"/>
            <a:ext cx="5999162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7" name="Прямоугольник 8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71480"/>
            <a:ext cx="1597272" cy="1785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Гимн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p\Documents\работа\документы\документы\материал по кубановедению\разрабтка урока по кубановедению\ПРИРОДА\51088_38212.jpg"/>
          <p:cNvPicPr>
            <a:picLocks noChangeAspect="1" noChangeArrowheads="1"/>
          </p:cNvPicPr>
          <p:nvPr/>
        </p:nvPicPr>
        <p:blipFill>
          <a:blip r:embed="rId2">
            <a:lum bright="30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ертикальный свиток 6"/>
          <p:cNvSpPr/>
          <p:nvPr/>
        </p:nvSpPr>
        <p:spPr>
          <a:xfrm>
            <a:off x="609600" y="228600"/>
            <a:ext cx="8077200" cy="6324600"/>
          </a:xfrm>
          <a:prstGeom prst="verticalScroll">
            <a:avLst/>
          </a:prstGeom>
          <a:blipFill>
            <a:blip r:embed="rId3" cstate="print">
              <a:lum bright="48000" contrast="-35000"/>
            </a:blip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1295400" y="914400"/>
            <a:ext cx="642105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Высокие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травы </a:t>
            </a:r>
            <a:r>
              <a:rPr lang="ru-RU" sz="2800" b="1" i="1" dirty="0">
                <a:solidFill>
                  <a:srgbClr val="002060"/>
                </a:solidFill>
              </a:rPr>
              <a:t>–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 муравы,</a:t>
            </a:r>
            <a:endParaRPr lang="ru-RU" sz="1200" b="1" i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растёте вы, травы, на славу!</a:t>
            </a:r>
            <a:endParaRPr lang="ru-RU" sz="1200" b="1" i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Зелёные скинув рубашки, </a:t>
            </a:r>
            <a:endParaRPr lang="ru-RU" sz="1200" b="1" i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белеют, желтеют ромашки. </a:t>
            </a:r>
            <a:endParaRPr lang="ru-RU" sz="1200" b="1" i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кавказских народов, казаков.</a:t>
            </a:r>
            <a:endParaRPr lang="ru-RU" sz="1200" b="1" i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Краснеют нарядные маки, </a:t>
            </a:r>
            <a:endParaRPr lang="ru-RU" sz="1200" b="1" i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как в новых бешметах казаки.</a:t>
            </a:r>
            <a:endParaRPr lang="ru-RU" sz="1200" b="1" i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И, словно разливы реки, </a:t>
            </a:r>
            <a:endParaRPr lang="ru-RU" sz="1200" b="1" i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небесная синь - васильки</a:t>
            </a:r>
            <a:r>
              <a:rPr lang="ru-RU" sz="2800" b="1" i="1" dirty="0">
                <a:solidFill>
                  <a:srgbClr val="002060"/>
                </a:solidFill>
              </a:rPr>
              <a:t>…</a:t>
            </a:r>
            <a:endParaRPr lang="ru-RU" sz="1200" b="1" i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2800" b="1" i="1" dirty="0">
                <a:latin typeface="Times New Roman" pitchFamily="18" charset="0"/>
              </a:rPr>
              <a:t>                                 </a:t>
            </a:r>
            <a:endParaRPr lang="ru-RU" sz="2800" b="1" i="1" dirty="0" smtClean="0">
              <a:latin typeface="Times New Roman" pitchFamily="18" charset="0"/>
            </a:endParaRPr>
          </a:p>
          <a:p>
            <a:pPr algn="r" eaLnBrk="0" hangingPunct="0"/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Виталий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</a:rPr>
              <a:t>Бакалдин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способствовать </a:t>
            </a:r>
            <a:r>
              <a:rPr lang="ru-RU" sz="3200" dirty="0"/>
              <a:t>углублению  интереса к истории родного края;</a:t>
            </a:r>
          </a:p>
          <a:p>
            <a:pPr lvl="0"/>
            <a:r>
              <a:rPr lang="ru-RU" sz="3200" dirty="0" smtClean="0"/>
              <a:t>воспитание патриотов Кубани на примерах исторических событий и персоналий;</a:t>
            </a:r>
          </a:p>
          <a:p>
            <a:pPr lvl="0"/>
            <a:r>
              <a:rPr lang="ru-RU" sz="3200" dirty="0" smtClean="0"/>
              <a:t>Формирование умения прослеживать историческую взаимосвязь между явлениями и событиями прошлого и настоящего Кубани.</a:t>
            </a:r>
            <a:endParaRPr lang="ru-RU" sz="32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sz="3200" dirty="0" smtClean="0"/>
              <a:t>Развивающая: формировать навыки поисковой работы.</a:t>
            </a:r>
          </a:p>
          <a:p>
            <a:r>
              <a:rPr lang="ru-RU" sz="3200" dirty="0" smtClean="0"/>
              <a:t>Воспитывающая: воспитание высокого ценностного отношения к духовному историческому и культурному наследию малой Родины, воспитание уважения к историческому прошлому. </a:t>
            </a:r>
          </a:p>
          <a:p>
            <a:r>
              <a:rPr lang="ru-RU" sz="3200" dirty="0" smtClean="0"/>
              <a:t>Обучающая: активизация познавательной деятельности, мотивация к           освоению знаний.     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sz="4000" dirty="0" err="1" smtClean="0"/>
              <a:t>мультимедийный</a:t>
            </a:r>
            <a:r>
              <a:rPr lang="ru-RU" sz="4000" dirty="0" smtClean="0"/>
              <a:t> </a:t>
            </a:r>
            <a:r>
              <a:rPr lang="ru-RU" sz="4000" dirty="0"/>
              <a:t>проектор, экран, компьютер, </a:t>
            </a:r>
            <a:r>
              <a:rPr lang="ru-RU" sz="4000" dirty="0" smtClean="0"/>
              <a:t>доска.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 выставка рисунков, творческих работ учащихся, книжная выставка «Край мой любимый, тебе 75!»</a:t>
            </a:r>
            <a:endParaRPr lang="ru-RU" sz="40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Оборудование: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C:\Users\hp\Desktop\фоны для презентаций\Backgrounds\Blue_2.png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14288" y="20638"/>
            <a:ext cx="9115425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1"/>
          <p:cNvSpPr>
            <a:spLocks noChangeArrowheads="1"/>
          </p:cNvSpPr>
          <p:nvPr/>
        </p:nvSpPr>
        <p:spPr bwMode="auto">
          <a:xfrm>
            <a:off x="228600" y="433388"/>
            <a:ext cx="8494713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Кубань называют  </a:t>
            </a:r>
            <a:r>
              <a:rPr lang="ru-RU" sz="2800" b="1" i="1" dirty="0">
                <a:solidFill>
                  <a:srgbClr val="FF0000"/>
                </a:solidFill>
              </a:rPr>
              <a:t>—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 житницей великой России.</a:t>
            </a:r>
          </a:p>
          <a:p>
            <a:pPr eaLnBrk="0" hangingPunct="0"/>
            <a:endParaRPr lang="ru-RU" sz="2800" dirty="0">
              <a:latin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</a:endParaRPr>
          </a:p>
          <a:p>
            <a:pPr eaLnBrk="0" hangingPunct="0"/>
            <a:endParaRPr lang="ru-RU" sz="1200" dirty="0"/>
          </a:p>
          <a:p>
            <a:pPr eaLnBrk="0" hangingPunct="0"/>
            <a:endParaRPr lang="ru-RU" sz="1200" dirty="0"/>
          </a:p>
          <a:p>
            <a:pPr algn="ctr" eaLnBrk="0" hangingPunct="0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житница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/>
              <a:t>–</a:t>
            </a:r>
            <a:r>
              <a:rPr lang="ru-RU" sz="2800" dirty="0">
                <a:latin typeface="Times New Roman" pitchFamily="18" charset="0"/>
              </a:rPr>
              <a:t> жито (хлеб) </a:t>
            </a:r>
            <a:r>
              <a:rPr lang="ru-RU" sz="2800" dirty="0"/>
              <a:t>–</a:t>
            </a:r>
            <a:r>
              <a:rPr lang="ru-RU" sz="2800" dirty="0">
                <a:latin typeface="Times New Roman" pitchFamily="18" charset="0"/>
              </a:rPr>
              <a:t> жизнь.</a:t>
            </a:r>
            <a:endParaRPr lang="ru-RU" sz="3600" dirty="0"/>
          </a:p>
        </p:txBody>
      </p:sp>
      <p:pic>
        <p:nvPicPr>
          <p:cNvPr id="72706" name="Picture 2" descr="C:\Users\hp\Documents\работа\документы\документы\материал по кубановедению\разрабтка урока по кубановедению\пшеница\MXDGiV7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5905500" cy="3286125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rgbClr val="00B0F0"/>
      </a:dk1>
      <a:lt1>
        <a:sysClr val="window" lastClr="FFFFFF"/>
      </a:lt1>
      <a:dk2>
        <a:srgbClr val="00B0F0"/>
      </a:dk2>
      <a:lt2>
        <a:srgbClr val="DEF5FA"/>
      </a:lt2>
      <a:accent1>
        <a:srgbClr val="2DA2BF"/>
      </a:accent1>
      <a:accent2>
        <a:srgbClr val="00B0F0"/>
      </a:accent2>
      <a:accent3>
        <a:srgbClr val="EB641B"/>
      </a:accent3>
      <a:accent4>
        <a:srgbClr val="39639D"/>
      </a:accent4>
      <a:accent5>
        <a:srgbClr val="474B78"/>
      </a:accent5>
      <a:accent6>
        <a:srgbClr val="00B0F0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226</TotalTime>
  <Words>397</Words>
  <Application>Microsoft Office PowerPoint</Application>
  <PresentationFormat>Экран (4:3)</PresentationFormat>
  <Paragraphs>85</Paragraphs>
  <Slides>29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Открытая</vt:lpstr>
      <vt:lpstr>Презентация</vt:lpstr>
      <vt:lpstr>Слайд 1</vt:lpstr>
      <vt:lpstr>Историческая гостиная 7-8 кл. </vt:lpstr>
      <vt:lpstr>Слайд 3</vt:lpstr>
      <vt:lpstr>Слайд 4</vt:lpstr>
      <vt:lpstr>Слайд 5</vt:lpstr>
      <vt:lpstr>Цели:</vt:lpstr>
      <vt:lpstr>Задачи: </vt:lpstr>
      <vt:lpstr>Оборудование: </vt:lpstr>
      <vt:lpstr>Слайд 9</vt:lpstr>
      <vt:lpstr>Слайд 10</vt:lpstr>
      <vt:lpstr>Слайд 11</vt:lpstr>
      <vt:lpstr>Прикубанская равнина</vt:lpstr>
      <vt:lpstr>Слайд 13</vt:lpstr>
      <vt:lpstr>Слайд 14</vt:lpstr>
      <vt:lpstr>Слайд 15</vt:lpstr>
      <vt:lpstr>Слайд 16</vt:lpstr>
      <vt:lpstr>Слайд 17</vt:lpstr>
      <vt:lpstr>Слайд 18</vt:lpstr>
      <vt:lpstr>Хаты черноморских казаков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Интернет – ресурсы:</vt:lpstr>
    </vt:vector>
  </TitlesOfParts>
  <Company>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СОШ№26</cp:lastModifiedBy>
  <cp:revision>26</cp:revision>
  <dcterms:created xsi:type="dcterms:W3CDTF">2012-08-17T04:40:50Z</dcterms:created>
  <dcterms:modified xsi:type="dcterms:W3CDTF">2016-03-25T08:48:44Z</dcterms:modified>
</cp:coreProperties>
</file>