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351" r:id="rId2"/>
    <p:sldId id="260" r:id="rId3"/>
    <p:sldId id="339" r:id="rId4"/>
    <p:sldId id="277" r:id="rId5"/>
    <p:sldId id="341" r:id="rId6"/>
    <p:sldId id="278" r:id="rId7"/>
    <p:sldId id="279" r:id="rId8"/>
    <p:sldId id="352" r:id="rId9"/>
    <p:sldId id="338" r:id="rId10"/>
    <p:sldId id="273" r:id="rId11"/>
    <p:sldId id="281" r:id="rId12"/>
    <p:sldId id="276" r:id="rId13"/>
    <p:sldId id="293" r:id="rId14"/>
    <p:sldId id="295" r:id="rId15"/>
    <p:sldId id="296" r:id="rId16"/>
    <p:sldId id="292" r:id="rId17"/>
    <p:sldId id="285" r:id="rId18"/>
    <p:sldId id="286" r:id="rId19"/>
    <p:sldId id="311" r:id="rId20"/>
    <p:sldId id="342" r:id="rId21"/>
    <p:sldId id="343" r:id="rId22"/>
    <p:sldId id="284" r:id="rId23"/>
    <p:sldId id="309" r:id="rId24"/>
    <p:sldId id="344" r:id="rId25"/>
    <p:sldId id="320" r:id="rId26"/>
    <p:sldId id="345" r:id="rId27"/>
    <p:sldId id="263" r:id="rId28"/>
    <p:sldId id="347" r:id="rId29"/>
    <p:sldId id="323" r:id="rId30"/>
    <p:sldId id="289" r:id="rId31"/>
    <p:sldId id="346" r:id="rId32"/>
    <p:sldId id="264" r:id="rId33"/>
    <p:sldId id="290" r:id="rId34"/>
    <p:sldId id="318" r:id="rId35"/>
    <p:sldId id="348" r:id="rId36"/>
    <p:sldId id="350" r:id="rId37"/>
    <p:sldId id="34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320F3"/>
    <a:srgbClr val="FF33CC"/>
    <a:srgbClr val="FF0000"/>
    <a:srgbClr val="6600CC"/>
    <a:srgbClr val="0033CC"/>
    <a:srgbClr val="FF3399"/>
    <a:srgbClr val="90F35F"/>
    <a:srgbClr val="CCFFFF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737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F3708-E8F6-4C1C-BD2C-B9D83B2DC943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8D5D4-CD92-4CB0-B7D4-62DC09309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A3612-2930-4F64-82B1-CE028DE117C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84D95-8212-4000-B6FA-A353579BB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4D95-8212-4000-B6FA-A353579BBC8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5A3612-2930-4F64-82B1-CE028DE117C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4D95-8212-4000-B6FA-A353579BBC8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5A3612-2930-4F64-82B1-CE028DE117C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B2C30-CFEA-4F35-AAFD-205FB135CCC4}" type="datetime1">
              <a:rPr lang="ru-RU" smtClean="0"/>
              <a:t>02.04.2015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ACC9A-45AD-48F0-A8A4-321CE2DF4511}" type="datetime1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65F26-C183-4F4B-AB3B-55771C1BD520}" type="datetime1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493BA-A916-4358-8212-586620B86D1E}" type="datetime1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45807-8D1A-48F2-A52F-3B41F5E5CEF1}" type="datetime1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4B71B-9DC3-4D4F-A37D-20F4B1CF8800}" type="datetime1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6B5E3-D267-494F-B9FA-E3987C3CB7C0}" type="datetime1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CFF8C-6987-4F65-A637-D82EA9E6EA75}" type="datetime1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93981-204B-46D6-8CB0-16CAEEB127D8}" type="datetime1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FB63C-FF63-4171-B82E-DF36194188CF}" type="datetime1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868BE-3986-4734-9230-5BE81406D050}" type="datetime1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E400FA-99C1-42EF-BC25-C240294650B8}" type="datetime1">
              <a:rPr lang="ru-RU" smtClean="0"/>
              <a:t>02.04.2015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07B603-2D5F-44F3-A1EE-612502539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jes.org/app/webroot/userfiles/68/Image/science_labwork(1).gi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857232"/>
            <a:ext cx="7929618" cy="442915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по химии </a:t>
            </a:r>
            <a:b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«Среда водных растворов электролитов», </a:t>
            </a:r>
            <a:r>
              <a:rPr lang="ru-RU" sz="54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20F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класс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429132"/>
            <a:ext cx="4695828" cy="192882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Краснодарский край 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Белореченский район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СОШ 26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станица Пшехская 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химии 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Гайсина Светлана Александровна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214290"/>
            <a:ext cx="7929618" cy="584775"/>
          </a:xfrm>
          <a:prstGeom prst="rect">
            <a:avLst/>
          </a:prstGeom>
          <a:solidFill>
            <a:srgbClr val="0320F3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Среда раствора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85723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НС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↔  Н</a:t>
            </a:r>
            <a:r>
              <a:rPr lang="ru-RU" sz="2800" baseline="30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+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   +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Cl</a:t>
            </a:r>
            <a:r>
              <a:rPr lang="ru-RU" sz="2800" baseline="30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-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4744" y="2714620"/>
            <a:ext cx="928694" cy="642942"/>
          </a:xfrm>
          <a:prstGeom prst="ellipse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000628" y="78579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/>
                </a:solidFill>
              </a:rPr>
              <a:t>Среда кислотная</a:t>
            </a:r>
            <a:endParaRPr lang="ru-RU" sz="2400" b="1" i="1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285749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NaOH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↔ Na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+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 +  OH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-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285984" y="857232"/>
            <a:ext cx="857256" cy="571504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000628" y="278605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/>
                </a:solidFill>
              </a:rPr>
              <a:t>Среда </a:t>
            </a:r>
            <a:r>
              <a:rPr lang="en-US" sz="2400" b="1" i="1" dirty="0">
                <a:solidFill>
                  <a:schemeClr val="accent3"/>
                </a:solidFill>
              </a:rPr>
              <a:t> </a:t>
            </a:r>
            <a:r>
              <a:rPr lang="ru-RU" sz="2400" b="1" i="1" dirty="0" smtClean="0">
                <a:solidFill>
                  <a:schemeClr val="accent3"/>
                </a:solidFill>
              </a:rPr>
              <a:t>щелочная</a:t>
            </a:r>
            <a:endParaRPr lang="ru-RU" sz="2400" b="1" i="1" dirty="0">
              <a:solidFill>
                <a:schemeClr val="accent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1571612"/>
            <a:ext cx="8001056" cy="1000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Кислотная  среда </a:t>
            </a:r>
            <a:r>
              <a:rPr lang="ru-RU" sz="2800" b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– это среда, в которой число ионов водорода больше числа гидроксид-ионов.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3429000"/>
            <a:ext cx="8001056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Щелочная  среда </a:t>
            </a:r>
            <a:r>
              <a:rPr lang="ru-RU" sz="2800" b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– это среда, в которой число ионов водорода меньше числа гидроксид-ионов.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478632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320F3"/>
                </a:solidFill>
                <a:latin typeface="Arial Black" pitchFamily="34" charset="0"/>
              </a:rPr>
              <a:t>H</a:t>
            </a:r>
            <a:r>
              <a:rPr lang="en-US" sz="2800" b="1" baseline="-25000" dirty="0" smtClean="0">
                <a:solidFill>
                  <a:srgbClr val="0320F3"/>
                </a:solidFill>
                <a:latin typeface="Arial Black" pitchFamily="34" charset="0"/>
              </a:rPr>
              <a:t>2</a:t>
            </a:r>
            <a:r>
              <a:rPr lang="en-US" sz="2800" b="1" dirty="0" smtClean="0">
                <a:solidFill>
                  <a:srgbClr val="0320F3"/>
                </a:solidFill>
                <a:latin typeface="Arial Black" pitchFamily="34" charset="0"/>
              </a:rPr>
              <a:t>O</a:t>
            </a:r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↔</a:t>
            </a:r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/>
              </a:rPr>
              <a:t>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H</a:t>
            </a:r>
            <a:r>
              <a:rPr lang="en-US" sz="28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+</a:t>
            </a:r>
            <a:r>
              <a:rPr lang="ru-RU" sz="28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+  </a:t>
            </a:r>
            <a:r>
              <a:rPr lang="en-US" sz="28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OH</a:t>
            </a:r>
            <a:r>
              <a:rPr lang="en-US" sz="2800" b="1" baseline="30000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-</a:t>
            </a:r>
            <a:r>
              <a:rPr lang="ru-RU" sz="2800" b="1" baseline="30000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0628" y="478632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/>
                </a:solidFill>
              </a:rPr>
              <a:t>Среда </a:t>
            </a:r>
            <a:r>
              <a:rPr lang="en-US" sz="2400" b="1" i="1" dirty="0">
                <a:solidFill>
                  <a:schemeClr val="accent3"/>
                </a:solidFill>
              </a:rPr>
              <a:t> </a:t>
            </a:r>
            <a:r>
              <a:rPr lang="ru-RU" sz="2400" b="1" i="1" dirty="0" smtClean="0">
                <a:solidFill>
                  <a:schemeClr val="accent3"/>
                </a:solidFill>
              </a:rPr>
              <a:t>нейтральная</a:t>
            </a:r>
            <a:endParaRPr lang="ru-RU" sz="2400" b="1" i="1" dirty="0">
              <a:solidFill>
                <a:schemeClr val="accent3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00100" y="5500702"/>
            <a:ext cx="8001056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Нейтральная  среда </a:t>
            </a:r>
            <a:r>
              <a:rPr lang="ru-RU" sz="2800" b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– это среда, в которой число ионов водорода равно числу гидроксид-ионов.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428860" y="4786322"/>
            <a:ext cx="857256" cy="571504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786182" y="4643446"/>
            <a:ext cx="928694" cy="642942"/>
          </a:xfrm>
          <a:prstGeom prst="ellipse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9" grpId="0"/>
      <p:bldP spid="23" grpId="0"/>
      <p:bldP spid="25" grpId="0" animBg="1"/>
      <p:bldP spid="29" grpId="0"/>
      <p:bldP spid="17" grpId="0" animBg="1"/>
      <p:bldP spid="20" grpId="0" animBg="1"/>
      <p:bldP spid="16" grpId="0"/>
      <p:bldP spid="32" grpId="0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0800000" flipV="1">
            <a:off x="2643174" y="923330"/>
            <a:ext cx="49363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индикаторы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143380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105835"/>
            <a:ext cx="78581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ИНДИКАТОРЫ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с позднелатинского –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20F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указатель</a:t>
            </a:r>
            <a:r>
              <a:rPr lang="ru-RU" sz="2800" b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320F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В природе мы можем найти самые разные индикаторы.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305428"/>
            <a:ext cx="7929618" cy="12668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320F3"/>
                </a:solidFill>
              </a:rPr>
              <a:t>Хамелеон – изменяет свой цвет, в зависимости от цвета окружающей среды  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428736"/>
            <a:ext cx="29289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275272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71612"/>
            <a:ext cx="187642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429000"/>
            <a:ext cx="2714644" cy="192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357562"/>
            <a:ext cx="30718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933620" cy="1481134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00B050"/>
                </a:solidFill>
              </a:rPr>
              <a:t>Листья летом зеленые, </a:t>
            </a:r>
            <a:r>
              <a:rPr lang="ru-RU" sz="2400" b="1" dirty="0" smtClean="0">
                <a:solidFill>
                  <a:srgbClr val="0070C0"/>
                </a:solidFill>
              </a:rPr>
              <a:t>но чуть начинает понижаться температура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уменьшается продолжительность дня</a:t>
            </a:r>
            <a:r>
              <a:rPr lang="ru-RU" sz="2400" b="1" dirty="0" smtClean="0">
                <a:solidFill>
                  <a:srgbClr val="00B050"/>
                </a:solidFill>
              </a:rPr>
              <a:t>, и листья, </a:t>
            </a:r>
            <a:r>
              <a:rPr lang="ru-RU" sz="2400" b="1" dirty="0" smtClean="0">
                <a:solidFill>
                  <a:srgbClr val="FFC000"/>
                </a:solidFill>
              </a:rPr>
              <a:t>изменяют свой цвет.</a:t>
            </a:r>
            <a:r>
              <a:rPr lang="ru-RU" sz="2400" b="1" dirty="0" smtClean="0">
                <a:solidFill>
                  <a:srgbClr val="00B050"/>
                </a:solidFill>
              </a:rPr>
              <a:t>  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2928926" cy="27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929066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328614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000504"/>
            <a:ext cx="34051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85728"/>
            <a:ext cx="7855270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00B050"/>
                </a:solidFill>
              </a:rPr>
              <a:t>Осьминоги тоже изменяют свой цвет                    в зависимости от цвета воды 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429000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357298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7498080" cy="4800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а вот кувшинки будут расти только в чистой воде.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28802"/>
            <a:ext cx="380525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3538513" cy="241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142984"/>
            <a:ext cx="30718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11672"/>
          </a:xfrm>
        </p:spPr>
        <p:txBody>
          <a:bodyPr>
            <a:no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индикаторы</a:t>
            </a:r>
            <a:b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429132"/>
            <a:ext cx="7215238" cy="1938992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Лакмус,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фенолфталеин,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метиловый  оранжевый,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214422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    – это вещества, которые изменяют свой цвет в зависимости от среды раствора.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537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  <a:t>Для удобства Среду раствора часто выражают </a:t>
            </a:r>
            <a:r>
              <a:rPr lang="ru-RU" sz="2400" b="1" i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320F3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  <a:t>водородным показателем</a:t>
            </a:r>
            <a:endParaRPr lang="ru-RU" sz="2400" b="1" i="1" dirty="0">
              <a:solidFill>
                <a:srgbClr val="0320F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286412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4800" b="1" dirty="0" smtClean="0">
                <a:ln w="900" cmpd="sng">
                  <a:solidFill>
                    <a:srgbClr val="D34817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Водородный показатель рН –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2800" b="1" dirty="0" smtClean="0">
                <a:ln w="900" cmpd="sng">
                  <a:solidFill>
                    <a:srgbClr val="D34817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величина, характеризующая содержание ионов 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2800" b="1" dirty="0" smtClean="0">
                <a:ln w="900" cmpd="sng">
                  <a:solidFill>
                    <a:srgbClr val="D34817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водорода в растворе.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ru-RU" sz="5400" b="1" spc="50" dirty="0" smtClean="0">
              <a:ln w="11430"/>
              <a:gradFill>
                <a:gsLst>
                  <a:gs pos="25000">
                    <a:srgbClr val="9B2D1F">
                      <a:satMod val="155000"/>
                    </a:srgbClr>
                  </a:gs>
                  <a:gs pos="100000">
                    <a:srgbClr val="9B2D1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рН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раствора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00166" y="3357562"/>
            <a:ext cx="2357454" cy="64294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0 1 2 3 4 5 6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57884" y="3357562"/>
            <a:ext cx="3143272" cy="714380"/>
          </a:xfrm>
          <a:prstGeom prst="ellipse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8  9  10  1 1 12 13  14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29058" y="3357562"/>
            <a:ext cx="1857388" cy="64294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ашивка 13"/>
          <p:cNvSpPr/>
          <p:nvPr/>
        </p:nvSpPr>
        <p:spPr>
          <a:xfrm flipV="1">
            <a:off x="2571736" y="4643446"/>
            <a:ext cx="2714644" cy="1785950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flipV="1">
            <a:off x="4500562" y="4643446"/>
            <a:ext cx="2428892" cy="1785950"/>
          </a:xfrm>
          <a:prstGeom prst="chevr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flipV="1">
            <a:off x="6143636" y="4643446"/>
            <a:ext cx="2786082" cy="1785950"/>
          </a:xfrm>
          <a:prstGeom prst="chevron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8429652" cy="20716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рН = 7 среда раствора ____________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рН &lt; 7 среда раствора ____________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20F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рН &gt; 7 среда раствора ____________</a:t>
            </a:r>
            <a:endParaRPr lang="ru-RU" sz="4000" b="1" i="1" dirty="0" smtClean="0">
              <a:solidFill>
                <a:srgbClr val="0320F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842965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235743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индикатор изменяет окраску в широком интервале значений рН</a:t>
            </a:r>
            <a:r>
              <a:rPr lang="ru-RU" sz="4400" b="1" i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357430"/>
            <a:ext cx="70723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57290" y="1500174"/>
            <a:ext cx="73168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водных растворов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электролитов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2000240"/>
          </a:xfrm>
          <a:blipFill>
            <a:blip r:embed="rId2"/>
            <a:tile tx="0" ty="0" sx="100000" sy="100000" flip="none" algn="tl"/>
          </a:blip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Задание:</a:t>
            </a:r>
            <a:r>
              <a:rPr lang="ru-RU" dirty="0" smtClean="0"/>
              <a:t>  </a:t>
            </a: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реакцию    среды растворов  определите с   помощью индикаторов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ljes.org/app/webroot/userfiles/68/Image/science_labwork(1).gif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8143900" cy="49291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7106"/>
          </a:xfrm>
        </p:spPr>
        <p:txBody>
          <a:bodyPr>
            <a:noAutofit/>
          </a:bodyPr>
          <a:lstStyle/>
          <a:p>
            <a:pPr marL="533400" lvl="0" indent="-533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ТБ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Осторожно!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dirty="0" smtClean="0">
                <a:solidFill>
                  <a:srgbClr val="0320F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Кислоты и щёлочи – едкие вещества. Разрушают ткани, раздражают кожу, слизистые оболочки. </a:t>
            </a:r>
          </a:p>
        </p:txBody>
      </p:sp>
      <p:pic>
        <p:nvPicPr>
          <p:cNvPr id="7" name="Содержимое 6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3000372"/>
            <a:ext cx="4786346" cy="3643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274638"/>
            <a:ext cx="7786742" cy="60118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 четыре лунки налить дистиллированную воду, в каждую поочередно добавить индикаторы – лакмус,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м/о, полоску универсального индикатора. Сравнить  окраску индикаторов с таблицей – эталоном.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В четыре лунки налить раствор серной кислоты, в каждую поочередно добавить индикаторы – лакмус, </a:t>
            </a:r>
            <a:r>
              <a:rPr lang="ru-RU" sz="2400" dirty="0" err="1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, м/о,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полоску универсального индикатора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 . Сравнить  окраску индикаторов с таблицей – эталоном.</a:t>
            </a:r>
            <a:b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 3.В четыре лунки налить раствор </a:t>
            </a:r>
            <a:r>
              <a:rPr lang="ru-RU" sz="2400" dirty="0" err="1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 натрия, в каждую поочередно добавить индикаторы – лакмус, </a:t>
            </a:r>
            <a:r>
              <a:rPr lang="ru-RU" sz="2400" dirty="0" err="1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, м/о,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полоску универсального индикатора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. Сравнить  окраску индикаторов с таблицей – эталоном. </a:t>
            </a:r>
            <a:b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Таблица – эталон: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00100" y="1447800"/>
          <a:ext cx="793435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1681160"/>
                <a:gridCol w="1983588"/>
                <a:gridCol w="1983588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Название индикатора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Изменение окраски в среде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Кислая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щелочная 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нейтральная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метиловый оранжевый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оранжевый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лакмус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Фиолетовый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фенолфталеин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Бесцветный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универсальный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Желтый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214291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Применение водородного</a:t>
            </a:r>
          </a:p>
          <a:p>
            <a:pPr lvl="0" algn="ctr">
              <a:defRPr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показателя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7" name="Picture 2" descr="E:\Танюша\Х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1323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Танюша\ирн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86322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Ромб 10"/>
          <p:cNvSpPr/>
          <p:nvPr/>
        </p:nvSpPr>
        <p:spPr>
          <a:xfrm>
            <a:off x="1857356" y="1857364"/>
            <a:ext cx="5429288" cy="4572032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8860" y="2285992"/>
            <a:ext cx="2071702" cy="148590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Сельское хозяйство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314" y="2357430"/>
            <a:ext cx="2071702" cy="1343028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Медицина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0298" y="4429132"/>
            <a:ext cx="2071702" cy="1285884"/>
          </a:xfrm>
          <a:prstGeom prst="roundRect">
            <a:avLst/>
          </a:prstGeom>
          <a:solidFill>
            <a:srgbClr val="0320F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6314" y="4357694"/>
            <a:ext cx="1928826" cy="1357322"/>
          </a:xfrm>
          <a:prstGeom prst="roundRect">
            <a:avLst/>
          </a:prstGeom>
          <a:solidFill>
            <a:srgbClr val="FF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Техника</a:t>
            </a:r>
            <a:endParaRPr lang="ru-RU" dirty="0"/>
          </a:p>
        </p:txBody>
      </p:sp>
      <p:pic>
        <p:nvPicPr>
          <p:cNvPr id="16" name="Рисунок 1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29" y="1142984"/>
            <a:ext cx="1909757" cy="2357454"/>
          </a:xfrm>
          <a:prstGeom prst="rect">
            <a:avLst/>
          </a:prstGeom>
        </p:spPr>
      </p:pic>
      <p:pic>
        <p:nvPicPr>
          <p:cNvPr id="18" name="Рисунок 1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500438"/>
            <a:ext cx="2286000" cy="1247775"/>
          </a:xfrm>
          <a:prstGeom prst="rect">
            <a:avLst/>
          </a:prstGeom>
        </p:spPr>
      </p:pic>
      <p:pic>
        <p:nvPicPr>
          <p:cNvPr id="19" name="Рисунок 18" descr="Prax_MA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4929198"/>
            <a:ext cx="2143140" cy="178595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142984"/>
            <a:ext cx="6998046" cy="21431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рН и здоровье</a:t>
            </a:r>
            <a:r>
              <a:rPr lang="ru-RU" sz="4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</a:rPr>
              <a:t>Желудочный сок (1,53-1,57)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3143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831850" y="4071942"/>
            <a:ext cx="8312150" cy="12048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214290"/>
            <a:ext cx="8001056" cy="635798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Как Вы думаете, какие жидкости </a:t>
            </a:r>
            <a:br>
              <a:rPr lang="ru-RU" sz="60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рекомендуется </a:t>
            </a:r>
            <a:r>
              <a:rPr lang="ru-RU" sz="60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употреблять людям с язвенной болезнью желудка? Почему?</a:t>
            </a:r>
            <a:br>
              <a:rPr lang="ru-RU" sz="60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0320F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Все ли полезно, что в рот полезло? 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6625" name="Picture 1" descr="D:\Ольга\РАБОТА\химия из класса\рисунки\кислоты\L02p6p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85860"/>
            <a:ext cx="2214578" cy="1857368"/>
          </a:xfrm>
          <a:prstGeom prst="rect">
            <a:avLst/>
          </a:prstGeom>
          <a:noFill/>
        </p:spPr>
      </p:pic>
      <p:pic>
        <p:nvPicPr>
          <p:cNvPr id="26627" name="Picture 3" descr="D:\Ольга\РАБОТА\химия из класса\рисунки\кислоты\L02p6p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2666992" cy="2000244"/>
          </a:xfrm>
          <a:prstGeom prst="rect">
            <a:avLst/>
          </a:prstGeom>
          <a:noFill/>
        </p:spPr>
      </p:pic>
      <p:pic>
        <p:nvPicPr>
          <p:cNvPr id="26626" name="Picture 2" descr="D:\Ольга\РАБОТА\химия из класса\рисунки\вода\Рисунок1.jpg"/>
          <p:cNvPicPr>
            <a:picLocks noChangeAspect="1" noChangeArrowheads="1"/>
          </p:cNvPicPr>
          <p:nvPr/>
        </p:nvPicPr>
        <p:blipFill>
          <a:blip r:embed="rId4"/>
          <a:srcRect l="18642" r="17977"/>
          <a:stretch>
            <a:fillRect/>
          </a:stretch>
        </p:blipFill>
        <p:spPr bwMode="auto">
          <a:xfrm>
            <a:off x="928662" y="2928934"/>
            <a:ext cx="1785950" cy="21150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521495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7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785926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428736"/>
            <a:ext cx="3357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86710" y="185736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рН=3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200024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рН=2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143356"/>
            <a:ext cx="2786082" cy="25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500694" y="428625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рН=5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286256"/>
            <a:ext cx="1990725" cy="215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428604"/>
            <a:ext cx="8001056" cy="5819796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слабо- и сильно кислые растворы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dirty="0" smtClean="0">
                <a:solidFill>
                  <a:srgbClr val="0320F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(кофе, лимонный, яблочный, томатный соки, кока-кола)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 вызвать обострение язвенной болезни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из-за излишней кислотности.</a:t>
            </a:r>
            <a:endParaRPr lang="ru-RU" sz="4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7839100" cy="71438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Отклонение рН от нормального значения свидетельствуют о патологических процессах в организме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432560" y="714356"/>
            <a:ext cx="7406640" cy="4572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Моча – 6,0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Кровь – 7,4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772150" y="714355"/>
            <a:ext cx="3371850" cy="537846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Слюна –  6,4- 6,9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929066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урока: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b="1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Какой бывает среда водных растворов электролитов?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solidFill>
                <a:srgbClr val="0320F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Чем и как определяют </a:t>
            </a:r>
            <a:r>
              <a:rPr lang="ru-RU" b="1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среду водного раствора электролита?</a:t>
            </a:r>
          </a:p>
          <a:p>
            <a:pPr>
              <a:spcBef>
                <a:spcPts val="0"/>
              </a:spcBef>
              <a:buNone/>
              <a:defRPr/>
            </a:pPr>
            <a:endParaRPr lang="ru-RU" b="1" dirty="0" smtClean="0">
              <a:ln w="1905"/>
              <a:solidFill>
                <a:srgbClr val="0320F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такое рН раствора?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почему это нужно знать?</a:t>
            </a:r>
            <a:endParaRPr lang="en-US" b="1" dirty="0" smtClean="0">
              <a:ln w="1905"/>
              <a:solidFill>
                <a:srgbClr val="0320F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251142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Что общего, на Ваш взгляд, между нашатырным спиртом, который хозяйки добавляют в воду для мытья стекол, отбеливателем,  мылом, которым мы с Вами моем руки?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256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7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500306"/>
            <a:ext cx="2928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15272" y="250030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рН = 11,5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3116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286380" y="235743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рН = 12,5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571480"/>
            <a:ext cx="7715304" cy="56769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320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Раствор мыла, отбеливатель и нашатырный спирт имеют </a:t>
            </a:r>
            <a:r>
              <a:rPr lang="ru-RU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щелочную среду</a:t>
            </a:r>
            <a:r>
              <a:rPr lang="ru-RU" sz="6000" b="1" dirty="0" smtClean="0">
                <a:solidFill>
                  <a:srgbClr val="0320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которая способствует удалению грязи.</a:t>
            </a:r>
            <a:r>
              <a:rPr lang="ru-RU" b="1" dirty="0" smtClean="0">
                <a:solidFill>
                  <a:srgbClr val="FEF6E1">
                    <a:lumMod val="25000"/>
                  </a:srgbClr>
                </a:solidFill>
              </a:rPr>
              <a:t/>
            </a:r>
            <a:br>
              <a:rPr lang="ru-RU" b="1" dirty="0" smtClean="0">
                <a:solidFill>
                  <a:srgbClr val="FEF6E1">
                    <a:lumMod val="25000"/>
                  </a:srgb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214422"/>
            <a:ext cx="6290514" cy="5033978"/>
          </a:xfrm>
        </p:spPr>
        <p:txBody>
          <a:bodyPr>
            <a:normAutofit/>
          </a:bodyPr>
          <a:lstStyle/>
          <a:p>
            <a:pPr marL="0" indent="825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Разные почвы могут иметь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рН от 4,5 до 10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 значению рН, можно судить о том, какие растения могут успешно расти на данной почве. Например, рост фасоли, салата, черной смородины затрудняется при рН почвы ниже 6,0;   капусты – ниже 5,4; яблони – ниже 5,0;   картофеля – ниже 4,9.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8683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рН и плодородие почвы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9" descr="учас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142984"/>
            <a:ext cx="2357454" cy="1768091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357158" y="50006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338281364_sort-faso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2714644" cy="2809875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143380"/>
            <a:ext cx="1857375" cy="2457450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3714752"/>
            <a:ext cx="2466975" cy="1847850"/>
          </a:xfrm>
          <a:prstGeom prst="rect">
            <a:avLst/>
          </a:prstGeom>
        </p:spPr>
      </p:pic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3929066"/>
            <a:ext cx="2619375" cy="1743075"/>
          </a:xfrm>
          <a:prstGeom prst="rect">
            <a:avLst/>
          </a:prstGeom>
        </p:spPr>
      </p:pic>
      <p:pic>
        <p:nvPicPr>
          <p:cNvPr id="15" name="Рисунок 14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5181600"/>
            <a:ext cx="2286000" cy="167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57161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Выполните задание                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Даны формулы веществ: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790712" cy="4891102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 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HCl, LiOH, NaNO</a:t>
            </a:r>
            <a:r>
              <a:rPr lang="en-US" sz="36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36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KOH, BaCl</a:t>
            </a:r>
            <a:r>
              <a:rPr lang="en-US" sz="36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HNO</a:t>
            </a:r>
            <a:r>
              <a:rPr lang="en-US" sz="36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Ca(OH)</a:t>
            </a:r>
            <a:r>
              <a:rPr lang="en-US" sz="36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36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ru-RU" sz="3600" b="1" baseline="-25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aseline="-250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растворы каких веществ изменяют окраску лакмуса на красную?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2) растворы каких веществ изменяют окраску лакмуса на синюю?</a:t>
            </a:r>
            <a:endParaRPr lang="ru-RU" sz="3600" dirty="0">
              <a:solidFill>
                <a:srgbClr val="0320F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Кислоты (красный цвет):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</a:t>
            </a:r>
            <a:r>
              <a:rPr lang="en-US" dirty="0" smtClean="0">
                <a:solidFill>
                  <a:srgbClr val="FF0000"/>
                </a:solidFill>
              </a:rPr>
              <a:t>HCl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HNO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0320F3"/>
              </a:solidFill>
            </a:endParaRPr>
          </a:p>
          <a:p>
            <a:r>
              <a:rPr lang="ru-RU" b="1" dirty="0" smtClean="0">
                <a:solidFill>
                  <a:srgbClr val="0320F3"/>
                </a:solidFill>
              </a:rPr>
              <a:t>Щелочи (синий цвет):</a:t>
            </a:r>
          </a:p>
          <a:p>
            <a:pPr>
              <a:buNone/>
            </a:pPr>
            <a:r>
              <a:rPr lang="ru-RU" dirty="0" smtClean="0">
                <a:solidFill>
                  <a:srgbClr val="0320F3"/>
                </a:solidFill>
              </a:rPr>
              <a:t>              </a:t>
            </a:r>
            <a:r>
              <a:rPr lang="en-US" dirty="0" smtClean="0">
                <a:solidFill>
                  <a:srgbClr val="0320F3"/>
                </a:solidFill>
              </a:rPr>
              <a:t> LiOH</a:t>
            </a:r>
            <a:r>
              <a:rPr lang="ru-RU" dirty="0" smtClean="0">
                <a:solidFill>
                  <a:srgbClr val="0320F3"/>
                </a:solidFill>
              </a:rPr>
              <a:t>, </a:t>
            </a:r>
            <a:r>
              <a:rPr lang="en-US" dirty="0" smtClean="0">
                <a:solidFill>
                  <a:srgbClr val="0320F3"/>
                </a:solidFill>
              </a:rPr>
              <a:t>KOH</a:t>
            </a:r>
            <a:r>
              <a:rPr lang="ru-RU" dirty="0" smtClean="0">
                <a:solidFill>
                  <a:srgbClr val="0320F3"/>
                </a:solidFill>
              </a:rPr>
              <a:t>, </a:t>
            </a:r>
            <a:r>
              <a:rPr lang="en-US" dirty="0" smtClean="0">
                <a:solidFill>
                  <a:srgbClr val="0320F3"/>
                </a:solidFill>
              </a:rPr>
              <a:t>Ca(OH)</a:t>
            </a:r>
            <a:r>
              <a:rPr lang="en-US" baseline="-25000" dirty="0" smtClean="0">
                <a:solidFill>
                  <a:srgbClr val="0320F3"/>
                </a:solidFill>
              </a:rPr>
              <a:t>2</a:t>
            </a:r>
            <a:endParaRPr lang="ru-RU" dirty="0" smtClean="0"/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Соли (фиолетовый – не изменят цвет):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</a:t>
            </a:r>
            <a:r>
              <a:rPr lang="en-US" dirty="0" smtClean="0">
                <a:solidFill>
                  <a:srgbClr val="7030A0"/>
                </a:solidFill>
              </a:rPr>
              <a:t>NaNO</a:t>
            </a:r>
            <a:r>
              <a:rPr lang="en-US" baseline="-25000" dirty="0" smtClean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, BaCl</a:t>
            </a:r>
            <a:r>
              <a:rPr lang="en-US" baseline="-25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, K</a:t>
            </a:r>
            <a:r>
              <a:rPr lang="en-US" baseline="-25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SO</a:t>
            </a:r>
            <a:r>
              <a:rPr lang="en-US" baseline="-25000" dirty="0" smtClean="0">
                <a:solidFill>
                  <a:srgbClr val="7030A0"/>
                </a:solidFill>
              </a:rPr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 42,</a:t>
            </a:r>
          </a:p>
          <a:p>
            <a:pPr algn="ctr">
              <a:buNone/>
            </a:pP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в.2, 3 на стр.153</a:t>
            </a:r>
          </a:p>
          <a:p>
            <a:pPr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(таблицу вклеить в   тетрадь)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19-019-Otsenki-za-urok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lide_2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какой бывает Среда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320F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водных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растворов  электролитов?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этом нам поможет великая наука – </a:t>
            </a:r>
            <a:r>
              <a:rPr lang="ru-RU" sz="5400" b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логика!...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знание классов неорганических соединений.</a:t>
            </a:r>
          </a:p>
          <a:p>
            <a:pPr>
              <a:buNone/>
            </a:pP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sz="3600" b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Построим логические цепочки:</a:t>
            </a:r>
            <a:endParaRPr lang="ru-RU" sz="3600" b="1" dirty="0">
              <a:solidFill>
                <a:srgbClr val="0320F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572428" cy="28686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Вода:   </a:t>
            </a:r>
            <a:r>
              <a:rPr lang="ru-RU" dirty="0" smtClean="0"/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Book Antiqua" pitchFamily="18" charset="0"/>
              </a:rPr>
              <a:t>H</a:t>
            </a:r>
            <a:r>
              <a:rPr lang="en-US" sz="4400" b="1" baseline="-25000" dirty="0" smtClean="0">
                <a:solidFill>
                  <a:srgbClr val="00B0F0"/>
                </a:solidFill>
                <a:latin typeface="Book Antiqua" pitchFamily="18" charset="0"/>
              </a:rPr>
              <a:t>2</a:t>
            </a:r>
            <a:r>
              <a:rPr lang="en-US" sz="4400" b="1" dirty="0" smtClean="0">
                <a:solidFill>
                  <a:srgbClr val="00B0F0"/>
                </a:solidFill>
                <a:latin typeface="Book Antiqua" pitchFamily="18" charset="0"/>
              </a:rPr>
              <a:t>O</a:t>
            </a:r>
            <a:r>
              <a:rPr lang="ru-RU" sz="4400" b="1" dirty="0" smtClean="0">
                <a:latin typeface="Book Antiqua" pitchFamily="18" charset="0"/>
              </a:rPr>
              <a:t> ↔ 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sz="44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ru-RU" sz="44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r>
              <a:rPr lang="en-US" sz="4400" b="1" baseline="30000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4400" b="1" baseline="30000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br>
              <a:rPr lang="ru-RU" sz="4400" b="1" baseline="30000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31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чистой воде число ионов водорода равно числу гидроксид-ионов.</a:t>
            </a:r>
            <a:endParaRPr lang="ru-RU" sz="3100" dirty="0">
              <a:solidFill>
                <a:srgbClr val="FF3399"/>
              </a:solidFill>
            </a:endParaRPr>
          </a:p>
        </p:txBody>
      </p:sp>
      <p:pic>
        <p:nvPicPr>
          <p:cNvPr id="7" name="Содержимое 6" descr="kak-nauchitsya-upravlyat-vodo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3214686"/>
            <a:ext cx="6429420" cy="30718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857232"/>
            <a:ext cx="7858180" cy="5357850"/>
          </a:xfrm>
        </p:spPr>
        <p:txBody>
          <a:bodyPr/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 какому классу относятся вещества с формулами: </a:t>
            </a:r>
          </a:p>
          <a:p>
            <a:pPr lvl="0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4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4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lvl="0"/>
            <a:endParaRPr lang="ru-RU" sz="3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i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катионы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образуются в растворе при диссоциации данного класса соединений?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285750"/>
            <a:ext cx="7858180" cy="614364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Постройте следующую логическую цепочку для соединений, выраженных формулами:</a:t>
            </a:r>
            <a:endParaRPr lang="en-US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4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4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4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4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800" baseline="-250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4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sz="4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4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800" baseline="-250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 какому классу относятся эти соединения? Растворимы ли они в воде?</a:t>
            </a:r>
          </a:p>
          <a:p>
            <a:pPr lvl="0">
              <a:buNone/>
            </a:pPr>
            <a:endParaRPr lang="ru-RU" i="1" dirty="0" smtClean="0">
              <a:solidFill>
                <a:srgbClr val="0320F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анионы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образуются в растворе при диссоциации данного класса соединений?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214290"/>
            <a:ext cx="785818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какому классу относятся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вещества: сульфат натрия, хлорид бария, нитрат кальция?  </a:t>
            </a:r>
          </a:p>
          <a:p>
            <a:r>
              <a:rPr lang="ru-RU" sz="4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Na</a:t>
            </a:r>
            <a:r>
              <a:rPr lang="ru-RU" sz="4400" b="1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4400" b="1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ru-RU" sz="4400" b="1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4400" b="1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endParaRPr lang="ru-RU" i="1" dirty="0" smtClean="0">
              <a:solidFill>
                <a:srgbClr val="0320F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растворении в воде данных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соединений образуются ли частицы, которые характеризуют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кислотный</a:t>
            </a:r>
            <a:r>
              <a:rPr lang="ru-RU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320F3"/>
                </a:solidFill>
                <a:latin typeface="Times New Roman" pitchFamily="18" charset="0"/>
                <a:cs typeface="Times New Roman" pitchFamily="18" charset="0"/>
              </a:rPr>
              <a:t>щелочной</a:t>
            </a:r>
            <a:r>
              <a:rPr lang="ru-RU" sz="36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раствора?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428604"/>
            <a:ext cx="7643866" cy="5819796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содержанию в водных растворах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ионов водорода 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sz="60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r>
              <a:rPr lang="ru-RU" sz="60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гидроксид-ионов 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r>
              <a:rPr lang="en-US" sz="60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ru-RU" sz="6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охарактеризовать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dirty="0" smtClean="0">
                <a:ln w="1905"/>
                <a:solidFill>
                  <a:srgbClr val="0320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среду любого водного раствора</a:t>
            </a:r>
            <a:endParaRPr lang="ru-RU" b="1" dirty="0" smtClean="0">
              <a:ln w="1905"/>
              <a:solidFill>
                <a:srgbClr val="0320F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solidFill>
                <a:srgbClr val="0320F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4">
      <a:dk1>
        <a:sysClr val="windowText" lastClr="000000"/>
      </a:dk1>
      <a:lt1>
        <a:srgbClr val="FEF6E1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2578</TotalTime>
  <Words>797</Words>
  <Application>Microsoft Office PowerPoint</Application>
  <PresentationFormat>Экран (4:3)</PresentationFormat>
  <Paragraphs>155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Презентация по химии  на тему: «Среда водных растворов электролитов»,  8 класс </vt:lpstr>
      <vt:lpstr>Слайд 2</vt:lpstr>
      <vt:lpstr>Задачи урока:</vt:lpstr>
      <vt:lpstr> какой бывает Среда   водных растворов  электролитов?</vt:lpstr>
      <vt:lpstr>Вода:    H2O ↔ H+  + OH-    в чистой воде число ионов водорода равно числу гидроксид-ионов.</vt:lpstr>
      <vt:lpstr>Слайд 6</vt:lpstr>
      <vt:lpstr>Слайд 7</vt:lpstr>
      <vt:lpstr>Слайд 8</vt:lpstr>
      <vt:lpstr>Слайд 9</vt:lpstr>
      <vt:lpstr>Слайд 10</vt:lpstr>
      <vt:lpstr>Слайд 11</vt:lpstr>
      <vt:lpstr>В природе мы можем найти самые разные индикаторы.</vt:lpstr>
      <vt:lpstr> </vt:lpstr>
      <vt:lpstr>Слайд 14</vt:lpstr>
      <vt:lpstr>Слайд 15</vt:lpstr>
      <vt:lpstr>индикаторы </vt:lpstr>
      <vt:lpstr>Для удобства Среду раствора часто выражают водородным показателем</vt:lpstr>
      <vt:lpstr>Слайд 18</vt:lpstr>
      <vt:lpstr> Универсальный индикатор изменяет окраску в широком интервале значений рН </vt:lpstr>
      <vt:lpstr>Задание:  реакцию    среды растворов  определите с   помощью индикаторов</vt:lpstr>
      <vt:lpstr>ТБ Осторожно!  Кислоты и щёлочи – едкие вещества. Разрушают ткани, раздражают кожу, слизистые оболочки. </vt:lpstr>
      <vt:lpstr>Алгоритм действий: 1.В четыре лунки налить дистиллированную воду, в каждую поочередно добавить индикаторы – лакмус, ф/ф, м/о, полоску универсального индикатора. Сравнить  окраску индикаторов с таблицей – эталоном.  2.В четыре лунки налить раствор серной кислоты, в каждую поочередно добавить индикаторы – лакмус, ф/ф, м/о, полоску универсального индикатора . Сравнить  окраску индикаторов с таблицей – эталоном.    3.В четыре лунки налить раствор гидроксида натрия, в каждую поочередно добавить индикаторы – лакмус, ф/ф, м/о, полоску универсального индикатора. Сравнить  окраску индикаторов с таблицей – эталоном.   </vt:lpstr>
      <vt:lpstr>Таблица – эталон:</vt:lpstr>
      <vt:lpstr>Слайд 24</vt:lpstr>
      <vt:lpstr> рН и здоровье  Желудочный сок (1,53-1,57) </vt:lpstr>
      <vt:lpstr>Как Вы думаете, какие жидкости  не рекомендуется употреблять людям с язвенной болезнью желудка? Почему? </vt:lpstr>
      <vt:lpstr>Все ли полезно, что в рот полезло?  </vt:lpstr>
      <vt:lpstr>Слайд 28</vt:lpstr>
      <vt:lpstr>Отклонение рН от нормального значения свидетельствуют о патологических процессах в организме </vt:lpstr>
      <vt:lpstr>Что общего, на Ваш взгляд, между нашатырным спиртом, который хозяйки добавляют в воду для мытья стекол, отбеливателем,  мылом, которым мы с Вами моем руки? </vt:lpstr>
      <vt:lpstr>Слайд 31</vt:lpstr>
      <vt:lpstr>рН и плодородие почвы</vt:lpstr>
      <vt:lpstr> Выполните задание                                          Даны формулы веществ: </vt:lpstr>
      <vt:lpstr>ОТВЕТ:</vt:lpstr>
      <vt:lpstr>Домашнее задание </vt:lpstr>
      <vt:lpstr>Слайд 36</vt:lpstr>
      <vt:lpstr>Слайд 37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Соколова О.Е.</dc:creator>
  <cp:lastModifiedBy>Светлана</cp:lastModifiedBy>
  <cp:revision>227</cp:revision>
  <dcterms:created xsi:type="dcterms:W3CDTF">2009-12-13T14:40:06Z</dcterms:created>
  <dcterms:modified xsi:type="dcterms:W3CDTF">2015-04-02T16:23:51Z</dcterms:modified>
</cp:coreProperties>
</file>