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7"/>
  </p:notesMasterIdLst>
  <p:sldIdLst>
    <p:sldId id="260" r:id="rId2"/>
    <p:sldId id="261" r:id="rId3"/>
    <p:sldId id="256" r:id="rId4"/>
    <p:sldId id="298" r:id="rId5"/>
    <p:sldId id="299" r:id="rId6"/>
    <p:sldId id="310" r:id="rId7"/>
    <p:sldId id="300" r:id="rId8"/>
    <p:sldId id="309" r:id="rId9"/>
    <p:sldId id="301" r:id="rId10"/>
    <p:sldId id="31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17" r:id="rId19"/>
    <p:sldId id="318" r:id="rId20"/>
    <p:sldId id="319" r:id="rId21"/>
    <p:sldId id="320" r:id="rId22"/>
    <p:sldId id="287" r:id="rId23"/>
    <p:sldId id="258" r:id="rId24"/>
    <p:sldId id="257" r:id="rId25"/>
    <p:sldId id="263" r:id="rId26"/>
    <p:sldId id="283" r:id="rId27"/>
    <p:sldId id="288" r:id="rId28"/>
    <p:sldId id="282" r:id="rId29"/>
    <p:sldId id="321" r:id="rId30"/>
    <p:sldId id="313" r:id="rId31"/>
    <p:sldId id="314" r:id="rId32"/>
    <p:sldId id="315" r:id="rId33"/>
    <p:sldId id="316" r:id="rId34"/>
    <p:sldId id="294" r:id="rId35"/>
    <p:sldId id="278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FF0000"/>
    <a:srgbClr val="000000"/>
    <a:srgbClr val="FF6600"/>
    <a:srgbClr val="008000"/>
    <a:srgbClr val="FFCC66"/>
    <a:srgbClr val="FFFF99"/>
    <a:srgbClr val="B6FF6D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2E3E373-1A51-4C34-9E36-D47F397855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5E4F-BEB3-4020-A992-EA74F662F783}" type="slidenum">
              <a:rPr lang="ru-RU"/>
              <a:pPr/>
              <a:t>2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6106A-345F-4BA9-98DC-93ED1217592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59157-0354-4A6E-9062-CB792589FB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2F4FAE-E290-408B-89A0-298A8A4EFE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516C62-C4D1-434D-9CA8-F49EC4FD56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  <p:sldLayoutId id="2147483740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andex.ru/yandpage?q=357096712&amp;p=5&amp;ag=ih&amp;rpt2=simage&amp;qs=text=%D0%D2%CF%D3%D4%CF%CB%D7%C1%DB%C1&amp;isize=&amp;ogo=5&amp;rpt=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slide" Target="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andex.ru/yandpage?q=617906152&amp;p=5&amp;ag=ih&amp;rpt2=simage&amp;qs=text=!%C4%CF%D6%C4%C9&amp;rpt=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yandex.ru/yandpage?q=2145978872&amp;p=25&amp;ag=ih&amp;rpt2=simage&amp;qs=text=%C9%DA%D7%C5%D2%D6%C5%CE%C9%C5+%D7%D5%CC%CB%C1%CE%C1&amp;isize=&amp;ogo=5&amp;rpt=image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yandpage?q=18646392&amp;p=0&amp;rpt2=simage&amp;qs=text=%C7%CF%CC%CF%D6%C1%C2%C5%D2%CE%D9%C5+%CD%CF%CC%CC%C0%D3%CB%C9&amp;oldreq=629268344&amp;serverurl=barents2000.narod.ru&amp;rpt=image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yandex.ru/yandpage?q=678442760&amp;p=0&amp;rpt2=simage&amp;qs=text=%C7%CF%CC%CF%D6%C1%C2%C5%D2%CE%D9%C5+%CD%CF%CC%CC%C0%D3%CB%C9&amp;oldreq=621405928&amp;serverurl=www.bosfordiving.ru&amp;rpt=image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andex.ru/yandpage?q=344911608&amp;p=12&amp;ag=ih&amp;rpt2=simage&amp;qs=text=%CC%C9%DB%C1%CA%CE%C9%CB%C9&amp;rpt=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609600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6000">
              <a:latin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007350" cy="928693"/>
          </a:xfrm>
          <a:solidFill>
            <a:schemeClr val="bg2"/>
          </a:solidFill>
        </p:spPr>
        <p:txBody>
          <a:bodyPr/>
          <a:lstStyle/>
          <a:p>
            <a:r>
              <a:rPr lang="ru-RU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Распределите эти формулы</a:t>
            </a:r>
            <a:br>
              <a:rPr lang="ru-RU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по классам в таблицу</a:t>
            </a:r>
          </a:p>
        </p:txBody>
      </p:sp>
      <p:graphicFrame>
        <p:nvGraphicFramePr>
          <p:cNvPr id="60448" name="Group 32"/>
          <p:cNvGraphicFramePr>
            <a:graphicFrameLocks noGrp="1"/>
          </p:cNvGraphicFramePr>
          <p:nvPr>
            <p:ph type="tbl" idx="1"/>
          </p:nvPr>
        </p:nvGraphicFramePr>
        <p:xfrm>
          <a:off x="1857356" y="1142984"/>
          <a:ext cx="5486400" cy="323475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</a:tblGrid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оксиды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основания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928662" y="4214818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latin typeface="Times New Roman"/>
                <a:ea typeface="Times New Roman"/>
                <a:cs typeface="Times New Roman"/>
              </a:rPr>
              <a:t>MgO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dirty="0" err="1" smtClean="0">
                <a:latin typeface="Times New Roman"/>
                <a:ea typeface="Times New Roman"/>
                <a:cs typeface="Times New Roman"/>
              </a:rPr>
              <a:t>NaOH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, H</a:t>
            </a:r>
            <a:r>
              <a:rPr lang="en-US" sz="3200" baseline="-25000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S, N</a:t>
            </a:r>
            <a:r>
              <a:rPr lang="en-US" sz="3200" baseline="-25000" dirty="0" smtClean="0">
                <a:latin typeface="Times New Roman"/>
                <a:ea typeface="Times New Roman"/>
                <a:cs typeface="Times New Roman"/>
              </a:rPr>
              <a:t>2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O</a:t>
            </a:r>
            <a:r>
              <a:rPr lang="en-US" sz="3200" baseline="-25000" dirty="0" smtClean="0">
                <a:latin typeface="Times New Roman"/>
                <a:ea typeface="Times New Roman"/>
                <a:cs typeface="Times New Roman"/>
              </a:rPr>
              <a:t>5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, Zn(OH)</a:t>
            </a:r>
            <a:r>
              <a:rPr lang="en-US" sz="3200" baseline="-25000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, K</a:t>
            </a:r>
            <a:r>
              <a:rPr lang="en-US" sz="3200" baseline="-25000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O, HCI, SiO</a:t>
            </a:r>
            <a:r>
              <a:rPr lang="en-US" sz="3200" baseline="-25000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dirty="0" err="1" smtClean="0">
                <a:latin typeface="Times New Roman"/>
                <a:ea typeface="Times New Roman"/>
              </a:rPr>
              <a:t>Ba</a:t>
            </a:r>
            <a:r>
              <a:rPr lang="en-US" sz="3200" dirty="0" smtClean="0">
                <a:latin typeface="Times New Roman"/>
                <a:ea typeface="Times New Roman"/>
              </a:rPr>
              <a:t> (OH)</a:t>
            </a:r>
            <a:r>
              <a:rPr lang="en-US" sz="3200" baseline="-25000" dirty="0" smtClean="0">
                <a:latin typeface="Times New Roman"/>
                <a:ea typeface="Times New Roman"/>
              </a:rPr>
              <a:t>2</a:t>
            </a:r>
            <a:r>
              <a:rPr lang="en-US" sz="3200" dirty="0" smtClean="0">
                <a:latin typeface="Times New Roman"/>
                <a:ea typeface="Times New Roman"/>
              </a:rPr>
              <a:t>, H</a:t>
            </a:r>
            <a:r>
              <a:rPr lang="en-US" sz="3200" baseline="-25000" dirty="0" smtClean="0">
                <a:latin typeface="Times New Roman"/>
                <a:ea typeface="Times New Roman"/>
              </a:rPr>
              <a:t>2</a:t>
            </a:r>
            <a:r>
              <a:rPr lang="en-US" sz="3200" dirty="0" smtClean="0">
                <a:latin typeface="Times New Roman"/>
                <a:ea typeface="Times New Roman"/>
              </a:rPr>
              <a:t>SO</a:t>
            </a:r>
            <a:r>
              <a:rPr lang="en-US" sz="3200" baseline="-25000" dirty="0" smtClean="0">
                <a:latin typeface="Times New Roman"/>
                <a:ea typeface="Times New Roman"/>
              </a:rPr>
              <a:t>4</a:t>
            </a:r>
            <a:r>
              <a:rPr lang="en-US" sz="3200" dirty="0" smtClean="0">
                <a:latin typeface="Times New Roman"/>
                <a:ea typeface="Times New Roman"/>
              </a:rPr>
              <a:t>, H</a:t>
            </a:r>
            <a:r>
              <a:rPr lang="en-US" sz="3200" baseline="-25000" dirty="0" smtClean="0">
                <a:latin typeface="Times New Roman"/>
                <a:ea typeface="Times New Roman"/>
              </a:rPr>
              <a:t>3</a:t>
            </a:r>
            <a:r>
              <a:rPr lang="en-US" sz="3200" dirty="0" smtClean="0">
                <a:latin typeface="Times New Roman"/>
                <a:ea typeface="Times New Roman"/>
              </a:rPr>
              <a:t>PO</a:t>
            </a:r>
            <a:r>
              <a:rPr lang="en-US" sz="3200" baseline="-25000" dirty="0" smtClean="0">
                <a:latin typeface="Times New Roman"/>
                <a:ea typeface="Times New Roman"/>
              </a:rPr>
              <a:t>4</a:t>
            </a:r>
            <a:r>
              <a:rPr lang="en-US" sz="3200" dirty="0" smtClean="0">
                <a:latin typeface="Times New Roman"/>
                <a:ea typeface="Times New Roman"/>
              </a:rPr>
              <a:t>, </a:t>
            </a:r>
            <a:r>
              <a:rPr lang="en-US" sz="3200" dirty="0" err="1" smtClean="0">
                <a:latin typeface="Times New Roman"/>
                <a:ea typeface="Times New Roman"/>
              </a:rPr>
              <a:t>CuO</a:t>
            </a:r>
            <a:r>
              <a:rPr lang="en-US" sz="3200" dirty="0" smtClean="0">
                <a:latin typeface="Times New Roman"/>
                <a:ea typeface="Times New Roman"/>
              </a:rPr>
              <a:t>, Ca(OH)</a:t>
            </a:r>
            <a:r>
              <a:rPr lang="en-US" sz="3200" baseline="-25000" dirty="0" smtClean="0">
                <a:latin typeface="Times New Roman"/>
                <a:ea typeface="Times New Roman"/>
              </a:rPr>
              <a:t>2</a:t>
            </a:r>
            <a:r>
              <a:rPr lang="en-US" sz="3200" dirty="0" smtClean="0">
                <a:latin typeface="Times New Roman"/>
                <a:ea typeface="Times New Roman"/>
              </a:rPr>
              <a:t>, Fe(OH)</a:t>
            </a:r>
            <a:r>
              <a:rPr lang="en-US" sz="3200" baseline="-25000" dirty="0" smtClean="0">
                <a:latin typeface="Times New Roman"/>
                <a:ea typeface="Times New Roman"/>
              </a:rPr>
              <a:t>3,</a:t>
            </a:r>
            <a:r>
              <a:rPr lang="en-US" sz="3200" dirty="0" smtClean="0">
                <a:latin typeface="Times New Roman"/>
                <a:ea typeface="Times New Roman"/>
              </a:rPr>
              <a:t> HNO</a:t>
            </a:r>
            <a:r>
              <a:rPr lang="en-US" sz="3200" baseline="-25000" dirty="0" smtClean="0">
                <a:latin typeface="Times New Roman"/>
                <a:ea typeface="Times New Roman"/>
              </a:rPr>
              <a:t>3</a:t>
            </a:r>
            <a:endParaRPr lang="ru-RU" sz="3200" baseline="-250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2195513" y="427038"/>
            <a:ext cx="261610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 descr="Пергамент"/>
          <p:cNvSpPr txBox="1">
            <a:spLocks noChangeArrowheads="1"/>
          </p:cNvSpPr>
          <p:nvPr/>
        </p:nvSpPr>
        <p:spPr bwMode="auto">
          <a:xfrm>
            <a:off x="468313" y="4508500"/>
            <a:ext cx="5219700" cy="13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u="sng" dirty="0">
                <a:solidFill>
                  <a:srgbClr val="0000FF"/>
                </a:solidFill>
                <a:latin typeface="Times New Roman" pitchFamily="18" charset="0"/>
              </a:rPr>
              <a:t>Соляная кислота,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</a:rPr>
              <a:t> находящаяся в желудке, помогает переваривать пищу.</a:t>
            </a:r>
          </a:p>
        </p:txBody>
      </p:sp>
      <p:sp>
        <p:nvSpPr>
          <p:cNvPr id="92163" name="Text Box 3" descr="Пергамент"/>
          <p:cNvSpPr txBox="1">
            <a:spLocks noChangeArrowheads="1"/>
          </p:cNvSpPr>
          <p:nvPr/>
        </p:nvSpPr>
        <p:spPr bwMode="auto">
          <a:xfrm>
            <a:off x="3455988" y="1484313"/>
            <a:ext cx="54371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200" b="1" i="1" u="sng" dirty="0">
                <a:solidFill>
                  <a:srgbClr val="0000FF"/>
                </a:solidFill>
                <a:latin typeface="Times New Roman" pitchFamily="18" charset="0"/>
              </a:rPr>
              <a:t>Молочная кислота 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</a:rPr>
              <a:t>образуется в мышцах при физической нагрузке.</a:t>
            </a:r>
          </a:p>
        </p:txBody>
      </p:sp>
      <p:pic>
        <p:nvPicPr>
          <p:cNvPr id="92164" name="Picture 4" descr="PE0198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3178175" cy="3024187"/>
          </a:xfrm>
          <a:prstGeom prst="rect">
            <a:avLst/>
          </a:prstGeom>
          <a:noFill/>
        </p:spPr>
      </p:pic>
      <p:pic>
        <p:nvPicPr>
          <p:cNvPr id="92165" name="Picture 5" descr="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3789363"/>
            <a:ext cx="32099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989887" cy="1143000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КИСЛОТЫ СОДЕРЖАТСЯ В ОРГАНИЗМАХ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Кислоты в организме человека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 l="22517" t="11528" r="5737" b="12869"/>
          <a:stretch>
            <a:fillRect/>
          </a:stretch>
        </p:blipFill>
        <p:spPr bwMode="auto">
          <a:xfrm>
            <a:off x="228600" y="3886200"/>
            <a:ext cx="16589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2514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9906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788862" y="1285860"/>
            <a:ext cx="63551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ты проглотил </a:t>
            </a:r>
            <a:r>
              <a:rPr lang="ru-RU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аскорбинку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Твой организм получил </a:t>
            </a:r>
            <a:r>
              <a:rPr lang="ru-RU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витаминку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Она закрывает болезням врата – 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Аскорбиновая кислота.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643174" y="4143380"/>
            <a:ext cx="7010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Аминокислот в организме целые полки,</a:t>
            </a:r>
          </a:p>
          <a:p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Соединяясь, они образуют белки.</a:t>
            </a:r>
          </a:p>
          <a:p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без белков нет ни мышц и ни кожи,</a:t>
            </a:r>
          </a:p>
          <a:p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Скажите, на что мы будем похожи?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24" y="274638"/>
            <a:ext cx="7372376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Кислоты в нашей пище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0" y="37338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 b="1">
              <a:solidFill>
                <a:srgbClr val="009900"/>
              </a:solidFill>
            </a:endParaRPr>
          </a:p>
          <a:p>
            <a:endParaRPr lang="ru-RU" sz="2400" b="1">
              <a:solidFill>
                <a:srgbClr val="009900"/>
              </a:solidFill>
            </a:endParaRP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4290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3"/>
          <a:srcRect l="7895" t="4504" r="2632" b="7768"/>
          <a:stretch>
            <a:fillRect/>
          </a:stretch>
        </p:blipFill>
        <p:spPr bwMode="auto">
          <a:xfrm>
            <a:off x="990600" y="3429000"/>
            <a:ext cx="29718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914400" y="1676400"/>
            <a:ext cx="75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i="1" dirty="0">
                <a:solidFill>
                  <a:srgbClr val="0000FF"/>
                </a:solidFill>
              </a:rPr>
              <a:t>Жуйте лимон, если горло болит,</a:t>
            </a:r>
          </a:p>
          <a:p>
            <a:r>
              <a:rPr lang="ru-RU" sz="3200" i="1" dirty="0">
                <a:solidFill>
                  <a:srgbClr val="0000FF"/>
                </a:solidFill>
              </a:rPr>
              <a:t>Сок чудотворный вас исцелит.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accent2"/>
                </a:solidFill>
              </a:rPr>
              <a:t>Яблоко ешь, кислый вкус – красота .</a:t>
            </a:r>
            <a:br>
              <a:rPr lang="ru-RU" sz="3200" b="1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В яблоке – яблочная кислота.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467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4400" b="1">
              <a:solidFill>
                <a:srgbClr val="009900"/>
              </a:solidFill>
            </a:endParaRPr>
          </a:p>
          <a:p>
            <a:pPr algn="ctr"/>
            <a:endParaRPr lang="ru-RU" sz="4400" b="1">
              <a:solidFill>
                <a:srgbClr val="00990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3733800"/>
            <a:ext cx="252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9900"/>
                </a:solidFill>
              </a:rPr>
              <a:t>.</a:t>
            </a:r>
          </a:p>
          <a:p>
            <a:endParaRPr lang="ru-RU" sz="2400" b="1">
              <a:solidFill>
                <a:srgbClr val="009900"/>
              </a:solidFill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/>
          <a:srcRect t="9702"/>
          <a:stretch>
            <a:fillRect/>
          </a:stretch>
        </p:blipFill>
        <p:spPr bwMode="auto">
          <a:xfrm>
            <a:off x="152400" y="1828800"/>
            <a:ext cx="33067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288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371600"/>
            <a:ext cx="8229600" cy="762000"/>
          </a:xfrm>
        </p:spPr>
        <p:txBody>
          <a:bodyPr/>
          <a:lstStyle/>
          <a:p>
            <a:r>
              <a:rPr lang="ru-RU" sz="2800" b="1" dirty="0">
                <a:solidFill>
                  <a:schemeClr val="accent2"/>
                </a:solidFill>
              </a:rPr>
              <a:t>Думаю, что не приукрашу,</a:t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>Если хвалить буду я простоквашу.</a:t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>Есть в ней молочная кислота – </a:t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>Молодость ваша и красота.</a:t>
            </a:r>
          </a:p>
        </p:txBody>
      </p:sp>
      <p:pic>
        <p:nvPicPr>
          <p:cNvPr id="17420" name="Picture 12" descr="i?id=210590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3886200" cy="2792413"/>
          </a:xfrm>
          <a:prstGeom prst="rect">
            <a:avLst/>
          </a:prstGeom>
          <a:noFill/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05200"/>
            <a:ext cx="3962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324778"/>
            <a:ext cx="2859093" cy="299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1219200"/>
            <a:ext cx="71405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Яблочный уксус по ложке пейте, 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 обязательно похудеете.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Уксус столовый на кухне хранится – 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консервации пригодится.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3622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066800" y="228600"/>
            <a:ext cx="662617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Лучше не жуйте косточки вишни,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Косточки сливы – это лишнее.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Будет вам плохо – диагноз такой: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Отравились синильной вы кислотой.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Вывод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86116" y="1600200"/>
            <a:ext cx="5572164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Кислоты разные нужны, 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Кислоты всякие важны!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Они и в пище и в траве,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В белке, и в дождевой воде.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И чтобы грамотными быть,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Кислоты нужно изучить!</a:t>
            </a: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20486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0057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36000"/>
          </a:blip>
          <a:srcRect t="10620" r="2504"/>
          <a:stretch>
            <a:fillRect/>
          </a:stretch>
        </p:blipFill>
        <p:spPr>
          <a:xfrm>
            <a:off x="179388" y="2060575"/>
            <a:ext cx="4140200" cy="3860800"/>
          </a:xfrm>
          <a:noFill/>
          <a:ln/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572000" y="2133600"/>
            <a:ext cx="4248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3333CC"/>
                </a:solidFill>
                <a:latin typeface="Times New Roman" pitchFamily="18" charset="0"/>
              </a:rPr>
              <a:t>Что произойдет, если к сахару добавить концентрированную серную кислоту?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00042"/>
            <a:ext cx="7409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Franklin Gothic Heavy" pitchFamily="34" charset="0"/>
              </a:rPr>
              <a:t>СТАНЦИЯ ЭКСПЕРИМЕНТАЛЬНАЯ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33375"/>
            <a:ext cx="4105275" cy="3887788"/>
          </a:xfrm>
          <a:noFill/>
          <a:ln/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932363" y="1341438"/>
            <a:ext cx="4032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3333CC"/>
                </a:solidFill>
                <a:latin typeface="Times New Roman" pitchFamily="18" charset="0"/>
              </a:rPr>
              <a:t>Концентрированная серная кислота </a:t>
            </a:r>
            <a:r>
              <a:rPr lang="ru-RU" sz="2800" b="1" i="1" u="sng">
                <a:solidFill>
                  <a:srgbClr val="3333CC"/>
                </a:solidFill>
                <a:latin typeface="Times New Roman" pitchFamily="18" charset="0"/>
              </a:rPr>
              <a:t>обугливает </a:t>
            </a:r>
            <a:r>
              <a:rPr lang="ru-RU" sz="2800" b="1" i="1">
                <a:solidFill>
                  <a:srgbClr val="3333CC"/>
                </a:solidFill>
                <a:latin typeface="Times New Roman" pitchFamily="18" charset="0"/>
              </a:rPr>
              <a:t>органические вещества.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539750" y="4173538"/>
            <a:ext cx="81438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Правила техники безопасности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Внимание!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Работать с кислотами необходимо аккуратно, так как можно получить ожог или отравление. При попадании кислоты на кожу надо смыть ее струей 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half" idx="4294967295"/>
          </p:nvPr>
        </p:nvSpPr>
        <p:spPr>
          <a:xfrm>
            <a:off x="5715008" y="500042"/>
            <a:ext cx="2919418" cy="457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524000" y="1143000"/>
            <a:ext cx="63992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 dirty="0">
                <a:solidFill>
                  <a:schemeClr val="tx2"/>
                </a:solidFill>
                <a:latin typeface="Times New Roman" pitchFamily="18" charset="0"/>
              </a:rPr>
              <a:t>Тема: </a:t>
            </a:r>
            <a:r>
              <a:rPr lang="ru-RU" sz="6000" u="sng" dirty="0">
                <a:solidFill>
                  <a:srgbClr val="0000FF"/>
                </a:solidFill>
                <a:latin typeface="Times New Roman" pitchFamily="18" charset="0"/>
              </a:rPr>
              <a:t>Кислоты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219700" y="3860800"/>
            <a:ext cx="20891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61444" name="Picture 4" descr="химия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1219200" cy="2032000"/>
          </a:xfrm>
          <a:prstGeom prst="rect">
            <a:avLst/>
          </a:prstGeom>
          <a:noFill/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716463" y="5589588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643174" y="4071942"/>
            <a:ext cx="607223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“Просто знать – еще не все, знания нужно уметь использовать”.</a:t>
            </a:r>
            <a:r>
              <a:rPr lang="ru-RU" sz="4000" dirty="0" smtClean="0"/>
              <a:t> </a:t>
            </a:r>
            <a:r>
              <a:rPr lang="ru-RU" sz="2400" dirty="0" smtClean="0"/>
              <a:t>(</a:t>
            </a:r>
            <a:r>
              <a:rPr lang="ru-RU" sz="2400" i="1" dirty="0" smtClean="0"/>
              <a:t>Иоганн Гете</a:t>
            </a:r>
            <a:r>
              <a:rPr lang="ru-RU" sz="2400" dirty="0" smtClean="0"/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40" name="Rectangle 20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r>
              <a:rPr lang="ru-RU" sz="3200">
                <a:solidFill>
                  <a:srgbClr val="FF0066"/>
                </a:solidFill>
                <a:latin typeface="Times New Roman" pitchFamily="18" charset="0"/>
              </a:rPr>
              <a:t>ДЕЙСТВИЕ КИСЛОТ НА ИНДИКАТОРЫ</a:t>
            </a:r>
            <a:r>
              <a:rPr lang="ru-RU"/>
              <a:t> </a:t>
            </a:r>
          </a:p>
        </p:txBody>
      </p:sp>
      <p:graphicFrame>
        <p:nvGraphicFramePr>
          <p:cNvPr id="107672" name="Group 152"/>
          <p:cNvGraphicFramePr>
            <a:graphicFrameLocks noGrp="1"/>
          </p:cNvGraphicFramePr>
          <p:nvPr>
            <p:ph type="tbl" idx="1"/>
          </p:nvPr>
        </p:nvGraphicFramePr>
        <p:xfrm>
          <a:off x="323850" y="981075"/>
          <a:ext cx="8513763" cy="3053398"/>
        </p:xfrm>
        <a:graphic>
          <a:graphicData uri="http://schemas.openxmlformats.org/drawingml/2006/table">
            <a:tbl>
              <a:tblPr/>
              <a:tblGrid>
                <a:gridCol w="2128838"/>
                <a:gridCol w="2128837"/>
                <a:gridCol w="2127250"/>
                <a:gridCol w="2128838"/>
              </a:tblGrid>
              <a:tr h="1187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Индикатор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Окраска индикатора в воде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Окраска индикатора в растворе соляной кислоты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Окраска индикатора в лимонной кислоте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Индикаторная бумага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жёлтая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Фенолфталеин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бесцветная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Метилоранж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оранжевая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666" name="Rectangle 146"/>
          <p:cNvSpPr>
            <a:spLocks noChangeArrowheads="1"/>
          </p:cNvSpPr>
          <p:nvPr/>
        </p:nvSpPr>
        <p:spPr bwMode="auto">
          <a:xfrm>
            <a:off x="250825" y="4135438"/>
            <a:ext cx="8720138" cy="1927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u="sng">
                <a:solidFill>
                  <a:srgbClr val="D60093"/>
                </a:solidFill>
                <a:latin typeface="Times New Roman" pitchFamily="18" charset="0"/>
              </a:rPr>
              <a:t>Вывод</a:t>
            </a:r>
            <a:r>
              <a:rPr lang="ru-RU" sz="2400">
                <a:latin typeface="Times New Roman" pitchFamily="18" charset="0"/>
              </a:rPr>
              <a:t>: </a:t>
            </a:r>
            <a:r>
              <a:rPr lang="ru-RU" sz="2400" b="1">
                <a:latin typeface="Times New Roman" pitchFamily="18" charset="0"/>
              </a:rPr>
              <a:t>независимо от вида кислоты (органической или неорганической) индикаторы    изменяют свой цвет одинаково;</a:t>
            </a:r>
            <a:endParaRPr lang="ru-RU" sz="2400">
              <a:latin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</a:rPr>
              <a:t>   а это  означает, что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все кислоты обладают сходными свойствами</a:t>
            </a:r>
            <a:r>
              <a:rPr lang="ru-RU" sz="2400" b="1">
                <a:latin typeface="Times New Roman" pitchFamily="18" charset="0"/>
              </a:rPr>
              <a:t>.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107667" name="Rectangle 147"/>
          <p:cNvSpPr>
            <a:spLocks noChangeArrowheads="1"/>
          </p:cNvSpPr>
          <p:nvPr/>
        </p:nvSpPr>
        <p:spPr bwMode="auto">
          <a:xfrm>
            <a:off x="684213" y="6048375"/>
            <a:ext cx="705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С чем же это связано? Изучим их состав </a:t>
            </a:r>
          </a:p>
        </p:txBody>
      </p:sp>
      <p:sp>
        <p:nvSpPr>
          <p:cNvPr id="107670" name="AutoShape 150"/>
          <p:cNvSpPr>
            <a:spLocks noChangeArrowheads="1"/>
          </p:cNvSpPr>
          <p:nvPr/>
        </p:nvSpPr>
        <p:spPr bwMode="auto">
          <a:xfrm>
            <a:off x="6516688" y="609282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0" grpId="0"/>
      <p:bldP spid="107666" grpId="0" animBg="1"/>
      <p:bldP spid="1076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2968622"/>
          </a:xfrm>
        </p:spPr>
        <p:txBody>
          <a:bodyPr/>
          <a:lstStyle/>
          <a:p>
            <a:r>
              <a:rPr lang="ru-RU" sz="4000" dirty="0" smtClean="0">
                <a:solidFill>
                  <a:srgbClr val="0000FF"/>
                </a:solidFill>
                <a:latin typeface="Franklin Gothic Heavy" pitchFamily="34" charset="0"/>
              </a:rPr>
              <a:t>СТАНЦИЯ </a:t>
            </a:r>
            <a:br>
              <a:rPr lang="ru-RU" sz="4000" dirty="0" smtClean="0">
                <a:solidFill>
                  <a:srgbClr val="0000FF"/>
                </a:solidFill>
                <a:latin typeface="Franklin Gothic Heavy" pitchFamily="34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Franklin Gothic Heavy" pitchFamily="34" charset="0"/>
              </a:rPr>
              <a:t>ТЕОРЕТИЧЕСКАЯ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43888" cy="1439863"/>
          </a:xfrm>
        </p:spPr>
        <p:txBody>
          <a:bodyPr/>
          <a:lstStyle/>
          <a:p>
            <a:r>
              <a:rPr lang="ru-RU" sz="3200">
                <a:solidFill>
                  <a:srgbClr val="008000"/>
                </a:solidFill>
                <a:effectLst/>
                <a:latin typeface="Times New Roman" pitchFamily="18" charset="0"/>
              </a:rPr>
              <a:t>Прочитайте формулы кислот.</a:t>
            </a:r>
            <a:br>
              <a:rPr lang="ru-RU" sz="3200">
                <a:solidFill>
                  <a:srgbClr val="008000"/>
                </a:solidFill>
                <a:effectLst/>
                <a:latin typeface="Times New Roman" pitchFamily="18" charset="0"/>
              </a:rPr>
            </a:br>
            <a:r>
              <a:rPr lang="ru-RU" sz="3200">
                <a:solidFill>
                  <a:srgbClr val="008000"/>
                </a:solidFill>
                <a:effectLst/>
              </a:rPr>
              <a:t> </a:t>
            </a:r>
            <a:r>
              <a:rPr lang="en-US" sz="660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6600" u="sng">
                <a:latin typeface="Times New Roman" pitchFamily="18" charset="0"/>
              </a:rPr>
              <a:t>Cl</a:t>
            </a:r>
            <a:r>
              <a:rPr lang="ru-RU" sz="6600">
                <a:latin typeface="Times New Roman" pitchFamily="18" charset="0"/>
              </a:rPr>
              <a:t>, </a:t>
            </a:r>
            <a:r>
              <a:rPr lang="en-US" sz="660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ru-RU" sz="48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6600" u="sng">
                <a:latin typeface="Times New Roman" pitchFamily="18" charset="0"/>
              </a:rPr>
              <a:t>S</a:t>
            </a:r>
            <a:r>
              <a:rPr lang="en-US" sz="6600" u="sng">
                <a:solidFill>
                  <a:srgbClr val="008000"/>
                </a:solidFill>
                <a:latin typeface="Times New Roman" pitchFamily="18" charset="0"/>
              </a:rPr>
              <a:t>O</a:t>
            </a:r>
            <a:r>
              <a:rPr lang="ru-RU" sz="4800" u="sng">
                <a:solidFill>
                  <a:srgbClr val="008000"/>
                </a:solidFill>
                <a:latin typeface="Times New Roman" pitchFamily="18" charset="0"/>
              </a:rPr>
              <a:t>4</a:t>
            </a:r>
            <a:r>
              <a:rPr lang="ru-RU" sz="6600">
                <a:latin typeface="Times New Roman" pitchFamily="18" charset="0"/>
              </a:rPr>
              <a:t>, </a:t>
            </a:r>
            <a:r>
              <a:rPr lang="en-US" sz="660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ru-RU" sz="480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sz="6600" u="sng">
                <a:latin typeface="Times New Roman" pitchFamily="18" charset="0"/>
              </a:rPr>
              <a:t>P</a:t>
            </a:r>
            <a:r>
              <a:rPr lang="en-US" sz="6600" u="sng">
                <a:solidFill>
                  <a:srgbClr val="008000"/>
                </a:solidFill>
                <a:latin typeface="Times New Roman" pitchFamily="18" charset="0"/>
              </a:rPr>
              <a:t>O</a:t>
            </a:r>
            <a:r>
              <a:rPr lang="ru-RU" sz="4800" u="sng">
                <a:solidFill>
                  <a:srgbClr val="008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229600" cy="730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1000" u="sng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258888" y="3644900"/>
            <a:ext cx="66960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u="sng">
                <a:solidFill>
                  <a:srgbClr val="FF0000"/>
                </a:solidFill>
                <a:latin typeface="Times New Roman" pitchFamily="18" charset="0"/>
              </a:rPr>
              <a:t>Кислоты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32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– это сложные вещества, состоящие из ионов водорода и кислотного остатка.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2195513" y="1728788"/>
            <a:ext cx="495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Что общего во всех этих формулах?</a:t>
            </a:r>
            <a:r>
              <a:rPr lang="ru-RU"/>
              <a:t> </a:t>
            </a:r>
          </a:p>
        </p:txBody>
      </p:sp>
      <p:sp>
        <p:nvSpPr>
          <p:cNvPr id="115721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5150" y="5876925"/>
            <a:ext cx="914400" cy="609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115722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1013" y="5661025"/>
            <a:ext cx="6096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О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2084388" y="5343525"/>
            <a:ext cx="517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А чем ещё кроме разных кислотных остатков 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отличаются формулы кислот?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1692275" y="2160588"/>
            <a:ext cx="5981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все общие свойства кислот,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в том числе изменение окраски индикаторов, 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связаны с элементом водородом.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827088" y="3168650"/>
            <a:ext cx="836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Остальная часть молекулы называется </a:t>
            </a:r>
            <a:r>
              <a:rPr lang="ru-RU" sz="2400" b="1" u="sng">
                <a:latin typeface="Times New Roman" pitchFamily="18" charset="0"/>
              </a:rPr>
              <a:t>кислотным остатком</a:t>
            </a:r>
            <a:r>
              <a:rPr lang="ru-RU" sz="2400" b="1">
                <a:latin typeface="Times New Roman" pitchFamily="18" charset="0"/>
              </a:rPr>
              <a:t>.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6" grpId="0"/>
      <p:bldP spid="115719" grpId="0"/>
      <p:bldP spid="115723" grpId="0"/>
      <p:bldP spid="1157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43887" cy="879475"/>
          </a:xfrm>
        </p:spPr>
        <p:txBody>
          <a:bodyPr/>
          <a:lstStyle/>
          <a:p>
            <a:r>
              <a:rPr lang="ru-RU" sz="4000" b="1" i="1">
                <a:solidFill>
                  <a:srgbClr val="D60093"/>
                </a:solidFill>
                <a:effectLst/>
                <a:latin typeface="Times New Roman" pitchFamily="18" charset="0"/>
              </a:rPr>
              <a:t>КЛАССИФИКАЦИЯ КИСЛОТ.</a:t>
            </a:r>
          </a:p>
        </p:txBody>
      </p:sp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 rot="5400000">
            <a:off x="3244850" y="3171826"/>
            <a:ext cx="2592387" cy="1090612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kern="10">
                <a:solidFill>
                  <a:srgbClr val="FF0066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кислоты</a:t>
            </a:r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 flipV="1">
            <a:off x="5148263" y="3644900"/>
            <a:ext cx="719137" cy="360363"/>
          </a:xfrm>
          <a:prstGeom prst="chevron">
            <a:avLst>
              <a:gd name="adj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 rot="10800000">
            <a:off x="3203575" y="2852738"/>
            <a:ext cx="719138" cy="360362"/>
          </a:xfrm>
          <a:prstGeom prst="chevron">
            <a:avLst>
              <a:gd name="adj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 rot="5278141">
            <a:off x="4266407" y="5247481"/>
            <a:ext cx="539750" cy="360363"/>
          </a:xfrm>
          <a:prstGeom prst="chevron">
            <a:avLst>
              <a:gd name="adj" fmla="val 374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755650" y="2276475"/>
            <a:ext cx="22860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6600CC"/>
                </a:solidFill>
                <a:latin typeface="Times New Roman" pitchFamily="18" charset="0"/>
              </a:rPr>
              <a:t>одноосновные</a:t>
            </a:r>
          </a:p>
          <a:p>
            <a:pPr algn="ctr"/>
            <a:endParaRPr lang="ru-RU" sz="2400" b="1" i="1">
              <a:solidFill>
                <a:srgbClr val="6600CC"/>
              </a:solidFill>
              <a:latin typeface="Times New Roman" pitchFamily="18" charset="0"/>
            </a:endParaRPr>
          </a:p>
          <a:p>
            <a:pPr algn="ctr"/>
            <a:r>
              <a:rPr lang="en-US" sz="2400" b="1" i="1">
                <a:solidFill>
                  <a:srgbClr val="CC3300"/>
                </a:solidFill>
                <a:latin typeface="Times New Roman" pitchFamily="18" charset="0"/>
              </a:rPr>
              <a:t>H</a:t>
            </a:r>
            <a:r>
              <a:rPr lang="en-US" sz="2400" b="1" i="1">
                <a:latin typeface="Times New Roman" pitchFamily="18" charset="0"/>
              </a:rPr>
              <a:t>Cl</a:t>
            </a:r>
          </a:p>
          <a:p>
            <a:pPr algn="ctr"/>
            <a:r>
              <a:rPr lang="en-US" sz="2400" b="1" i="1">
                <a:solidFill>
                  <a:srgbClr val="CC3300"/>
                </a:solidFill>
                <a:latin typeface="Times New Roman" pitchFamily="18" charset="0"/>
              </a:rPr>
              <a:t>H</a:t>
            </a:r>
            <a:r>
              <a:rPr lang="en-US" sz="2400" b="1" i="1">
                <a:latin typeface="Times New Roman" pitchFamily="18" charset="0"/>
              </a:rPr>
              <a:t>NO</a:t>
            </a:r>
            <a:r>
              <a:rPr lang="en-US" b="1" i="1">
                <a:latin typeface="Times New Roman" pitchFamily="18" charset="0"/>
              </a:rPr>
              <a:t>3</a:t>
            </a:r>
            <a:endParaRPr lang="ru-RU" b="1" i="1">
              <a:latin typeface="Times New Roman" pitchFamily="18" charset="0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6156325" y="3141663"/>
            <a:ext cx="2016125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6600CC"/>
                </a:solidFill>
                <a:latin typeface="Times New Roman" pitchFamily="18" charset="0"/>
              </a:rPr>
              <a:t>двух-</a:t>
            </a:r>
          </a:p>
          <a:p>
            <a:pPr algn="ctr"/>
            <a:r>
              <a:rPr lang="ru-RU" sz="2400" b="1" i="1">
                <a:solidFill>
                  <a:srgbClr val="6600CC"/>
                </a:solidFill>
                <a:latin typeface="Times New Roman" pitchFamily="18" charset="0"/>
              </a:rPr>
              <a:t>основные</a:t>
            </a:r>
          </a:p>
          <a:p>
            <a:pPr algn="ctr"/>
            <a:endParaRPr lang="ru-RU" sz="2400" b="1" i="1">
              <a:solidFill>
                <a:srgbClr val="6600CC"/>
              </a:solidFill>
              <a:latin typeface="Times New Roman" pitchFamily="18" charset="0"/>
            </a:endParaRPr>
          </a:p>
          <a:p>
            <a:pPr algn="ctr"/>
            <a:r>
              <a:rPr lang="en-US" sz="2400" b="1" i="1">
                <a:solidFill>
                  <a:srgbClr val="CC3300"/>
                </a:solidFill>
                <a:latin typeface="Times New Roman" pitchFamily="18" charset="0"/>
              </a:rPr>
              <a:t>H</a:t>
            </a:r>
            <a:r>
              <a:rPr lang="en-US" b="1" i="1">
                <a:solidFill>
                  <a:srgbClr val="CC3300"/>
                </a:solidFill>
                <a:latin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</a:rPr>
              <a:t>S</a:t>
            </a:r>
          </a:p>
          <a:p>
            <a:pPr algn="ctr"/>
            <a:r>
              <a:rPr lang="en-US" sz="2400" b="1" i="1">
                <a:solidFill>
                  <a:srgbClr val="CC3300"/>
                </a:solidFill>
                <a:latin typeface="Times New Roman" pitchFamily="18" charset="0"/>
              </a:rPr>
              <a:t>H</a:t>
            </a:r>
            <a:r>
              <a:rPr lang="en-US" b="1" i="1">
                <a:solidFill>
                  <a:srgbClr val="CC3300"/>
                </a:solidFill>
                <a:latin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</a:rPr>
              <a:t>SO</a:t>
            </a:r>
            <a:r>
              <a:rPr lang="en-US" b="1" i="1">
                <a:latin typeface="Times New Roman" pitchFamily="18" charset="0"/>
              </a:rPr>
              <a:t>4</a:t>
            </a:r>
            <a:endParaRPr lang="ru-RU" b="1" i="1">
              <a:latin typeface="Times New Roman" pitchFamily="18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3132138" y="5734050"/>
            <a:ext cx="28797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6600CC"/>
                </a:solidFill>
                <a:latin typeface="Times New Roman" pitchFamily="18" charset="0"/>
              </a:rPr>
              <a:t>трехосновные</a:t>
            </a:r>
          </a:p>
          <a:p>
            <a:pPr algn="ctr"/>
            <a:r>
              <a:rPr lang="en-US" sz="2400" b="1" i="1">
                <a:solidFill>
                  <a:srgbClr val="CC3300"/>
                </a:solidFill>
                <a:latin typeface="Times New Roman" pitchFamily="18" charset="0"/>
              </a:rPr>
              <a:t>H</a:t>
            </a:r>
            <a:r>
              <a:rPr lang="en-US" b="1" i="1">
                <a:solidFill>
                  <a:srgbClr val="CC3300"/>
                </a:solidFill>
                <a:latin typeface="Times New Roman" pitchFamily="18" charset="0"/>
              </a:rPr>
              <a:t>3</a:t>
            </a:r>
            <a:r>
              <a:rPr lang="en-US" sz="2400" b="1" i="1">
                <a:latin typeface="Times New Roman" pitchFamily="18" charset="0"/>
              </a:rPr>
              <a:t>PO</a:t>
            </a:r>
            <a:r>
              <a:rPr lang="en-US" b="1" i="1">
                <a:latin typeface="Times New Roman" pitchFamily="18" charset="0"/>
              </a:rPr>
              <a:t>4</a:t>
            </a:r>
            <a:endParaRPr lang="ru-RU" b="1" i="1">
              <a:latin typeface="Times New Roman" pitchFamily="18" charset="0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1692275" y="1341438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rgbClr val="3333FF"/>
                </a:solidFill>
                <a:latin typeface="Times New Roman" pitchFamily="18" charset="0"/>
              </a:rPr>
              <a:t>По количеству атомов водорода.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7956550" y="6021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7956550" y="609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3289300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88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661025"/>
            <a:ext cx="611188" cy="576263"/>
          </a:xfrm>
          <a:prstGeom prst="actionButtonReturn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4705350" cy="1314450"/>
          </a:xfrm>
        </p:spPr>
        <p:txBody>
          <a:bodyPr/>
          <a:lstStyle/>
          <a:p>
            <a:r>
              <a:rPr lang="ru-RU" sz="4000" b="1" i="1">
                <a:solidFill>
                  <a:srgbClr val="3333FF"/>
                </a:solidFill>
                <a:latin typeface="Times New Roman" pitchFamily="18" charset="0"/>
              </a:rPr>
              <a:t>По содержанию кислорода.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sz="2800" b="1" i="1">
                <a:solidFill>
                  <a:srgbClr val="3333FF"/>
                </a:solidFill>
              </a:rPr>
              <a:t> </a:t>
            </a:r>
          </a:p>
          <a:p>
            <a:pPr>
              <a:buFontTx/>
              <a:buNone/>
            </a:pPr>
            <a:endParaRPr lang="ru-RU" sz="2800"/>
          </a:p>
        </p:txBody>
      </p:sp>
      <p:graphicFrame>
        <p:nvGraphicFramePr>
          <p:cNvPr id="5143" name="Object 23"/>
          <p:cNvGraphicFramePr>
            <a:graphicFrameLocks noChangeAspect="1"/>
          </p:cNvGraphicFramePr>
          <p:nvPr>
            <p:ph sz="half" idx="2"/>
          </p:nvPr>
        </p:nvGraphicFramePr>
        <p:xfrm>
          <a:off x="3348038" y="3068638"/>
          <a:ext cx="2016125" cy="2016125"/>
        </p:xfrm>
        <a:graphic>
          <a:graphicData uri="http://schemas.openxmlformats.org/presentationml/2006/ole">
            <p:oleObj spid="_x0000_s5143" name="Фотография Photo Editor" r:id="rId3" imgW="866896" imgH="866896" progId="">
              <p:embed/>
            </p:oleObj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95288" y="2492375"/>
            <a:ext cx="2881312" cy="308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00CC"/>
                </a:solidFill>
                <a:latin typeface="Times New Roman" pitchFamily="18" charset="0"/>
              </a:rPr>
              <a:t>Бескислородные</a:t>
            </a:r>
          </a:p>
          <a:p>
            <a:pPr algn="ctr"/>
            <a:endParaRPr lang="ru-RU" sz="2400" b="1">
              <a:solidFill>
                <a:srgbClr val="6600CC"/>
              </a:solidFill>
              <a:latin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HF </a:t>
            </a:r>
            <a:endParaRPr lang="ru-RU" sz="2400" b="1" i="1">
              <a:latin typeface="Times New Roman" pitchFamily="18" charset="0"/>
            </a:endParaRPr>
          </a:p>
          <a:p>
            <a:pPr algn="ctr"/>
            <a:r>
              <a:rPr lang="en-US" sz="2400" b="1" i="1">
                <a:latin typeface="Times New Roman" pitchFamily="18" charset="0"/>
              </a:rPr>
              <a:t>HCl</a:t>
            </a:r>
            <a:endParaRPr lang="ru-RU" sz="2400" b="1" i="1">
              <a:latin typeface="Times New Roman" pitchFamily="18" charset="0"/>
            </a:endParaRPr>
          </a:p>
          <a:p>
            <a:pPr algn="ctr"/>
            <a:r>
              <a:rPr lang="en-US" sz="2400" b="1" i="1">
                <a:latin typeface="Times New Roman" pitchFamily="18" charset="0"/>
              </a:rPr>
              <a:t>HBr </a:t>
            </a:r>
            <a:endParaRPr lang="ru-RU" sz="2400" b="1" i="1">
              <a:latin typeface="Times New Roman" pitchFamily="18" charset="0"/>
            </a:endParaRPr>
          </a:p>
          <a:p>
            <a:pPr algn="ctr"/>
            <a:r>
              <a:rPr lang="en-US" sz="2400" b="1" i="1">
                <a:latin typeface="Times New Roman" pitchFamily="18" charset="0"/>
              </a:rPr>
              <a:t>HI  </a:t>
            </a:r>
            <a:r>
              <a:rPr lang="ru-RU" sz="2400" b="1" i="1">
                <a:latin typeface="Times New Roman" pitchFamily="18" charset="0"/>
              </a:rPr>
              <a:t> </a:t>
            </a:r>
          </a:p>
          <a:p>
            <a:pPr algn="ctr"/>
            <a:r>
              <a:rPr lang="en-US" sz="2400" b="1" i="1">
                <a:latin typeface="Times New Roman" pitchFamily="18" charset="0"/>
              </a:rPr>
              <a:t>H</a:t>
            </a:r>
            <a:r>
              <a:rPr lang="en-US" b="1" i="1">
                <a:latin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</a:rPr>
              <a:t>S</a:t>
            </a:r>
            <a:endParaRPr lang="ru-RU" sz="2400" b="1" i="1">
              <a:latin typeface="Times New Roman" pitchFamily="18" charset="0"/>
            </a:endParaRPr>
          </a:p>
          <a:p>
            <a:pPr algn="ctr"/>
            <a:endParaRPr lang="ru-RU" sz="1400" b="1" i="1">
              <a:solidFill>
                <a:srgbClr val="D60093"/>
              </a:solidFill>
              <a:latin typeface="Times New Roman" pitchFamily="18" charset="0"/>
            </a:endParaRPr>
          </a:p>
          <a:p>
            <a:pPr algn="ctr"/>
            <a:endParaRPr lang="ru-RU" sz="1400" b="1" i="1">
              <a:solidFill>
                <a:srgbClr val="D60093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580063" y="260350"/>
            <a:ext cx="3024187" cy="494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6600CC"/>
              </a:solidFill>
            </a:endParaRPr>
          </a:p>
          <a:p>
            <a:pPr algn="ctr"/>
            <a:r>
              <a:rPr lang="ru-RU" sz="2400" b="1">
                <a:solidFill>
                  <a:srgbClr val="6600CC"/>
                </a:solidFill>
                <a:latin typeface="Times New Roman" pitchFamily="18" charset="0"/>
              </a:rPr>
              <a:t>Кислород-</a:t>
            </a:r>
          </a:p>
          <a:p>
            <a:pPr algn="ctr"/>
            <a:r>
              <a:rPr lang="ru-RU" sz="2400" b="1">
                <a:solidFill>
                  <a:srgbClr val="6600CC"/>
                </a:solidFill>
                <a:latin typeface="Times New Roman" pitchFamily="18" charset="0"/>
              </a:rPr>
              <a:t>содержащие</a:t>
            </a:r>
          </a:p>
          <a:p>
            <a:pPr algn="ctr"/>
            <a:endParaRPr lang="ru-RU" sz="2400" b="1">
              <a:solidFill>
                <a:srgbClr val="6600CC"/>
              </a:solidFill>
              <a:latin typeface="Times New Roman" pitchFamily="18" charset="0"/>
            </a:endParaRPr>
          </a:p>
          <a:p>
            <a:pPr algn="ctr"/>
            <a:r>
              <a:rPr lang="en-US" sz="2400" b="1" i="1">
                <a:latin typeface="Times New Roman" pitchFamily="18" charset="0"/>
              </a:rPr>
              <a:t>HN</a:t>
            </a:r>
            <a:r>
              <a:rPr lang="en-US" sz="2400" b="1" i="1">
                <a:solidFill>
                  <a:srgbClr val="FF0066"/>
                </a:solidFill>
                <a:latin typeface="Times New Roman" pitchFamily="18" charset="0"/>
              </a:rPr>
              <a:t>O</a:t>
            </a:r>
            <a:r>
              <a:rPr lang="en-US" b="1" i="1">
                <a:latin typeface="Times New Roman" pitchFamily="18" charset="0"/>
              </a:rPr>
              <a:t>3</a:t>
            </a:r>
            <a:r>
              <a:rPr lang="en-US" sz="2400" b="1" i="1">
                <a:latin typeface="Times New Roman" pitchFamily="18" charset="0"/>
              </a:rPr>
              <a:t> </a:t>
            </a:r>
          </a:p>
          <a:p>
            <a:pPr algn="ctr"/>
            <a:r>
              <a:rPr lang="en-US" sz="2400" b="1" i="1">
                <a:latin typeface="Times New Roman" pitchFamily="18" charset="0"/>
              </a:rPr>
              <a:t>HN</a:t>
            </a:r>
            <a:r>
              <a:rPr lang="en-US" sz="2400" b="1" i="1">
                <a:solidFill>
                  <a:srgbClr val="D60093"/>
                </a:solidFill>
                <a:latin typeface="Times New Roman" pitchFamily="18" charset="0"/>
              </a:rPr>
              <a:t>O</a:t>
            </a:r>
            <a:r>
              <a:rPr lang="en-US" b="1" i="1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  <a:p>
            <a:pPr algn="ctr"/>
            <a:r>
              <a:rPr lang="en-US" sz="2400" b="1" i="1">
                <a:latin typeface="Times New Roman" pitchFamily="18" charset="0"/>
              </a:rPr>
              <a:t>H</a:t>
            </a:r>
            <a:r>
              <a:rPr lang="en-US" b="1" i="1">
                <a:latin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</a:rPr>
              <a:t>S</a:t>
            </a:r>
            <a:r>
              <a:rPr lang="en-US" sz="2400" b="1" i="1">
                <a:solidFill>
                  <a:srgbClr val="FF0066"/>
                </a:solidFill>
                <a:latin typeface="Times New Roman" pitchFamily="18" charset="0"/>
              </a:rPr>
              <a:t>O</a:t>
            </a:r>
            <a:r>
              <a:rPr lang="en-US" b="1" i="1">
                <a:latin typeface="Times New Roman" pitchFamily="18" charset="0"/>
              </a:rPr>
              <a:t>4</a:t>
            </a:r>
            <a:endParaRPr lang="ru-RU" b="1" i="1">
              <a:latin typeface="Times New Roman" pitchFamily="18" charset="0"/>
            </a:endParaRPr>
          </a:p>
          <a:p>
            <a:pPr algn="ctr"/>
            <a:r>
              <a:rPr lang="en-US" sz="2400" b="1" i="1">
                <a:latin typeface="Times New Roman" pitchFamily="18" charset="0"/>
              </a:rPr>
              <a:t>H</a:t>
            </a:r>
            <a:r>
              <a:rPr lang="en-US" b="1" i="1">
                <a:latin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</a:rPr>
              <a:t>S</a:t>
            </a:r>
            <a:r>
              <a:rPr lang="en-US" sz="2400" b="1" i="1">
                <a:solidFill>
                  <a:srgbClr val="D60093"/>
                </a:solidFill>
                <a:latin typeface="Times New Roman" pitchFamily="18" charset="0"/>
              </a:rPr>
              <a:t>O</a:t>
            </a:r>
            <a:r>
              <a:rPr lang="en-US" b="1" i="1">
                <a:latin typeface="Times New Roman" pitchFamily="18" charset="0"/>
              </a:rPr>
              <a:t>3</a:t>
            </a:r>
            <a:endParaRPr lang="ru-RU" b="1" i="1">
              <a:latin typeface="Times New Roman" pitchFamily="18" charset="0"/>
            </a:endParaRPr>
          </a:p>
          <a:p>
            <a:pPr algn="ctr"/>
            <a:r>
              <a:rPr lang="en-US" sz="2400" b="1" i="1">
                <a:latin typeface="Times New Roman" pitchFamily="18" charset="0"/>
              </a:rPr>
              <a:t>HCl</a:t>
            </a:r>
            <a:r>
              <a:rPr lang="en-US" sz="2400" b="1" i="1">
                <a:solidFill>
                  <a:srgbClr val="FF0066"/>
                </a:solidFill>
                <a:latin typeface="Times New Roman" pitchFamily="18" charset="0"/>
              </a:rPr>
              <a:t>O</a:t>
            </a:r>
            <a:r>
              <a:rPr lang="en-US" b="1" i="1">
                <a:latin typeface="Times New Roman" pitchFamily="18" charset="0"/>
              </a:rPr>
              <a:t>4</a:t>
            </a:r>
            <a:r>
              <a:rPr lang="en-US" sz="2400" b="1" i="1">
                <a:latin typeface="Times New Roman" pitchFamily="18" charset="0"/>
              </a:rPr>
              <a:t> </a:t>
            </a:r>
            <a:endParaRPr lang="ru-RU" sz="2400" b="1" i="1">
              <a:latin typeface="Times New Roman" pitchFamily="18" charset="0"/>
            </a:endParaRPr>
          </a:p>
          <a:p>
            <a:pPr algn="ctr"/>
            <a:r>
              <a:rPr lang="en-US" sz="2400" b="1" i="1">
                <a:latin typeface="Times New Roman" pitchFamily="18" charset="0"/>
              </a:rPr>
              <a:t>H</a:t>
            </a:r>
            <a:r>
              <a:rPr lang="en-US" b="1" i="1">
                <a:latin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</a:rPr>
              <a:t>Si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b="1" i="1">
                <a:latin typeface="Times New Roman" pitchFamily="18" charset="0"/>
              </a:rPr>
              <a:t>3</a:t>
            </a:r>
            <a:endParaRPr lang="ru-RU" b="1" i="1">
              <a:latin typeface="Times New Roman" pitchFamily="18" charset="0"/>
            </a:endParaRPr>
          </a:p>
          <a:p>
            <a:pPr algn="ctr"/>
            <a:r>
              <a:rPr lang="en-US" sz="2400" b="1" i="1">
                <a:latin typeface="Times New Roman" pitchFamily="18" charset="0"/>
              </a:rPr>
              <a:t>H</a:t>
            </a:r>
            <a:r>
              <a:rPr lang="en-US" b="1" i="1">
                <a:latin typeface="Times New Roman" pitchFamily="18" charset="0"/>
              </a:rPr>
              <a:t>3</a:t>
            </a:r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400" b="1" i="1">
                <a:solidFill>
                  <a:srgbClr val="FF0066"/>
                </a:solidFill>
                <a:latin typeface="Times New Roman" pitchFamily="18" charset="0"/>
              </a:rPr>
              <a:t>O</a:t>
            </a:r>
            <a:r>
              <a:rPr lang="ru-RU" b="1" i="1">
                <a:latin typeface="Times New Roman" pitchFamily="18" charset="0"/>
              </a:rPr>
              <a:t>4</a:t>
            </a:r>
          </a:p>
          <a:p>
            <a:pPr algn="ctr"/>
            <a:endParaRPr lang="ru-RU" b="1" i="1">
              <a:latin typeface="Times New Roman" pitchFamily="18" charset="0"/>
            </a:endParaRPr>
          </a:p>
          <a:p>
            <a:pPr algn="ctr"/>
            <a:endParaRPr lang="ru-RU" b="1" i="1">
              <a:latin typeface="Times New Roman" pitchFamily="18" charset="0"/>
            </a:endParaRPr>
          </a:p>
          <a:p>
            <a:pPr algn="ctr"/>
            <a:endParaRPr lang="ru-RU" b="1" i="1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1835150" y="1412875"/>
            <a:ext cx="576263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2411413" y="1412875"/>
            <a:ext cx="316865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5" name="AutoShape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5650" y="5516563"/>
            <a:ext cx="2159000" cy="720725"/>
          </a:xfrm>
          <a:prstGeom prst="downArrowCallout">
            <a:avLst>
              <a:gd name="adj1" fmla="val 74890"/>
              <a:gd name="adj2" fmla="val 74890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номенклатура</a:t>
            </a:r>
          </a:p>
        </p:txBody>
      </p:sp>
      <p:sp>
        <p:nvSpPr>
          <p:cNvPr id="5146" name="AutoShape 2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888" y="4724400"/>
            <a:ext cx="2159000" cy="720725"/>
          </a:xfrm>
          <a:prstGeom prst="downArrowCallout">
            <a:avLst>
              <a:gd name="adj1" fmla="val 74890"/>
              <a:gd name="adj2" fmla="val 74890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номенклатура</a:t>
            </a:r>
          </a:p>
        </p:txBody>
      </p:sp>
      <p:sp>
        <p:nvSpPr>
          <p:cNvPr id="5155" name="Rectangle 3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042988" y="6207125"/>
            <a:ext cx="159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  <a:latin typeface="Times New Roman" pitchFamily="18" charset="0"/>
              </a:rPr>
              <a:t>проверка</a:t>
            </a:r>
          </a:p>
        </p:txBody>
      </p:sp>
      <p:sp>
        <p:nvSpPr>
          <p:cNvPr id="5156" name="Rectangle 3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372225" y="5661025"/>
            <a:ext cx="159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  <a:latin typeface="Times New Roman" pitchFamily="18" charset="0"/>
              </a:rPr>
              <a:t>проверка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772400" cy="533400"/>
          </a:xfrm>
        </p:spPr>
        <p:txBody>
          <a:bodyPr/>
          <a:lstStyle/>
          <a:p>
            <a:r>
              <a:rPr lang="ru-RU" sz="3600" b="1">
                <a:solidFill>
                  <a:srgbClr val="008000"/>
                </a:solidFill>
                <a:latin typeface="Times New Roman" pitchFamily="18" charset="0"/>
              </a:rPr>
              <a:t>НОМЕНКЛАТУРА КИСЛОТ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351837" cy="338455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Бескислородные кислоты: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/>
              <a:t>    </a:t>
            </a: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К названию кислотообразующего элемента добавляют гласную «</a:t>
            </a:r>
            <a:r>
              <a:rPr lang="ru-RU" b="1">
                <a:solidFill>
                  <a:srgbClr val="FF0066"/>
                </a:solidFill>
                <a:latin typeface="Times New Roman" pitchFamily="18" charset="0"/>
              </a:rPr>
              <a:t>о</a:t>
            </a: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»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    и слова «</a:t>
            </a:r>
            <a:r>
              <a:rPr lang="ru-RU" b="1">
                <a:solidFill>
                  <a:srgbClr val="FF0066"/>
                </a:solidFill>
                <a:latin typeface="Times New Roman" pitchFamily="18" charset="0"/>
              </a:rPr>
              <a:t>водородная кислота</a:t>
            </a: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000" b="1">
                <a:solidFill>
                  <a:srgbClr val="663300"/>
                </a:solidFill>
                <a:latin typeface="Times New Roman" pitchFamily="18" charset="0"/>
              </a:rPr>
              <a:t>H</a:t>
            </a:r>
            <a:r>
              <a:rPr lang="en-US" sz="4000" b="1">
                <a:solidFill>
                  <a:schemeClr val="hlink"/>
                </a:solidFill>
                <a:latin typeface="Times New Roman" pitchFamily="18" charset="0"/>
              </a:rPr>
              <a:t>Cl</a:t>
            </a:r>
            <a:r>
              <a:rPr lang="ru-RU" sz="4000" b="1">
                <a:solidFill>
                  <a:srgbClr val="663300"/>
                </a:solidFill>
                <a:latin typeface="Times New Roman" pitchFamily="18" charset="0"/>
              </a:rPr>
              <a:t> – хлор</a:t>
            </a:r>
            <a:r>
              <a:rPr lang="ru-RU" sz="4000" b="1">
                <a:solidFill>
                  <a:srgbClr val="FF0066"/>
                </a:solidFill>
                <a:latin typeface="Times New Roman" pitchFamily="18" charset="0"/>
              </a:rPr>
              <a:t>о</a:t>
            </a:r>
            <a:r>
              <a:rPr lang="ru-RU" sz="4000" b="1">
                <a:solidFill>
                  <a:srgbClr val="663300"/>
                </a:solidFill>
                <a:latin typeface="Times New Roman" pitchFamily="18" charset="0"/>
              </a:rPr>
              <a:t>водородная кислота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baseline="-25000">
                <a:solidFill>
                  <a:srgbClr val="663300"/>
                </a:solidFill>
                <a:latin typeface="Times New Roman" pitchFamily="18" charset="0"/>
              </a:rPr>
              <a:t>                                                                </a:t>
            </a:r>
            <a:r>
              <a:rPr lang="en-US" b="1" baseline="-25000">
                <a:solidFill>
                  <a:srgbClr val="663300"/>
                </a:solidFill>
                <a:latin typeface="Times New Roman" pitchFamily="18" charset="0"/>
              </a:rPr>
              <a:t>                                                                                        </a:t>
            </a:r>
            <a:r>
              <a:rPr lang="ru-RU" b="1" baseline="-25000">
                <a:solidFill>
                  <a:srgbClr val="663300"/>
                </a:solidFill>
                <a:latin typeface="Times New Roman" pitchFamily="18" charset="0"/>
              </a:rPr>
              <a:t>                         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 baseline="-250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6349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5805488"/>
            <a:ext cx="755650" cy="863600"/>
          </a:xfrm>
          <a:prstGeom prst="actionButtonReturn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solidFill>
                  <a:srgbClr val="000099"/>
                </a:solidFill>
                <a:latin typeface="Times New Roman" pitchFamily="18" charset="0"/>
              </a:rPr>
              <a:t>Кислородсодержащие кислоты: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К русскому</a:t>
            </a:r>
            <a:r>
              <a:rPr lang="en-US" sz="2800" b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названию кислотообразующего элемента добавляют суффикс</a:t>
            </a:r>
            <a:r>
              <a:rPr lang="en-US" sz="2800" b="1" dirty="0">
                <a:solidFill>
                  <a:srgbClr val="663300"/>
                </a:solidFill>
                <a:latin typeface="Times New Roman" pitchFamily="18" charset="0"/>
              </a:rPr>
              <a:t>: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Если элемент проявляет </a:t>
            </a:r>
            <a:r>
              <a:rPr lang="ru-RU" sz="2800" b="1" i="1" u="sng" dirty="0">
                <a:solidFill>
                  <a:srgbClr val="663300"/>
                </a:solidFill>
                <a:latin typeface="Times New Roman" pitchFamily="18" charset="0"/>
              </a:rPr>
              <a:t>высшую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С.О.</a:t>
            </a:r>
            <a:r>
              <a:rPr lang="en-US" sz="1800" i="1" dirty="0" smtClean="0">
                <a:solidFill>
                  <a:srgbClr val="663300"/>
                </a:solidFill>
                <a:latin typeface="Times New Roman" pitchFamily="18" charset="0"/>
              </a:rPr>
              <a:t>(</a:t>
            </a:r>
            <a:r>
              <a:rPr lang="ru-RU" sz="1800" i="1" dirty="0">
                <a:solidFill>
                  <a:srgbClr val="663300"/>
                </a:solidFill>
                <a:latin typeface="Times New Roman" pitchFamily="18" charset="0"/>
              </a:rPr>
              <a:t>равную № группы) </a:t>
            </a:r>
            <a:endParaRPr lang="en-US" sz="1800" i="1" dirty="0">
              <a:solidFill>
                <a:srgbClr val="66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                                                                            </a:t>
            </a:r>
            <a:r>
              <a:rPr lang="en-US" sz="2000" b="1" i="1" dirty="0">
                <a:solidFill>
                  <a:srgbClr val="FF0066"/>
                </a:solidFill>
              </a:rPr>
              <a:t>+</a:t>
            </a:r>
            <a:r>
              <a:rPr lang="ru-RU" sz="2000" b="1" i="1" dirty="0">
                <a:solidFill>
                  <a:srgbClr val="FF0066"/>
                </a:solidFill>
              </a:rPr>
              <a:t>6</a:t>
            </a:r>
            <a:endParaRPr lang="en-US" sz="28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                  </a:t>
            </a:r>
            <a:r>
              <a:rPr lang="en-US" sz="2800" b="1" dirty="0">
                <a:solidFill>
                  <a:srgbClr val="663300"/>
                </a:solidFill>
                <a:latin typeface="Times New Roman" pitchFamily="18" charset="0"/>
              </a:rPr>
              <a:t>                                       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– «-</a:t>
            </a:r>
            <a:r>
              <a:rPr lang="ru-RU" sz="2800" b="1" dirty="0" err="1">
                <a:solidFill>
                  <a:srgbClr val="663300"/>
                </a:solidFill>
                <a:latin typeface="Times New Roman" pitchFamily="18" charset="0"/>
              </a:rPr>
              <a:t>ная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»: </a:t>
            </a:r>
            <a:r>
              <a:rPr lang="en-US" sz="2800" b="1" dirty="0">
                <a:solidFill>
                  <a:srgbClr val="663300"/>
                </a:solidFill>
                <a:latin typeface="Times New Roman" pitchFamily="18" charset="0"/>
              </a:rPr>
              <a:t>H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663300"/>
                </a:solidFill>
                <a:latin typeface="Times New Roman" pitchFamily="18" charset="0"/>
              </a:rPr>
              <a:t>SO</a:t>
            </a:r>
            <a:r>
              <a:rPr lang="en-US" sz="2000" b="1" dirty="0">
                <a:solidFill>
                  <a:srgbClr val="663300"/>
                </a:solidFill>
                <a:latin typeface="Times New Roman" pitchFamily="18" charset="0"/>
              </a:rPr>
              <a:t>4  </a:t>
            </a:r>
            <a:endParaRPr lang="ru-RU" sz="2000" b="1" dirty="0">
              <a:solidFill>
                <a:srgbClr val="66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>                                                           сер</a:t>
            </a:r>
            <a:r>
              <a:rPr lang="ru-RU" sz="2800" b="1" i="1" dirty="0">
                <a:solidFill>
                  <a:srgbClr val="FF0066"/>
                </a:solidFill>
                <a:latin typeface="Times New Roman" pitchFamily="18" charset="0"/>
              </a:rPr>
              <a:t>ная</a:t>
            </a:r>
            <a:r>
              <a:rPr lang="ru-RU" sz="2800" b="1" i="1" dirty="0">
                <a:solidFill>
                  <a:srgbClr val="663300"/>
                </a:solidFill>
                <a:latin typeface="Times New Roman" pitchFamily="18" charset="0"/>
              </a:rPr>
              <a:t> кислота</a:t>
            </a:r>
            <a:r>
              <a:rPr lang="en-US" sz="2800" b="1" dirty="0">
                <a:solidFill>
                  <a:srgbClr val="663300"/>
                </a:solidFill>
              </a:rPr>
              <a:t>                                              </a:t>
            </a:r>
            <a:endParaRPr lang="ru-RU" sz="2800" b="1" dirty="0">
              <a:solidFill>
                <a:srgbClr val="66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Если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С.О. 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элемента</a:t>
            </a:r>
            <a:r>
              <a:rPr lang="ru-RU" sz="2800" b="1" u="sng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sz="2800" b="1" i="1" u="sng" dirty="0">
                <a:solidFill>
                  <a:srgbClr val="663300"/>
                </a:solidFill>
                <a:latin typeface="Times New Roman" pitchFamily="18" charset="0"/>
              </a:rPr>
              <a:t>ниже</a:t>
            </a:r>
            <a:r>
              <a:rPr lang="ru-RU" sz="2800" b="1" i="1" dirty="0">
                <a:solidFill>
                  <a:srgbClr val="663300"/>
                </a:solidFill>
                <a:latin typeface="Times New Roman" pitchFamily="18" charset="0"/>
              </a:rPr>
              <a:t> высшей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                     </a:t>
            </a:r>
            <a:r>
              <a:rPr lang="ru-RU" sz="2000" b="1" i="1" dirty="0">
                <a:solidFill>
                  <a:srgbClr val="FF0066"/>
                </a:solidFill>
              </a:rPr>
              <a:t>+</a:t>
            </a:r>
            <a:r>
              <a:rPr lang="en-US" sz="2000" b="1" i="1" dirty="0">
                <a:solidFill>
                  <a:srgbClr val="FF0066"/>
                </a:solidFill>
              </a:rPr>
              <a:t>4</a:t>
            </a:r>
            <a:endParaRPr lang="ru-RU" sz="20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                                                         – «-истая»: </a:t>
            </a:r>
            <a:r>
              <a:rPr lang="en-US" sz="2800" b="1" dirty="0">
                <a:solidFill>
                  <a:srgbClr val="663300"/>
                </a:solidFill>
                <a:latin typeface="Times New Roman" pitchFamily="18" charset="0"/>
              </a:rPr>
              <a:t>H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663300"/>
                </a:solidFill>
                <a:latin typeface="Times New Roman" pitchFamily="18" charset="0"/>
              </a:rPr>
              <a:t>SO</a:t>
            </a:r>
            <a:r>
              <a:rPr lang="en-US" sz="2000" b="1" dirty="0">
                <a:solidFill>
                  <a:srgbClr val="663300"/>
                </a:solidFill>
                <a:latin typeface="Times New Roman" pitchFamily="18" charset="0"/>
              </a:rPr>
              <a:t>3</a:t>
            </a:r>
            <a:endParaRPr lang="ru-RU" sz="2000" b="1" dirty="0">
              <a:solidFill>
                <a:srgbClr val="66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</a:rPr>
              <a:t>                                                                         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>сер</a:t>
            </a:r>
            <a:r>
              <a:rPr lang="ru-RU" sz="2800" b="1" i="1" dirty="0">
                <a:latin typeface="Times New Roman" pitchFamily="18" charset="0"/>
              </a:rPr>
              <a:t>н</a:t>
            </a:r>
            <a:r>
              <a:rPr lang="ru-RU" sz="2800" b="1" i="1" dirty="0">
                <a:solidFill>
                  <a:srgbClr val="FF0066"/>
                </a:solidFill>
                <a:latin typeface="Times New Roman" pitchFamily="18" charset="0"/>
              </a:rPr>
              <a:t>истая</a:t>
            </a:r>
            <a:r>
              <a:rPr lang="ru-RU" sz="2800" b="1" i="1" dirty="0">
                <a:solidFill>
                  <a:srgbClr val="663300"/>
                </a:solidFill>
                <a:latin typeface="Times New Roman" pitchFamily="18" charset="0"/>
              </a:rPr>
              <a:t> кислота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i="1" dirty="0">
              <a:solidFill>
                <a:srgbClr val="663300"/>
              </a:solidFill>
              <a:latin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ru-RU" sz="2800" dirty="0"/>
          </a:p>
        </p:txBody>
      </p:sp>
      <p:sp>
        <p:nvSpPr>
          <p:cNvPr id="1065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1042988" cy="720725"/>
          </a:xfrm>
          <a:prstGeom prst="actionButtonReturn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7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ph type="tbl" idx="1"/>
          </p:nvPr>
        </p:nvGraphicFramePr>
        <p:xfrm>
          <a:off x="395288" y="1196975"/>
          <a:ext cx="8585200" cy="4115435"/>
        </p:xfrm>
        <a:graphic>
          <a:graphicData uri="http://schemas.openxmlformats.org/drawingml/2006/table">
            <a:tbl>
              <a:tblPr/>
              <a:tblGrid>
                <a:gridCol w="2298700"/>
                <a:gridCol w="6286500"/>
              </a:tblGrid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Формула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HF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Фтор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водородная 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</a:rPr>
                        <a:t>(плавиковая)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Хлор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водородная 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</a:rPr>
                        <a:t>(соляная)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HBr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Бром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водородная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Йод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водородная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Сер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водородная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30" name="AutoShape 7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24300" y="5876925"/>
            <a:ext cx="1042988" cy="720725"/>
          </a:xfrm>
          <a:prstGeom prst="actionButtonReturn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543800" cy="73025"/>
          </a:xfrm>
        </p:spPr>
        <p:txBody>
          <a:bodyPr/>
          <a:lstStyle/>
          <a:p>
            <a:endParaRPr lang="ru-RU" sz="4000"/>
          </a:p>
        </p:txBody>
      </p:sp>
      <p:graphicFrame>
        <p:nvGraphicFramePr>
          <p:cNvPr id="103513" name="Group 89"/>
          <p:cNvGraphicFramePr>
            <a:graphicFrameLocks noGrp="1"/>
          </p:cNvGraphicFramePr>
          <p:nvPr>
            <p:ph type="tbl" idx="1"/>
          </p:nvPr>
        </p:nvGraphicFramePr>
        <p:xfrm>
          <a:off x="323850" y="981075"/>
          <a:ext cx="8445500" cy="4632960"/>
        </p:xfrm>
        <a:graphic>
          <a:graphicData uri="http://schemas.openxmlformats.org/drawingml/2006/table">
            <a:tbl>
              <a:tblPr/>
              <a:tblGrid>
                <a:gridCol w="3095625"/>
                <a:gridCol w="5349875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Формула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HNO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Азот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HNO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Азот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истая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Сер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Серн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истая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HClO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Хлор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Кремниевая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Фосфор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Выполнение задания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Выясните и запишите, на каком признаке основывается каждая из классификаций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вариант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Кислоты: 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S, HNO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называются ________________________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Признак, положенный в основу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классификации___________________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вариант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Кислоты: 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S, HCI,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HBr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называются _________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HNO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называются _____________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Признак, положенный в основу классификации ___________________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вариант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Кислоты: HCI, HCN, HNO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называются 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S, 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называются _______________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называется __________________________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Признак, положенный в основу классификации _____________________________________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/>
          <a:lstStyle/>
          <a:p>
            <a:r>
              <a:rPr lang="ru-RU" b="1" dirty="0">
                <a:solidFill>
                  <a:srgbClr val="FF0066"/>
                </a:solidFill>
                <a:latin typeface="Times New Roman" pitchFamily="18" charset="0"/>
              </a:rPr>
              <a:t>Что должны 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  <a:t>узнать</a:t>
            </a:r>
            <a:b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FF0066"/>
                </a:solidFill>
                <a:latin typeface="Times New Roman" pitchFamily="18" charset="0"/>
              </a:rPr>
              <a:t>на уроке: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1500166" y="1600200"/>
            <a:ext cx="7186634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какие бывают кислоты,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какая формула кислоты,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как их классифицируют,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как составляют название,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уметь распознавать кислоты среди других соединений,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знать правила техники безопасности при работе с кислотами.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8208963" cy="16478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ОРГАНИЧЕСКИЕ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– 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D60093"/>
                </a:solidFill>
                <a:latin typeface="Times New Roman" pitchFamily="18" charset="0"/>
              </a:rPr>
              <a:t>ЛИМОННАЯ, ЯБЛОЧНАЯ, УКСУСНАЯ, ЩАВЕЛЕВАЯ, МУРАВЬИНАЯ.</a:t>
            </a:r>
            <a:r>
              <a:rPr lang="ru-RU" sz="2800" b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1538" y="117475"/>
            <a:ext cx="8072462" cy="747713"/>
          </a:xfrm>
        </p:spPr>
        <p:txBody>
          <a:bodyPr/>
          <a:lstStyle/>
          <a:p>
            <a:pPr algn="l"/>
            <a:r>
              <a:rPr lang="ru-RU" sz="3600" b="1" i="1" dirty="0">
                <a:solidFill>
                  <a:srgbClr val="3333FF"/>
                </a:solidFill>
                <a:latin typeface="Times New Roman" pitchFamily="18" charset="0"/>
              </a:rPr>
              <a:t>По происхождению кислоты бывают</a:t>
            </a:r>
          </a:p>
        </p:txBody>
      </p:sp>
      <p:pic>
        <p:nvPicPr>
          <p:cNvPr id="90116" name="Picture 4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681288"/>
            <a:ext cx="8280400" cy="417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714744" y="1428736"/>
            <a:ext cx="4643470" cy="209288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НЕОРГАНИЧЕСКИЕ-</a:t>
            </a:r>
            <a:r>
              <a:rPr lang="ru-RU" sz="2800" b="1" i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D60093"/>
                </a:solidFill>
                <a:latin typeface="Times New Roman" pitchFamily="18" charset="0"/>
              </a:rPr>
              <a:t>СЕРНАЯ, СОЛЯНАЯ, ПЛАВИКОВАЯ, ФОСФОРНАЯ, АЗОТНАЯ.</a:t>
            </a:r>
          </a:p>
        </p:txBody>
      </p:sp>
      <p:pic>
        <p:nvPicPr>
          <p:cNvPr id="91139" name="Picture 3" descr="m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781245" flipV="1">
            <a:off x="9933" y="2508929"/>
            <a:ext cx="3171003" cy="36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J02868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020888" cy="163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596187" cy="1143000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КИСЛОТЫ                            ПРИМЕНЯЮТСЯ  В МЕДИЦИНЕ.</a:t>
            </a:r>
          </a:p>
        </p:txBody>
      </p:sp>
      <p:pic>
        <p:nvPicPr>
          <p:cNvPr id="94211" name="Picture 3" descr="P10406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4679950" cy="4248150"/>
          </a:xfrm>
          <a:prstGeom prst="rect">
            <a:avLst/>
          </a:prstGeom>
          <a:noFill/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003800" y="2492375"/>
            <a:ext cx="39608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</a:rPr>
              <a:t>Аскорбиновая,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</a:rPr>
              <a:t>фолиевая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</a:rPr>
              <a:t> ацетил-</a:t>
            </a:r>
            <a:endParaRPr lang="ru-RU" sz="36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</a:rPr>
              <a:t>салициловая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</a:rPr>
              <a:t>и другие</a:t>
            </a:r>
          </a:p>
        </p:txBody>
      </p:sp>
      <p:pic>
        <p:nvPicPr>
          <p:cNvPr id="94213" name="Picture 5" descr="J02868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0350"/>
            <a:ext cx="1979613" cy="177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341438"/>
            <a:ext cx="3719513" cy="5040312"/>
          </a:xfrm>
          <a:prstGeom prst="rect">
            <a:avLst/>
          </a:prstGeom>
          <a:noFill/>
        </p:spPr>
      </p:pic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1079500"/>
          </a:xfrm>
        </p:spPr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КИСЛОТЫ ПРИМЕНЯЮТСЯ В КУЛИНАРИИ .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95288" y="2708275"/>
            <a:ext cx="4248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006600"/>
                </a:solidFill>
                <a:latin typeface="Times New Roman" pitchFamily="18" charset="0"/>
              </a:rPr>
              <a:t>Уксусная и </a:t>
            </a:r>
          </a:p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006600"/>
                </a:solidFill>
                <a:latin typeface="Times New Roman" pitchFamily="18" charset="0"/>
              </a:rPr>
              <a:t>лимонная кислоты.</a:t>
            </a:r>
          </a:p>
        </p:txBody>
      </p:sp>
      <p:pic>
        <p:nvPicPr>
          <p:cNvPr id="95237" name="Picture 5" descr="J02544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652963"/>
            <a:ext cx="2087563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481328"/>
            <a:ext cx="378621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0000FF"/>
                </a:solidFill>
              </a:rPr>
              <a:t>Задание: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в каждой строчке удалите формулу вещества,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которое принадлежит к другому классу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Игра «Третий лишний»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857364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</a:t>
            </a:r>
            <a:r>
              <a:rPr lang="en-US" sz="2000" dirty="0" smtClean="0"/>
              <a:t>2   ,     </a:t>
            </a:r>
            <a:r>
              <a:rPr lang="en-US" sz="3200" dirty="0" smtClean="0"/>
              <a:t>  , H</a:t>
            </a:r>
            <a:r>
              <a:rPr lang="en-US" sz="2000" dirty="0" smtClean="0"/>
              <a:t>2</a:t>
            </a:r>
            <a:r>
              <a:rPr lang="en-US" sz="3200" dirty="0" smtClean="0"/>
              <a:t>S   </a:t>
            </a:r>
            <a:r>
              <a:rPr lang="en-US" sz="2000" dirty="0" smtClean="0"/>
              <a:t> 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  <a:r>
              <a:rPr lang="ru-RU" sz="3200" dirty="0" smtClean="0"/>
              <a:t> 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07181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2000" dirty="0" smtClean="0"/>
              <a:t>2</a:t>
            </a:r>
            <a:r>
              <a:rPr lang="en-US" sz="3200" dirty="0" smtClean="0"/>
              <a:t>SO</a:t>
            </a:r>
            <a:r>
              <a:rPr lang="en-US" sz="2000" dirty="0" smtClean="0"/>
              <a:t>4</a:t>
            </a:r>
            <a:r>
              <a:rPr lang="en-US" sz="3200" dirty="0" smtClean="0"/>
              <a:t> , Na</a:t>
            </a:r>
            <a:r>
              <a:rPr lang="ru-RU" sz="2000" dirty="0" smtClean="0"/>
              <a:t>2</a:t>
            </a:r>
            <a:r>
              <a:rPr lang="en-US" sz="3200" dirty="0" smtClean="0"/>
              <a:t>O, </a:t>
            </a:r>
            <a:r>
              <a:rPr lang="en-US" sz="3200" dirty="0" err="1" smtClean="0"/>
              <a:t>HCl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2928934"/>
            <a:ext cx="32160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4071942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2000" dirty="0" smtClean="0"/>
              <a:t>2</a:t>
            </a:r>
            <a:r>
              <a:rPr lang="ru-RU" sz="3200" dirty="0" smtClean="0"/>
              <a:t>      </a:t>
            </a:r>
            <a:r>
              <a:rPr lang="en-US" sz="3200" dirty="0" smtClean="0"/>
              <a:t> </a:t>
            </a:r>
            <a:r>
              <a:rPr lang="en-US" sz="3200" dirty="0" err="1" smtClean="0"/>
              <a:t>NaOH</a:t>
            </a:r>
            <a:r>
              <a:rPr lang="en-US" sz="3200" dirty="0" smtClean="0"/>
              <a:t> , SO</a:t>
            </a:r>
            <a:r>
              <a:rPr lang="en-US" sz="2000" dirty="0" smtClean="0"/>
              <a:t>3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407194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O</a:t>
            </a:r>
            <a:r>
              <a:rPr lang="ru-RU" sz="2000" dirty="0" smtClean="0"/>
              <a:t>5,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6" grpId="0" build="allAtOnce"/>
      <p:bldP spid="6" grpId="1" build="allAtOnce"/>
      <p:bldP spid="7" grpId="0"/>
      <p:bldP spid="7" grpId="1"/>
      <p:bldP spid="8" grpId="0"/>
      <p:bldP spid="8" grpId="1"/>
      <p:bldP spid="9" grpId="0"/>
      <p:bldP spid="9" grpId="1"/>
      <p:bldP spid="13" grpId="0"/>
      <p:bldP spid="13" grpId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323850" y="1484313"/>
            <a:ext cx="84963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0066"/>
                </a:solidFill>
                <a:latin typeface="Times New Roman" pitchFamily="18" charset="0"/>
              </a:rPr>
              <a:t>Домашнее задание:</a:t>
            </a:r>
          </a:p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3333CC"/>
                </a:solidFill>
                <a:latin typeface="Times New Roman" pitchFamily="18" charset="0"/>
              </a:rPr>
              <a:t>§</a:t>
            </a:r>
            <a:r>
              <a:rPr lang="ru-RU" sz="3200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3333CC"/>
                </a:solidFill>
                <a:latin typeface="Times New Roman" pitchFamily="18" charset="0"/>
              </a:rPr>
              <a:t>28, </a:t>
            </a:r>
            <a:r>
              <a:rPr lang="ru-RU" sz="3200" b="1" i="1" dirty="0">
                <a:solidFill>
                  <a:srgbClr val="3333CC"/>
                </a:solidFill>
                <a:latin typeface="Times New Roman" pitchFamily="18" charset="0"/>
              </a:rPr>
              <a:t>учить формулы и названия кислот,</a:t>
            </a:r>
          </a:p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3333CC"/>
                </a:solidFill>
                <a:latin typeface="Times New Roman" pitchFamily="18" charset="0"/>
              </a:rPr>
              <a:t> подготовиться к химическому диктанту</a:t>
            </a:r>
            <a:endParaRPr lang="ru-RU" sz="3200" b="1" i="1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99331" name="Picture 3" descr="J02872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04813"/>
            <a:ext cx="1300163" cy="2087562"/>
          </a:xfrm>
          <a:prstGeom prst="rect">
            <a:avLst/>
          </a:prstGeom>
          <a:noFill/>
        </p:spPr>
      </p:pic>
      <p:pic>
        <p:nvPicPr>
          <p:cNvPr id="99332" name="Picture 4" descr="J02872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221163"/>
            <a:ext cx="839788" cy="1792287"/>
          </a:xfrm>
          <a:prstGeom prst="rect">
            <a:avLst/>
          </a:prstGeom>
          <a:noFill/>
        </p:spPr>
      </p:pic>
      <p:pic>
        <p:nvPicPr>
          <p:cNvPr id="99333" name="Picture 5" descr="J01993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724400"/>
            <a:ext cx="1557337" cy="1808163"/>
          </a:xfrm>
          <a:prstGeom prst="rect">
            <a:avLst/>
          </a:prstGeom>
          <a:noFill/>
        </p:spPr>
      </p:pic>
      <p:pic>
        <p:nvPicPr>
          <p:cNvPr id="99334" name="Picture 6" descr="J02841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28604"/>
            <a:ext cx="1047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Пользователь\Рабочий стол\фото и видио химия\ф2\L001\L01p2p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0444" y="3643314"/>
            <a:ext cx="274227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ru-RU" sz="5400" dirty="0" smtClean="0">
                <a:solidFill>
                  <a:srgbClr val="0000FF"/>
                </a:solidFill>
                <a:latin typeface="Franklin Gothic Heavy" pitchFamily="34" charset="0"/>
              </a:rPr>
              <a:t>СТАНЦИЯ ИНФОРМАЦИОННАЯ</a:t>
            </a:r>
            <a:br>
              <a:rPr lang="ru-RU" sz="5400" dirty="0" smtClean="0">
                <a:solidFill>
                  <a:srgbClr val="0000FF"/>
                </a:solidFill>
                <a:latin typeface="Franklin Gothic Heavy" pitchFamily="34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Franklin Gothic Heavy" pitchFamily="34" charset="0"/>
              </a:rPr>
              <a:t>Кислоты </a:t>
            </a:r>
            <a:r>
              <a:rPr lang="ru-RU" sz="5400" dirty="0">
                <a:solidFill>
                  <a:srgbClr val="FFFF00"/>
                </a:solidFill>
                <a:latin typeface="Franklin Gothic Heavy" pitchFamily="34" charset="0"/>
              </a:rPr>
              <a:t>вокруг нас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200400"/>
            <a:ext cx="4648200" cy="1752600"/>
          </a:xfrm>
        </p:spPr>
        <p:txBody>
          <a:bodyPr/>
          <a:lstStyle/>
          <a:p>
            <a:pPr algn="r"/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pic>
        <p:nvPicPr>
          <p:cNvPr id="5124" name="Picture 4" descr="j02339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86256"/>
            <a:ext cx="2082800" cy="191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Кислоты в дождевой воде</a:t>
            </a:r>
          </a:p>
        </p:txBody>
      </p:sp>
      <p:pic>
        <p:nvPicPr>
          <p:cNvPr id="13316" name="Picture 4" descr="i?id=3183556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838200"/>
            <a:ext cx="2667000" cy="2079625"/>
          </a:xfrm>
          <a:noFill/>
          <a:ln/>
        </p:spPr>
      </p:pic>
      <p:pic>
        <p:nvPicPr>
          <p:cNvPr id="13317" name="Picture 5" descr="gro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05000"/>
            <a:ext cx="2590800" cy="2590800"/>
          </a:xfrm>
          <a:prstGeom prst="rect">
            <a:avLst/>
          </a:prstGeom>
          <a:noFill/>
        </p:spPr>
      </p:pic>
      <p:pic>
        <p:nvPicPr>
          <p:cNvPr id="13318" name="Picture 6" descr="i?id=770376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114800"/>
            <a:ext cx="2209800" cy="2017713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5832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Углекислый газ при растворении дает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раствор слабой угольной кислоты</a:t>
            </a:r>
          </a:p>
          <a:p>
            <a:endParaRPr lang="ru-RU" sz="2000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429000" y="3048000"/>
            <a:ext cx="54340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Азотная кислота может находиться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в дождевой воде после грозы.</a:t>
            </a:r>
          </a:p>
          <a:p>
            <a:endParaRPr lang="ru-RU" sz="2000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8600" y="4784725"/>
            <a:ext cx="65039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Сернистый газ, образовавшийся при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извержении вулканов и сгорании топлива,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окисляясь на воздухе и взаимодействуя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 с парами воды, дает серную кислоту</a:t>
            </a:r>
          </a:p>
          <a:p>
            <a:endParaRPr lang="ru-RU" sz="2000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0" grpId="0"/>
      <p:bldP spid="133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Природное озеро серной кислоты на п-ове Камчатка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Picture 26" descr="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000924" cy="490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229600" cy="111283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Кислоты в животном мире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0" y="5257800"/>
            <a:ext cx="4852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FF"/>
                </a:solidFill>
                <a:latin typeface="Arial Rounded MT Bold" pitchFamily="34" charset="0"/>
              </a:rPr>
              <a:t>Тропический паук </a:t>
            </a:r>
            <a:r>
              <a:rPr lang="ru-RU" sz="2000" i="1" dirty="0" err="1">
                <a:solidFill>
                  <a:srgbClr val="0000FF"/>
                </a:solidFill>
                <a:latin typeface="Arial Rounded MT Bold" pitchFamily="34" charset="0"/>
              </a:rPr>
              <a:t>педипальпида</a:t>
            </a:r>
            <a:r>
              <a:rPr lang="ru-RU" sz="2000" dirty="0">
                <a:solidFill>
                  <a:srgbClr val="0000FF"/>
                </a:solidFill>
                <a:latin typeface="Arial Rounded MT Bold" pitchFamily="34" charset="0"/>
              </a:rPr>
              <a:t> </a:t>
            </a:r>
          </a:p>
          <a:p>
            <a:r>
              <a:rPr lang="ru-RU" sz="2000" dirty="0">
                <a:solidFill>
                  <a:srgbClr val="0000FF"/>
                </a:solidFill>
                <a:latin typeface="Arial Rounded MT Bold" pitchFamily="34" charset="0"/>
              </a:rPr>
              <a:t>стреляет во врагов струйкой жидкости, </a:t>
            </a:r>
          </a:p>
          <a:p>
            <a:r>
              <a:rPr lang="ru-RU" sz="2000" dirty="0">
                <a:solidFill>
                  <a:srgbClr val="0000FF"/>
                </a:solidFill>
                <a:latin typeface="Arial Rounded MT Bold" pitchFamily="34" charset="0"/>
              </a:rPr>
              <a:t>содержащей 84% </a:t>
            </a:r>
            <a:r>
              <a:rPr lang="ru-RU" sz="2000" i="1" dirty="0">
                <a:solidFill>
                  <a:srgbClr val="0000FF"/>
                </a:solidFill>
                <a:latin typeface="Arial Rounded MT Bold" pitchFamily="34" charset="0"/>
              </a:rPr>
              <a:t>уксусной кислоты</a:t>
            </a:r>
            <a:r>
              <a:rPr lang="ru-RU" sz="2000" dirty="0">
                <a:solidFill>
                  <a:srgbClr val="0000FF"/>
                </a:solidFill>
                <a:latin typeface="Arial Rounded MT Bold" pitchFamily="34" charset="0"/>
              </a:rPr>
              <a:t>.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95600" y="3276600"/>
            <a:ext cx="350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</a:rPr>
              <a:t>Голожаберные моллюски в порядке самообороны выстреливают парами серной кислоты</a:t>
            </a:r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24200" y="12192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9224" name="Picture 8" descr="murav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2811463" cy="1828800"/>
          </a:xfrm>
          <a:prstGeom prst="rect">
            <a:avLst/>
          </a:prstGeom>
          <a:noFill/>
        </p:spPr>
      </p:pic>
      <p:pic>
        <p:nvPicPr>
          <p:cNvPr id="9225" name="Picture 9" descr="i?id=2782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76600"/>
            <a:ext cx="2209800" cy="1458913"/>
          </a:xfrm>
          <a:prstGeom prst="rect">
            <a:avLst/>
          </a:prstGeom>
          <a:noFill/>
        </p:spPr>
      </p:pic>
      <p:pic>
        <p:nvPicPr>
          <p:cNvPr id="9226" name="Picture 10" descr="i?id=348148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124200"/>
            <a:ext cx="2286000" cy="1622425"/>
          </a:xfrm>
          <a:prstGeom prst="rect">
            <a:avLst/>
          </a:prstGeom>
          <a:noFill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953000"/>
            <a:ext cx="28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352800" y="12192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214678" y="1142984"/>
            <a:ext cx="57855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FF"/>
                </a:solidFill>
              </a:rPr>
              <a:t>Есть в муравьях и крапиве невинная,</a:t>
            </a:r>
          </a:p>
          <a:p>
            <a:r>
              <a:rPr lang="ru-RU" sz="2000" dirty="0">
                <a:solidFill>
                  <a:srgbClr val="0000FF"/>
                </a:solidFill>
              </a:rPr>
              <a:t>С пользой для нас – кислота муравьиная.</a:t>
            </a:r>
          </a:p>
          <a:p>
            <a:r>
              <a:rPr lang="ru-RU" sz="2000" dirty="0">
                <a:solidFill>
                  <a:srgbClr val="0000FF"/>
                </a:solidFill>
              </a:rPr>
              <a:t>Жжет она кожу, но есть в ней и прок – </a:t>
            </a:r>
          </a:p>
          <a:p>
            <a:r>
              <a:rPr lang="ru-RU" sz="2000" dirty="0">
                <a:solidFill>
                  <a:srgbClr val="0000FF"/>
                </a:solidFill>
              </a:rPr>
              <a:t>Ваш ревматизм она вылечит в срок.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FF0000"/>
                </a:solidFill>
              </a:rPr>
              <a:t>Кислоты в растительном мире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24" y="1071546"/>
            <a:ext cx="7715304" cy="555785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Ботаникам известно более 800 видов растений, вырабатывающих синильную кислоту и использующих ее как оружие межвидовой борьбы.</a:t>
            </a:r>
          </a:p>
          <a:p>
            <a:pPr eaLnBrk="1" hangingPunct="1">
              <a:lnSpc>
                <a:spcPct val="90000"/>
              </a:lnSpc>
            </a:pPr>
            <a:endParaRPr lang="ru-RU" sz="24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Многие растения выделяют кислоты, угнетая ими другие виды растений. Зарегистрированы даже случаи самоотравления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Кислоты в растительном мире</a:t>
            </a:r>
          </a:p>
        </p:txBody>
      </p:sp>
      <p:pic>
        <p:nvPicPr>
          <p:cNvPr id="10245" name="Picture 5" descr="i?id=91613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3286148" cy="2190278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28794" y="3143248"/>
            <a:ext cx="6069013" cy="2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ru-RU" b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solidFill>
                  <a:srgbClr val="0000FF"/>
                </a:solidFill>
              </a:rPr>
              <a:t>Мухоморы в качестве ядовитых токсинов «используют» </a:t>
            </a:r>
            <a:r>
              <a:rPr lang="ru-RU" sz="2400" dirty="0" err="1">
                <a:solidFill>
                  <a:srgbClr val="0000FF"/>
                </a:solidFill>
              </a:rPr>
              <a:t>иботеновую</a:t>
            </a:r>
            <a:r>
              <a:rPr lang="ru-RU" sz="2400" dirty="0">
                <a:solidFill>
                  <a:srgbClr val="0000FF"/>
                </a:solidFill>
              </a:rPr>
              <a:t> кислоту. Это вещество так ядовито, что мухомору незачем прятаться.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8600" y="5562600"/>
            <a:ext cx="64475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FF"/>
                </a:solidFill>
              </a:rPr>
              <a:t>Очень популярен в народе щавель, </a:t>
            </a:r>
          </a:p>
          <a:p>
            <a:r>
              <a:rPr lang="ru-RU" sz="2400" dirty="0">
                <a:solidFill>
                  <a:srgbClr val="0000FF"/>
                </a:solidFill>
              </a:rPr>
              <a:t>который содержит щавелевую кислоту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/>
          <a:srcRect r="73770" b="34427"/>
          <a:stretch>
            <a:fillRect/>
          </a:stretch>
        </p:blipFill>
        <p:spPr bwMode="auto">
          <a:xfrm>
            <a:off x="381000" y="3352800"/>
            <a:ext cx="1219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 descr="00D0D70E31F1_4654E802_51A9EE16_0012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929198"/>
            <a:ext cx="2082827" cy="1562120"/>
          </a:xfrm>
          <a:prstGeom prst="rect">
            <a:avLst/>
          </a:prstGeom>
          <a:noFill/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425950" y="1214422"/>
            <a:ext cx="47180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FF"/>
                </a:solidFill>
              </a:rPr>
              <a:t>Лишайники выделяют кислоты, </a:t>
            </a:r>
          </a:p>
          <a:p>
            <a:r>
              <a:rPr lang="ru-RU" sz="2400" dirty="0">
                <a:solidFill>
                  <a:srgbClr val="0000FF"/>
                </a:solidFill>
              </a:rPr>
              <a:t>которые разрушают </a:t>
            </a:r>
          </a:p>
          <a:p>
            <a:r>
              <a:rPr lang="ru-RU" sz="2400" dirty="0">
                <a:solidFill>
                  <a:srgbClr val="0000FF"/>
                </a:solidFill>
              </a:rPr>
              <a:t>горные породы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'Снежинки'</Template>
  <TotalTime>1441</TotalTime>
  <Words>1012</Words>
  <Application>Microsoft PowerPoint</Application>
  <PresentationFormat>Экран (4:3)</PresentationFormat>
  <Paragraphs>248</Paragraphs>
  <Slides>35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Фотография Photo Editor</vt:lpstr>
      <vt:lpstr>Распределите эти формулы  по классам в таблицу</vt:lpstr>
      <vt:lpstr>Слайд 2</vt:lpstr>
      <vt:lpstr>Что должны узнать  на уроке:</vt:lpstr>
      <vt:lpstr>СТАНЦИЯ ИНФОРМАЦИОННАЯ Кислоты вокруг нас</vt:lpstr>
      <vt:lpstr>Кислоты в дождевой воде</vt:lpstr>
      <vt:lpstr>Природное озеро серной кислоты на п-ове Камчатка</vt:lpstr>
      <vt:lpstr>Кислоты в животном мире</vt:lpstr>
      <vt:lpstr>Кислоты в растительном мире</vt:lpstr>
      <vt:lpstr>Кислоты в растительном мире</vt:lpstr>
      <vt:lpstr>КИСЛОТЫ СОДЕРЖАТСЯ В ОРГАНИЗМАХ ЖИВОТНЫХ</vt:lpstr>
      <vt:lpstr>Кислоты в организме человека</vt:lpstr>
      <vt:lpstr>Кислоты в нашей пище</vt:lpstr>
      <vt:lpstr>Яблоко ешь, кислый вкус – красота . В яблоке – яблочная кислота.</vt:lpstr>
      <vt:lpstr>Думаю, что не приукрашу, Если хвалить буду я простоквашу. Есть в ней молочная кислота –  Молодость ваша и красота.</vt:lpstr>
      <vt:lpstr>Слайд 15</vt:lpstr>
      <vt:lpstr>Слайд 16</vt:lpstr>
      <vt:lpstr>Вывод</vt:lpstr>
      <vt:lpstr>Слайд 18</vt:lpstr>
      <vt:lpstr>Слайд 19</vt:lpstr>
      <vt:lpstr>ДЕЙСТВИЕ КИСЛОТ НА ИНДИКАТОРЫ </vt:lpstr>
      <vt:lpstr>СТАНЦИЯ  ТЕОРЕТИЧЕСКАЯ </vt:lpstr>
      <vt:lpstr>Прочитайте формулы кислот.  HCl, H2SO4, H3PO4</vt:lpstr>
      <vt:lpstr>КЛАССИФИКАЦИЯ КИСЛОТ.</vt:lpstr>
      <vt:lpstr>По содержанию кислорода.</vt:lpstr>
      <vt:lpstr>НОМЕНКЛАТУРА КИСЛОТ</vt:lpstr>
      <vt:lpstr>Кислородсодержащие кислоты:</vt:lpstr>
      <vt:lpstr>Слайд 27</vt:lpstr>
      <vt:lpstr>Слайд 28</vt:lpstr>
      <vt:lpstr>Слайд 29</vt:lpstr>
      <vt:lpstr>По происхождению кислоты бывают</vt:lpstr>
      <vt:lpstr>Слайд 31</vt:lpstr>
      <vt:lpstr>КИСЛОТЫ                            ПРИМЕНЯЮТСЯ  В МЕДИЦИНЕ.</vt:lpstr>
      <vt:lpstr>КИСЛОТЫ ПРИМЕНЯЮТСЯ В КУЛИНАРИИ .</vt:lpstr>
      <vt:lpstr>Игра «Третий лишний»</vt:lpstr>
      <vt:lpstr>Слайд 35</vt:lpstr>
    </vt:vector>
  </TitlesOfParts>
  <Company>Сехново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Мудровы</dc:creator>
  <cp:lastModifiedBy>Светлана</cp:lastModifiedBy>
  <cp:revision>59</cp:revision>
  <dcterms:created xsi:type="dcterms:W3CDTF">2008-12-15T14:31:37Z</dcterms:created>
  <dcterms:modified xsi:type="dcterms:W3CDTF">2016-03-22T08:21:06Z</dcterms:modified>
</cp:coreProperties>
</file>