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75" r:id="rId2"/>
    <p:sldId id="277" r:id="rId3"/>
    <p:sldId id="262" r:id="rId4"/>
    <p:sldId id="268" r:id="rId5"/>
    <p:sldId id="276" r:id="rId6"/>
    <p:sldId id="256" r:id="rId7"/>
    <p:sldId id="279" r:id="rId8"/>
    <p:sldId id="280" r:id="rId9"/>
    <p:sldId id="264" r:id="rId10"/>
    <p:sldId id="281" r:id="rId11"/>
    <p:sldId id="266" r:id="rId12"/>
    <p:sldId id="282" r:id="rId13"/>
    <p:sldId id="267" r:id="rId14"/>
    <p:sldId id="269" r:id="rId15"/>
    <p:sldId id="272" r:id="rId16"/>
    <p:sldId id="273" r:id="rId17"/>
    <p:sldId id="270" r:id="rId18"/>
    <p:sldId id="274" r:id="rId19"/>
    <p:sldId id="28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43" autoAdjust="0"/>
    <p:restoredTop sz="94660"/>
  </p:normalViewPr>
  <p:slideViewPr>
    <p:cSldViewPr>
      <p:cViewPr varScale="1">
        <p:scale>
          <a:sx n="88" d="100"/>
          <a:sy n="88" d="100"/>
        </p:scale>
        <p:origin x="-10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D1E3486-8D9D-4AE0-9102-0FC57446937F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33DA7B7-8314-484A-9129-735D84845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1CDA3-4879-4007-BC5E-312AAD3E494F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33368-F48E-439D-A32C-7D5BA7654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2FF4-297C-49A0-AB74-86EF5352CC7C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FF8B5-6C98-435D-8079-08773FA28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451AB-CB6A-4509-8878-4C36137E7338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163A1-6DF6-4C00-BD48-904C80CC9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D3D05-95C9-4CCA-821F-FCCB5E73B452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D2982-0D7D-4F85-8A46-A73F6A3FF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363DC-1304-4A19-A6A7-B2BD671248DE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72BD-365A-45FC-9C9B-C39EBAC2B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8708D-0581-416A-B6EC-E411E1A8CB53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DD6D7-3C94-446F-B7A5-7E8E85CD6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23BD0-DCD5-4CC8-A85F-B9CE64793891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FC04-7795-4B6B-A66F-33203FE47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8D731-E5D0-4750-BEF7-376DDDCBF2EA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69F0-5678-43F7-9EC2-B26081FDD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9FEA0-8FF4-49B6-AB2E-70405F31A858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33349-DCC8-4AC7-A94C-90955C07A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48F2-CADA-4059-83BC-280AAE1E23E5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D97F3-E61A-441B-A4FC-D8C209F2A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698D-CB68-47E4-B4E1-283CF9465DDC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C084D-0BE8-461B-B116-C8C13A972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F62ECC1-DB13-4BF9-8126-30DD56A08160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32AF736-8337-476C-B42E-CE8746076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5" r:id="rId2"/>
    <p:sldLayoutId id="2147483834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5" r:id="rId9"/>
    <p:sldLayoutId id="2147483831" r:id="rId10"/>
    <p:sldLayoutId id="21474838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Составление химических формул бинарных соединений по степеням окисления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8143932" cy="2286016"/>
          </a:xfrm>
        </p:spPr>
        <p:txBody>
          <a:bodyPr/>
          <a:lstStyle/>
          <a:p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Краснодарский край</a:t>
            </a:r>
          </a:p>
          <a:p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Белореченский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ст.Пшехская</a:t>
            </a: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СОШ 26</a:t>
            </a:r>
          </a:p>
          <a:p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Гайсина Светлана Александровна 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704850"/>
            <a:ext cx="8429684" cy="5795984"/>
          </a:xfrm>
        </p:spPr>
        <p:txBody>
          <a:bodyPr anchor="t"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Одинаковые индексы нужно сократить.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8000" b="1" i="1" dirty="0" smtClean="0">
                <a:solidFill>
                  <a:srgbClr val="FF0000"/>
                </a:solidFill>
                <a:latin typeface="Cambria" pitchFamily="18" charset="0"/>
              </a:rPr>
              <a:t>ПОМНИ: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i="1" dirty="0" smtClean="0"/>
              <a:t>индекс</a:t>
            </a:r>
            <a:r>
              <a:rPr lang="ru-RU" dirty="0" smtClean="0"/>
              <a:t> </a:t>
            </a:r>
            <a:r>
              <a:rPr lang="ru-RU" sz="9600" dirty="0" smtClean="0">
                <a:solidFill>
                  <a:srgbClr val="00B050"/>
                </a:solidFill>
              </a:rPr>
              <a:t>1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C00000"/>
                </a:solidFill>
              </a:rPr>
              <a:t>не пишем!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812185"/>
            <a:ext cx="2571768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+2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1812185"/>
            <a:ext cx="285752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+1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-1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7950" y="1785926"/>
            <a:ext cx="2428892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Zn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+2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7422" y="3929066"/>
            <a:ext cx="4302226" cy="132343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0" b="1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Al</a:t>
            </a:r>
            <a:r>
              <a:rPr lang="en-US" sz="8000" b="1" baseline="-30000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x</a:t>
            </a:r>
            <a:r>
              <a:rPr lang="en-US" sz="8000" b="1" baseline="-30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8000" b="1" baseline="30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+3</a:t>
            </a:r>
            <a:r>
              <a:rPr lang="en-US" sz="80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N</a:t>
            </a:r>
            <a:r>
              <a:rPr lang="en-US" sz="8000" b="1" baseline="-30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y</a:t>
            </a:r>
            <a:r>
              <a:rPr lang="en-US" sz="8000" b="1" baseline="30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8000" b="1" baseline="300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3</a:t>
            </a:r>
            <a:endParaRPr lang="en-US" sz="8000" b="1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143932" cy="3500437"/>
          </a:xfrm>
        </p:spPr>
        <p:txBody>
          <a:bodyPr anchor="t"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Если все индексы имеют 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четные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значения, то их нужно сократить (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разделить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57224" y="4143380"/>
          <a:ext cx="2786082" cy="1285884"/>
        </p:xfrm>
        <a:graphic>
          <a:graphicData uri="http://schemas.openxmlformats.org/presentationml/2006/ole">
            <p:oleObj spid="_x0000_s32771" name="Формула" r:id="rId3" imgW="469800" imgH="203040" progId="Equation.3">
              <p:embed/>
            </p:oleObj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2071670" y="4714884"/>
            <a:ext cx="928694" cy="64294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1571604" y="4786322"/>
            <a:ext cx="1643074" cy="4286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072066" y="4214818"/>
          <a:ext cx="3143272" cy="1357322"/>
        </p:xfrm>
        <a:graphic>
          <a:graphicData uri="http://schemas.openxmlformats.org/presentationml/2006/ole">
            <p:oleObj spid="_x0000_s32774" name="Формула" r:id="rId4" imgW="469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812185"/>
            <a:ext cx="2571768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+4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1812185"/>
            <a:ext cx="285752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+6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7950" y="1785926"/>
            <a:ext cx="2428892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Cr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+6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9618" y="4429132"/>
            <a:ext cx="4402653" cy="132343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</a:t>
            </a:r>
            <a:r>
              <a:rPr lang="en-US" sz="8000" b="1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lang="en-US" sz="8000" b="1" baseline="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+4</a:t>
            </a:r>
            <a:r>
              <a:rPr lang="en-US" sz="80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8000" b="1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8000" b="1" baseline="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</a:t>
            </a:r>
            <a:endParaRPr lang="en-US" sz="8000" b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зера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285875"/>
            <a:ext cx="84296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357188" y="285750"/>
            <a:ext cx="8429625" cy="63579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H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х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у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гл. га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285875"/>
            <a:ext cx="8429625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357188" y="357188"/>
            <a:ext cx="8358187" cy="6143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r>
              <a:rPr lang="en-US" sz="4400" b="1" dirty="0">
                <a:solidFill>
                  <a:schemeClr val="accent2"/>
                </a:solidFill>
                <a:latin typeface="+mn-lt"/>
              </a:rPr>
              <a:t>C</a:t>
            </a:r>
            <a:r>
              <a:rPr lang="ru-RU" sz="2400" b="1" dirty="0" err="1">
                <a:solidFill>
                  <a:schemeClr val="accent2"/>
                </a:solidFill>
                <a:latin typeface="+mn-lt"/>
              </a:rPr>
              <a:t>х</a:t>
            </a:r>
            <a:r>
              <a:rPr lang="en-US" sz="4400" b="1" dirty="0">
                <a:solidFill>
                  <a:schemeClr val="accent2"/>
                </a:solidFill>
                <a:latin typeface="+mn-lt"/>
              </a:rPr>
              <a:t>O</a:t>
            </a:r>
            <a:r>
              <a:rPr lang="ru-RU" sz="2400" b="1" dirty="0">
                <a:solidFill>
                  <a:schemeClr val="accent2"/>
                </a:solidFill>
                <a:latin typeface="+mn-lt"/>
              </a:rPr>
              <a:t>у</a:t>
            </a:r>
            <a:endParaRPr lang="en-US" sz="2400" b="1" dirty="0">
              <a:solidFill>
                <a:schemeClr val="accent2"/>
              </a:solidFill>
              <a:latin typeface="+mn-lt"/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ксиды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562100"/>
            <a:ext cx="828675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28625" y="428625"/>
            <a:ext cx="8286750" cy="6143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r>
              <a:rPr lang="en-US" sz="4400" b="1" dirty="0">
                <a:solidFill>
                  <a:srgbClr val="7030A0"/>
                </a:solidFill>
                <a:latin typeface="+mn-lt"/>
              </a:rPr>
              <a:t>Al</a:t>
            </a:r>
            <a:r>
              <a:rPr lang="ru-RU" sz="2400" b="1" dirty="0" err="1">
                <a:solidFill>
                  <a:srgbClr val="7030A0"/>
                </a:solidFill>
                <a:latin typeface="+mn-lt"/>
              </a:rPr>
              <a:t>х</a:t>
            </a:r>
            <a:r>
              <a:rPr lang="en-US" sz="4400" b="1" dirty="0">
                <a:solidFill>
                  <a:srgbClr val="7030A0"/>
                </a:solidFill>
                <a:latin typeface="+mn-lt"/>
              </a:rPr>
              <a:t>O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у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00063" y="428625"/>
            <a:ext cx="8143875" cy="60007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r>
              <a:rPr lang="en-US" sz="4400" b="1" dirty="0">
                <a:latin typeface="+mn-lt"/>
              </a:rPr>
              <a:t>Ca</a:t>
            </a:r>
            <a:r>
              <a:rPr lang="ru-RU" sz="2400" b="1" dirty="0" err="1">
                <a:latin typeface="+mn-lt"/>
              </a:rPr>
              <a:t>х</a:t>
            </a:r>
            <a:r>
              <a:rPr lang="en-US" sz="4400" b="1" dirty="0">
                <a:latin typeface="+mn-lt"/>
              </a:rPr>
              <a:t>O</a:t>
            </a:r>
            <a:r>
              <a:rPr lang="ru-RU" sz="2400" b="1" dirty="0">
                <a:latin typeface="+mn-lt"/>
              </a:rPr>
              <a:t>у</a:t>
            </a:r>
            <a:endParaRPr lang="en-US" sz="2400" b="1" dirty="0">
              <a:latin typeface="+mn-lt"/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4400" dirty="0">
              <a:latin typeface="+mn-lt"/>
            </a:endParaRPr>
          </a:p>
        </p:txBody>
      </p:sp>
      <p:pic>
        <p:nvPicPr>
          <p:cNvPr id="3" name="Рисунок 2" descr="оксид кальция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562100"/>
            <a:ext cx="828675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       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rgbClr val="990099"/>
                </a:solidFill>
              </a:rPr>
              <a:t/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2800" b="1" dirty="0" smtClean="0">
                <a:solidFill>
                  <a:srgbClr val="990099"/>
                </a:solidFill>
              </a:rPr>
              <a:t/>
            </a:r>
            <a:br>
              <a:rPr lang="ru-RU" sz="2800" b="1" dirty="0" smtClean="0">
                <a:solidFill>
                  <a:srgbClr val="990099"/>
                </a:solidFill>
              </a:rPr>
            </a:br>
            <a:r>
              <a:rPr lang="ru-RU" sz="2800" b="1" dirty="0" smtClean="0">
                <a:solidFill>
                  <a:srgbClr val="990099"/>
                </a:solidFill>
              </a:rPr>
              <a:t/>
            </a:r>
            <a:br>
              <a:rPr lang="ru-RU" sz="2800" b="1" dirty="0" smtClean="0">
                <a:solidFill>
                  <a:srgbClr val="990099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500033" y="714356"/>
            <a:ext cx="8215341" cy="5572164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73050" indent="-27305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 </a:t>
            </a: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        </a:t>
            </a:r>
            <a:r>
              <a:rPr lang="ru-RU" sz="60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273050" indent="-27305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</a:rPr>
              <a:t>И.И.Новошинский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</a:rPr>
              <a:t>Н.С.Новошинская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3050" indent="-27305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Химия: учебник для 8 класса 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3050" indent="-27305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2600" b="1" dirty="0">
              <a:solidFill>
                <a:schemeClr val="tx1"/>
              </a:solidFill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r>
              <a:rPr lang="ru-RU" sz="6000" b="1" dirty="0">
                <a:solidFill>
                  <a:srgbClr val="FF0000"/>
                </a:solidFill>
              </a:rPr>
              <a:t> </a:t>
            </a:r>
            <a:r>
              <a:rPr lang="ru-RU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§21,упр.1.2,3 стр.70</a:t>
            </a: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2600" b="1" dirty="0">
              <a:solidFill>
                <a:schemeClr val="tx1"/>
              </a:solidFill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2600" b="1" dirty="0">
              <a:solidFill>
                <a:schemeClr val="tx1"/>
              </a:solidFill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2800" b="1" dirty="0">
              <a:solidFill>
                <a:srgbClr val="990099"/>
              </a:solidFill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2800" b="1" dirty="0">
              <a:solidFill>
                <a:srgbClr val="990099"/>
              </a:solidFill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4000" b="1" dirty="0">
              <a:solidFill>
                <a:srgbClr val="FF0000"/>
              </a:solidFill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4000" b="1" dirty="0">
              <a:solidFill>
                <a:srgbClr val="FF0000"/>
              </a:solidFill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2600" b="1" dirty="0">
              <a:solidFill>
                <a:schemeClr val="tx1"/>
              </a:solidFill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2600" b="1" dirty="0">
              <a:solidFill>
                <a:schemeClr val="tx1"/>
              </a:solidFill>
            </a:endParaRPr>
          </a:p>
          <a:p>
            <a:pPr marL="273050" indent="-27305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defRPr/>
            </a:pP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Documents and Settings\Администратор\Рабочий стол\Света\0013-013-Spasibo-za-ur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643998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642918"/>
            <a:ext cx="8286808" cy="5572164"/>
          </a:xfrm>
        </p:spPr>
        <p:txBody>
          <a:bodyPr/>
          <a:lstStyle/>
          <a:p>
            <a:pPr algn="ctr"/>
            <a:r>
              <a:rPr lang="ru-RU" sz="6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«Свои способности человек может узнать, только попытавшись приложить их» </a:t>
            </a:r>
          </a:p>
          <a:p>
            <a:pPr>
              <a:buNone/>
            </a:pPr>
            <a:r>
              <a:rPr lang="ru-RU" sz="4000" b="1" i="1" dirty="0" smtClean="0">
                <a:latin typeface="Calibri" pitchFamily="34" charset="0"/>
              </a:rPr>
              <a:t> </a:t>
            </a:r>
            <a:r>
              <a:rPr lang="ru-RU" sz="4000" b="1" i="1" dirty="0" smtClean="0">
                <a:latin typeface="Calibri" pitchFamily="34" charset="0"/>
              </a:rPr>
              <a:t>                                   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Сенека младший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67"/>
            <a:ext cx="8229600" cy="114300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степени окисления</a:t>
            </a:r>
            <a:br>
              <a:rPr lang="ru-RU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элементов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43063"/>
            <a:ext cx="2106613" cy="50117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Al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ru-RU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</a:t>
            </a:r>
            <a:endParaRPr lang="en-US" sz="4400" b="1" baseline="30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Ca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N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endParaRPr lang="en-US" sz="4400" b="1" baseline="30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K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Se</a:t>
            </a:r>
            <a:endParaRPr lang="en-US" sz="4400" b="1" baseline="30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5</a:t>
            </a:r>
            <a:endParaRPr lang="en-US" sz="4400" b="1" baseline="30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Cl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7</a:t>
            </a:r>
            <a:endParaRPr lang="en-US" sz="4400" b="1" baseline="30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As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</a:t>
            </a:r>
            <a:endParaRPr lang="ru-RU" sz="4400" b="1" baseline="30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3309938" y="1930400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3336925" y="2711450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3363913" y="3508375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>
            <a:off x="3332163" y="4303713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>
            <a:off x="3362325" y="5099050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7" name="Line 15"/>
          <p:cNvSpPr>
            <a:spLocks noChangeShapeType="1"/>
          </p:cNvSpPr>
          <p:nvPr/>
        </p:nvSpPr>
        <p:spPr bwMode="auto">
          <a:xfrm>
            <a:off x="3430588" y="5897563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4643438" y="1500188"/>
            <a:ext cx="330835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Al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+3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-2</a:t>
            </a:r>
          </a:p>
          <a:p>
            <a:pPr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Ca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+2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N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-3</a:t>
            </a:r>
          </a:p>
          <a:p>
            <a:pPr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K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+1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Se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-2</a:t>
            </a:r>
          </a:p>
          <a:p>
            <a:pPr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+5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5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-2</a:t>
            </a:r>
          </a:p>
          <a:p>
            <a:pPr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Cl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+7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7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-2</a:t>
            </a:r>
          </a:p>
          <a:p>
            <a:pPr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As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+3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1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1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1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1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  <p:bldP spid="141316" grpId="0" animBg="1"/>
      <p:bldP spid="141323" grpId="0" animBg="1"/>
      <p:bldP spid="141324" grpId="0" animBg="1"/>
      <p:bldP spid="141325" grpId="0" animBg="1"/>
      <p:bldP spid="141326" grpId="0" animBg="1"/>
      <p:bldP spid="141327" grpId="0" animBg="1"/>
      <p:bldP spid="14132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степени окисления</a:t>
            </a:r>
            <a:br>
              <a:rPr lang="ru-RU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элементов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357438"/>
            <a:ext cx="2106613" cy="40719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Mn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7</a:t>
            </a:r>
            <a:endParaRPr lang="en-US" sz="4400" b="1" baseline="30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Mg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N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endParaRPr lang="en-US" sz="4400" b="1" baseline="30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K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S</a:t>
            </a:r>
            <a:endParaRPr lang="en-US" sz="4400" b="1" baseline="30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N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sz="4400" b="1" baseline="-25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5</a:t>
            </a:r>
            <a:endParaRPr lang="en-US" sz="4400" b="1" baseline="30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3286125" y="2714625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3357563" y="3571875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3357563" y="4357688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>
            <a:off x="3286125" y="5214938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4643438" y="2357438"/>
            <a:ext cx="330835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Mn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+7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7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-2</a:t>
            </a:r>
          </a:p>
          <a:p>
            <a:pPr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Mg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+2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N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-3</a:t>
            </a:r>
          </a:p>
          <a:p>
            <a:pPr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K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+1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S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-2</a:t>
            </a:r>
          </a:p>
          <a:p>
            <a:pPr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N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+5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sz="4400" b="1" baseline="-25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5</a:t>
            </a:r>
            <a:r>
              <a:rPr lang="en-US" sz="4400" b="1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  <p:bldP spid="141316" grpId="0" animBg="1"/>
      <p:bldP spid="141323" grpId="0" animBg="1"/>
      <p:bldP spid="141324" grpId="0" animBg="1"/>
      <p:bldP spid="141325" grpId="0" animBg="1"/>
      <p:bldP spid="14132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704850"/>
            <a:ext cx="8429684" cy="5581670"/>
          </a:xfrm>
        </p:spPr>
        <p:txBody>
          <a:bodyPr anchor="t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Бинарные соединения </a:t>
            </a: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  это сложные вещества, </a:t>
            </a:r>
            <a:b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состоящие из атомов двух разных химических элементов.</a:t>
            </a: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01122" cy="628654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/>
              <a:t>   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составить химическую формулу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бинарных соединений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степени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окисления?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Составить формулу вещества, значит </a:t>
            </a:r>
            <a:r>
              <a:rPr lang="ru-RU" sz="6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 индексы</a:t>
            </a:r>
            <a:r>
              <a:rPr lang="ru-RU" sz="3100" b="1" dirty="0" smtClean="0">
                <a:solidFill>
                  <a:srgbClr val="FF0000"/>
                </a:solidFill>
              </a:rPr>
              <a:t>, </a:t>
            </a:r>
            <a:r>
              <a:rPr lang="ru-RU" sz="3100" b="1" i="1" dirty="0" smtClean="0">
                <a:solidFill>
                  <a:schemeClr val="accent2">
                    <a:lumMod val="75000"/>
                  </a:schemeClr>
                </a:solidFill>
              </a:rPr>
              <a:t>показывающие число атомов в молекуле.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357430"/>
            <a:ext cx="2831224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</a:t>
            </a:r>
            <a:r>
              <a:rPr 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en-US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O</a:t>
            </a:r>
            <a:r>
              <a:rPr 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2428868"/>
            <a:ext cx="2441694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 O</a:t>
            </a:r>
            <a:r>
              <a:rPr 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71570"/>
          </a:xfrm>
        </p:spPr>
        <p:txBody>
          <a:bodyPr/>
          <a:lstStyle/>
          <a:p>
            <a:r>
              <a:rPr lang="ru-RU" sz="4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І способ. </a:t>
            </a: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Алгоритм: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 anchor="t"/>
          <a:lstStyle/>
          <a:p>
            <a:pPr marL="342900" indent="-342900">
              <a:buFontTx/>
              <a:buAutoNum type="arabicPeriod"/>
            </a:pPr>
            <a:r>
              <a:rPr lang="ru-RU" sz="2400" b="1" dirty="0" smtClean="0"/>
              <a:t>Записать химические знаки элементов: на первом месте элемент с меньшей ЭО, а на втором с</a:t>
            </a:r>
            <a:r>
              <a:rPr lang="ru-RU" b="1" dirty="0" smtClean="0"/>
              <a:t> </a:t>
            </a:r>
            <a:r>
              <a:rPr lang="ru-RU" sz="2400" b="1" dirty="0" smtClean="0"/>
              <a:t>большей ЭО:</a:t>
            </a:r>
            <a:r>
              <a:rPr lang="ru-RU" b="1" dirty="0" smtClean="0"/>
              <a:t> </a:t>
            </a:r>
            <a:r>
              <a:rPr lang="ru-RU" sz="2800" b="1" dirty="0" smtClean="0"/>
              <a:t>    </a:t>
            </a:r>
            <a:r>
              <a:rPr lang="en-US" sz="3600" b="1" dirty="0" smtClean="0">
                <a:solidFill>
                  <a:srgbClr val="FF3300"/>
                </a:solidFill>
              </a:rPr>
              <a:t>Al S</a:t>
            </a:r>
            <a:endParaRPr lang="en-US" b="1" dirty="0" smtClean="0">
              <a:solidFill>
                <a:srgbClr val="FF33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 smtClean="0"/>
              <a:t>Определить  ст.о. элементов по таблице Д.И.Менделеева. </a:t>
            </a:r>
            <a:r>
              <a:rPr lang="ru-RU" sz="2800" b="1" dirty="0" smtClean="0"/>
              <a:t>       </a:t>
            </a:r>
            <a:r>
              <a:rPr lang="en-US" sz="3600" b="1" dirty="0" smtClean="0">
                <a:solidFill>
                  <a:srgbClr val="FF3300"/>
                </a:solidFill>
              </a:rPr>
              <a:t>Al</a:t>
            </a:r>
            <a:r>
              <a:rPr lang="en-US" sz="3600" b="1" baseline="30000" dirty="0" smtClean="0">
                <a:solidFill>
                  <a:srgbClr val="FF3300"/>
                </a:solidFill>
              </a:rPr>
              <a:t>+3</a:t>
            </a:r>
            <a:r>
              <a:rPr lang="en-US" sz="3600" b="1" dirty="0" smtClean="0">
                <a:solidFill>
                  <a:srgbClr val="FF3300"/>
                </a:solidFill>
              </a:rPr>
              <a:t>S</a:t>
            </a:r>
            <a:r>
              <a:rPr lang="en-US" sz="3600" b="1" baseline="30000" dirty="0" smtClean="0">
                <a:solidFill>
                  <a:srgbClr val="FF3300"/>
                </a:solidFill>
              </a:rPr>
              <a:t>-2</a:t>
            </a:r>
          </a:p>
          <a:p>
            <a:pPr marL="342900" indent="-342900">
              <a:buNone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3.</a:t>
            </a:r>
            <a:r>
              <a:rPr lang="ru-RU" sz="2400" b="1" dirty="0" smtClean="0"/>
              <a:t> Найти наименьшее общее кратное и определить индексы:    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ru-RU" sz="2800" b="1" dirty="0" smtClean="0">
                <a:solidFill>
                  <a:srgbClr val="FF3300"/>
                </a:solidFill>
              </a:rPr>
              <a:t>НОК=6; 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ru-RU" sz="3600" b="1" dirty="0" smtClean="0">
                <a:solidFill>
                  <a:srgbClr val="FF3300"/>
                </a:solidFill>
              </a:rPr>
              <a:t>6:3=2 ; 6:2=3</a:t>
            </a:r>
          </a:p>
          <a:p>
            <a:pPr marL="342900" indent="-342900">
              <a:buNone/>
            </a:pPr>
            <a:r>
              <a:rPr lang="ru-RU" sz="3600" b="1" dirty="0" smtClean="0">
                <a:solidFill>
                  <a:srgbClr val="FF3300"/>
                </a:solidFill>
              </a:rPr>
              <a:t>                            </a:t>
            </a:r>
            <a:endParaRPr lang="ru-RU" sz="2800" b="1" dirty="0" smtClean="0"/>
          </a:p>
          <a:p>
            <a:pPr marL="342900" indent="-342900"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                                </a:t>
            </a:r>
            <a:r>
              <a:rPr lang="en-US" sz="2800" b="1" dirty="0" smtClean="0"/>
              <a:t>              </a:t>
            </a:r>
          </a:p>
          <a:p>
            <a:pPr marL="342900" indent="-342900" algn="ctr">
              <a:buNone/>
            </a:pP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Суммарное   значение   степеней окисления элементов равно нулю</a:t>
            </a:r>
            <a:endParaRPr lang="ru-RU" sz="2800" b="1" baseline="-25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928926" y="4786322"/>
          <a:ext cx="2857520" cy="1000132"/>
        </p:xfrm>
        <a:graphic>
          <a:graphicData uri="http://schemas.openxmlformats.org/presentationml/2006/ole">
            <p:oleObj spid="_x0000_s34818" name="Формула" r:id="rId3" imgW="507960" imgH="241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214942" y="5643578"/>
          <a:ext cx="785818" cy="357190"/>
        </p:xfrm>
        <a:graphic>
          <a:graphicData uri="http://schemas.openxmlformats.org/presentationml/2006/ole">
            <p:oleObj spid="_x0000_s34819" name="Формула" r:id="rId4" imgW="31716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714612" y="5572140"/>
          <a:ext cx="928694" cy="357190"/>
        </p:xfrm>
        <a:graphic>
          <a:graphicData uri="http://schemas.openxmlformats.org/presentationml/2006/ole">
            <p:oleObj spid="_x0000_s34820" name="Формула" r:id="rId5" imgW="3171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857256"/>
          </a:xfrm>
        </p:spPr>
        <p:txBody>
          <a:bodyPr anchor="t"/>
          <a:lstStyle/>
          <a:p>
            <a:r>
              <a:rPr lang="ru-RU" dirty="0" smtClean="0"/>
              <a:t>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ІІ способ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5175255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Символы химических элементов записать рядом так, чтобы на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месте был символ атома с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положительной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степенью окисления.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Числовые значения С.О. атомов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поменять местами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записать индексы.</a:t>
            </a:r>
          </a:p>
          <a:p>
            <a:pPr>
              <a:buNone/>
            </a:pPr>
            <a:endParaRPr lang="ru-RU" sz="96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357422" y="4643446"/>
          <a:ext cx="4143404" cy="1643074"/>
        </p:xfrm>
        <a:graphic>
          <a:graphicData uri="http://schemas.openxmlformats.org/presentationml/2006/ole">
            <p:oleObj spid="_x0000_s31748" name="Формула" r:id="rId3" imgW="520560" imgH="203040" progId="Equation.3">
              <p:embed/>
            </p:oleObj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 rot="10800000" flipV="1">
            <a:off x="3786182" y="5286388"/>
            <a:ext cx="2143140" cy="5715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214810" y="5286388"/>
            <a:ext cx="1143008" cy="71438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812185"/>
            <a:ext cx="2571768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+2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-3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1812185"/>
            <a:ext cx="285752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Mn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+7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7950" y="1785926"/>
            <a:ext cx="2428892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+3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4800" b="1" baseline="-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4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298" y="4357694"/>
            <a:ext cx="4000528" cy="132343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sz="8000" b="1" baseline="-30000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8000" b="1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8000" b="1" baseline="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+5</a:t>
            </a:r>
            <a:r>
              <a:rPr lang="en-US" sz="80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8000" b="1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8000" b="1" baseline="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</a:t>
            </a:r>
            <a:endParaRPr lang="en-US" sz="8000" b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654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</TotalTime>
  <Words>244</Words>
  <PresentationFormat>Экран (4:3)</PresentationFormat>
  <Paragraphs>77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Arial Black</vt:lpstr>
      <vt:lpstr>Times New Roman</vt:lpstr>
      <vt:lpstr>Поток</vt:lpstr>
      <vt:lpstr>Microsoft Equation 3.0</vt:lpstr>
      <vt:lpstr>Составление химических формул бинарных соединений по степеням окисления</vt:lpstr>
      <vt:lpstr>Слайд 2</vt:lpstr>
      <vt:lpstr>Определите степени окисления элементов</vt:lpstr>
      <vt:lpstr>Определите степени окисления элементов</vt:lpstr>
      <vt:lpstr>Бинарные соединения –   это сложные вещества,  состоящие из атомов двух разных химических элементов. Н2О; Аl2O3; CаСl2</vt:lpstr>
      <vt:lpstr>          Как составить химическую формулу      бинарных соединений      по степени окисления?      Составить формулу вещества, значит определить индексы, показывающие число атомов в молекуле.   </vt:lpstr>
      <vt:lpstr> І способ. Алгоритм:</vt:lpstr>
      <vt:lpstr>    ІІ способ</vt:lpstr>
      <vt:lpstr>Слайд 9</vt:lpstr>
      <vt:lpstr>Одинаковые индексы нужно сократить.  ПОМНИ:    индекс 1 не пишем!</vt:lpstr>
      <vt:lpstr>Слайд 11</vt:lpstr>
      <vt:lpstr>  Если все индексы имеют четные значения, то их нужно сократить (разделить) на два:</vt:lpstr>
      <vt:lpstr>Слайд 13</vt:lpstr>
      <vt:lpstr>Слайд 14</vt:lpstr>
      <vt:lpstr>Слайд 15</vt:lpstr>
      <vt:lpstr>Слайд 16</vt:lpstr>
      <vt:lpstr>Слайд 17</vt:lpstr>
      <vt:lpstr>                  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 химических формул  бинарных соединений  по степени окисления</dc:title>
  <cp:lastModifiedBy>USER</cp:lastModifiedBy>
  <cp:revision>88</cp:revision>
  <dcterms:modified xsi:type="dcterms:W3CDTF">2014-11-19T17:06:56Z</dcterms:modified>
</cp:coreProperties>
</file>