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9" r:id="rId3"/>
    <p:sldId id="261" r:id="rId4"/>
    <p:sldId id="262" r:id="rId5"/>
    <p:sldId id="274" r:id="rId6"/>
    <p:sldId id="263" r:id="rId7"/>
    <p:sldId id="275" r:id="rId8"/>
    <p:sldId id="264" r:id="rId9"/>
    <p:sldId id="276" r:id="rId10"/>
    <p:sldId id="265" r:id="rId11"/>
    <p:sldId id="277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AFA"/>
    <a:srgbClr val="FF00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60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BEDC88-B545-4A19-8203-FB1F4DE7893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BB53D6-CA3C-4960-AD3A-4AA9D3C95783}">
      <dgm:prSet/>
      <dgm:spPr/>
      <dgm:t>
        <a:bodyPr/>
        <a:lstStyle/>
        <a:p>
          <a:pPr algn="ctr"/>
          <a:r>
            <a:rPr lang="ru-RU" dirty="0" smtClean="0"/>
            <a:t>Высшее или среднее </a:t>
          </a:r>
          <a:r>
            <a:rPr lang="en-US" dirty="0" smtClean="0"/>
            <a:t/>
          </a:r>
          <a:br>
            <a:rPr lang="en-US" dirty="0" smtClean="0"/>
          </a:br>
          <a:r>
            <a:rPr lang="ru-RU" dirty="0" smtClean="0"/>
            <a:t>по направлению «Образование</a:t>
          </a:r>
          <a:br>
            <a:rPr lang="ru-RU" dirty="0" smtClean="0"/>
          </a:br>
          <a:r>
            <a:rPr lang="ru-RU" dirty="0" smtClean="0"/>
            <a:t>и педагогические науки»</a:t>
          </a:r>
          <a:endParaRPr lang="ru-RU" dirty="0"/>
        </a:p>
      </dgm:t>
    </dgm:pt>
    <dgm:pt modelId="{04104709-C886-40DF-8D55-5B9FFF0FE8AD}" type="parTrans" cxnId="{83A697C7-7B75-40E3-9DB1-F38C8BC797C3}">
      <dgm:prSet/>
      <dgm:spPr/>
      <dgm:t>
        <a:bodyPr/>
        <a:lstStyle/>
        <a:p>
          <a:endParaRPr lang="ru-RU"/>
        </a:p>
      </dgm:t>
    </dgm:pt>
    <dgm:pt modelId="{F2220284-60EE-4371-95D0-26AEA797AF6B}" type="sibTrans" cxnId="{83A697C7-7B75-40E3-9DB1-F38C8BC797C3}">
      <dgm:prSet/>
      <dgm:spPr/>
      <dgm:t>
        <a:bodyPr/>
        <a:lstStyle/>
        <a:p>
          <a:endParaRPr lang="ru-RU"/>
        </a:p>
      </dgm:t>
    </dgm:pt>
    <dgm:pt modelId="{19E211B0-7FD0-4FEF-8142-E9F4521CE255}" type="pres">
      <dgm:prSet presAssocID="{AABEDC88-B545-4A19-8203-FB1F4DE7893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E22C36-AA6D-4870-B967-47755553D387}" type="pres">
      <dgm:prSet presAssocID="{E2BB53D6-CA3C-4960-AD3A-4AA9D3C9578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4E9945-AFCD-451E-8E9D-A36BAAF0FC46}" type="presOf" srcId="{E2BB53D6-CA3C-4960-AD3A-4AA9D3C95783}" destId="{58E22C36-AA6D-4870-B967-47755553D387}" srcOrd="0" destOrd="0" presId="urn:microsoft.com/office/officeart/2005/8/layout/vList2"/>
    <dgm:cxn modelId="{8AB55AC2-4668-4F17-9D84-AF6240888554}" type="presOf" srcId="{AABEDC88-B545-4A19-8203-FB1F4DE78934}" destId="{19E211B0-7FD0-4FEF-8142-E9F4521CE255}" srcOrd="0" destOrd="0" presId="urn:microsoft.com/office/officeart/2005/8/layout/vList2"/>
    <dgm:cxn modelId="{83A697C7-7B75-40E3-9DB1-F38C8BC797C3}" srcId="{AABEDC88-B545-4A19-8203-FB1F4DE78934}" destId="{E2BB53D6-CA3C-4960-AD3A-4AA9D3C95783}" srcOrd="0" destOrd="0" parTransId="{04104709-C886-40DF-8D55-5B9FFF0FE8AD}" sibTransId="{F2220284-60EE-4371-95D0-26AEA797AF6B}"/>
    <dgm:cxn modelId="{0AC5A8EC-C9C6-433F-9EC8-6151085B32E1}" type="presParOf" srcId="{19E211B0-7FD0-4FEF-8142-E9F4521CE255}" destId="{58E22C36-AA6D-4870-B967-47755553D38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BEDC88-B545-4A19-8203-FB1F4DE7893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BB53D6-CA3C-4960-AD3A-4AA9D3C95783}">
      <dgm:prSet custT="1"/>
      <dgm:spPr/>
      <dgm:t>
        <a:bodyPr/>
        <a:lstStyle/>
        <a:p>
          <a:pPr algn="ctr"/>
          <a:r>
            <a:rPr lang="ru-RU" sz="2800" dirty="0" smtClean="0"/>
            <a:t>      Высшее по профильным     направлениям</a:t>
          </a:r>
          <a:endParaRPr lang="ru-RU" sz="2800" dirty="0"/>
        </a:p>
      </dgm:t>
    </dgm:pt>
    <dgm:pt modelId="{04104709-C886-40DF-8D55-5B9FFF0FE8AD}" type="parTrans" cxnId="{83A697C7-7B75-40E3-9DB1-F38C8BC797C3}">
      <dgm:prSet/>
      <dgm:spPr/>
      <dgm:t>
        <a:bodyPr/>
        <a:lstStyle/>
        <a:p>
          <a:endParaRPr lang="ru-RU"/>
        </a:p>
      </dgm:t>
    </dgm:pt>
    <dgm:pt modelId="{F2220284-60EE-4371-95D0-26AEA797AF6B}" type="sibTrans" cxnId="{83A697C7-7B75-40E3-9DB1-F38C8BC797C3}">
      <dgm:prSet/>
      <dgm:spPr/>
      <dgm:t>
        <a:bodyPr/>
        <a:lstStyle/>
        <a:p>
          <a:endParaRPr lang="ru-RU"/>
        </a:p>
      </dgm:t>
    </dgm:pt>
    <dgm:pt modelId="{19E211B0-7FD0-4FEF-8142-E9F4521CE255}" type="pres">
      <dgm:prSet presAssocID="{AABEDC88-B545-4A19-8203-FB1F4DE7893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E22C36-AA6D-4870-B967-47755553D387}" type="pres">
      <dgm:prSet presAssocID="{E2BB53D6-CA3C-4960-AD3A-4AA9D3C95783}" presName="parentText" presStyleLbl="node1" presStyleIdx="0" presStyleCnt="1" custScaleY="156342" custLinFactNeighborX="16953" custLinFactNeighborY="-4491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F5D21F-0BF5-46AF-BA73-4F8903A0B31D}" type="presOf" srcId="{E2BB53D6-CA3C-4960-AD3A-4AA9D3C95783}" destId="{58E22C36-AA6D-4870-B967-47755553D387}" srcOrd="0" destOrd="0" presId="urn:microsoft.com/office/officeart/2005/8/layout/vList2"/>
    <dgm:cxn modelId="{6FC88EC7-5024-4DFE-9985-EA9C5E892B28}" type="presOf" srcId="{AABEDC88-B545-4A19-8203-FB1F4DE78934}" destId="{19E211B0-7FD0-4FEF-8142-E9F4521CE255}" srcOrd="0" destOrd="0" presId="urn:microsoft.com/office/officeart/2005/8/layout/vList2"/>
    <dgm:cxn modelId="{83A697C7-7B75-40E3-9DB1-F38C8BC797C3}" srcId="{AABEDC88-B545-4A19-8203-FB1F4DE78934}" destId="{E2BB53D6-CA3C-4960-AD3A-4AA9D3C95783}" srcOrd="0" destOrd="0" parTransId="{04104709-C886-40DF-8D55-5B9FFF0FE8AD}" sibTransId="{F2220284-60EE-4371-95D0-26AEA797AF6B}"/>
    <dgm:cxn modelId="{5ED15E1E-40DA-481B-8D3D-477106F6B3FD}" type="presParOf" srcId="{19E211B0-7FD0-4FEF-8142-E9F4521CE255}" destId="{58E22C36-AA6D-4870-B967-47755553D38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BEDC88-B545-4A19-8203-FB1F4DE7893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BB53D6-CA3C-4960-AD3A-4AA9D3C95783}">
      <dgm:prSet custT="1"/>
      <dgm:spPr/>
      <dgm:t>
        <a:bodyPr/>
        <a:lstStyle/>
        <a:p>
          <a:pPr algn="l"/>
          <a:r>
            <a:rPr lang="ru-RU" sz="2800" dirty="0" smtClean="0"/>
            <a:t> – Высшее профильное;</a:t>
          </a:r>
        </a:p>
        <a:p>
          <a:pPr algn="l"/>
          <a:r>
            <a:rPr lang="ru-RU" sz="2800" dirty="0" smtClean="0"/>
            <a:t> – Высшее непрофильное или среднее профильное, но с дополнительным профильным по направлению деятельности</a:t>
          </a:r>
          <a:endParaRPr lang="ru-RU" sz="2800" dirty="0"/>
        </a:p>
      </dgm:t>
    </dgm:pt>
    <dgm:pt modelId="{04104709-C886-40DF-8D55-5B9FFF0FE8AD}" type="parTrans" cxnId="{83A697C7-7B75-40E3-9DB1-F38C8BC797C3}">
      <dgm:prSet/>
      <dgm:spPr/>
      <dgm:t>
        <a:bodyPr/>
        <a:lstStyle/>
        <a:p>
          <a:endParaRPr lang="ru-RU"/>
        </a:p>
      </dgm:t>
    </dgm:pt>
    <dgm:pt modelId="{F2220284-60EE-4371-95D0-26AEA797AF6B}" type="sibTrans" cxnId="{83A697C7-7B75-40E3-9DB1-F38C8BC797C3}">
      <dgm:prSet/>
      <dgm:spPr/>
      <dgm:t>
        <a:bodyPr/>
        <a:lstStyle/>
        <a:p>
          <a:endParaRPr lang="ru-RU"/>
        </a:p>
      </dgm:t>
    </dgm:pt>
    <dgm:pt modelId="{19E211B0-7FD0-4FEF-8142-E9F4521CE255}" type="pres">
      <dgm:prSet presAssocID="{AABEDC88-B545-4A19-8203-FB1F4DE7893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E22C36-AA6D-4870-B967-47755553D387}" type="pres">
      <dgm:prSet presAssocID="{E2BB53D6-CA3C-4960-AD3A-4AA9D3C9578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89EF7C-52C4-4F93-A322-22608E70BA86}" type="presOf" srcId="{AABEDC88-B545-4A19-8203-FB1F4DE78934}" destId="{19E211B0-7FD0-4FEF-8142-E9F4521CE255}" srcOrd="0" destOrd="0" presId="urn:microsoft.com/office/officeart/2005/8/layout/vList2"/>
    <dgm:cxn modelId="{FBF3191A-286E-43B6-8A09-23B2A363C2CB}" type="presOf" srcId="{E2BB53D6-CA3C-4960-AD3A-4AA9D3C95783}" destId="{58E22C36-AA6D-4870-B967-47755553D387}" srcOrd="0" destOrd="0" presId="urn:microsoft.com/office/officeart/2005/8/layout/vList2"/>
    <dgm:cxn modelId="{83A697C7-7B75-40E3-9DB1-F38C8BC797C3}" srcId="{AABEDC88-B545-4A19-8203-FB1F4DE78934}" destId="{E2BB53D6-CA3C-4960-AD3A-4AA9D3C95783}" srcOrd="0" destOrd="0" parTransId="{04104709-C886-40DF-8D55-5B9FFF0FE8AD}" sibTransId="{F2220284-60EE-4371-95D0-26AEA797AF6B}"/>
    <dgm:cxn modelId="{09B50046-C730-4633-AABD-9C516841E0CE}" type="presParOf" srcId="{19E211B0-7FD0-4FEF-8142-E9F4521CE255}" destId="{58E22C36-AA6D-4870-B967-47755553D38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ABEDC88-B545-4A19-8203-FB1F4DE7893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BB53D6-CA3C-4960-AD3A-4AA9D3C95783}">
      <dgm:prSet custT="1"/>
      <dgm:spPr/>
      <dgm:t>
        <a:bodyPr/>
        <a:lstStyle/>
        <a:p>
          <a:pPr algn="l"/>
          <a:r>
            <a:rPr lang="ru-RU" sz="2400" dirty="0" smtClean="0"/>
            <a:t> – Высшее или среднее профессиональное образование, которое соответствует дополнительной </a:t>
          </a:r>
          <a:r>
            <a:rPr lang="ru-RU" sz="2400" dirty="0" err="1" smtClean="0"/>
            <a:t>общеразвивающей</a:t>
          </a:r>
          <a:r>
            <a:rPr lang="ru-RU" sz="2400" dirty="0" smtClean="0"/>
            <a:t> программе школы, в рамках направления подготовки;</a:t>
          </a:r>
        </a:p>
        <a:p>
          <a:pPr algn="l"/>
          <a:r>
            <a:rPr lang="ru-RU" sz="2400" dirty="0" smtClean="0"/>
            <a:t> – Высшее или среднее профильное образование по направлению «Образование и педагогические науки»</a:t>
          </a:r>
          <a:endParaRPr lang="ru-RU" sz="2400" dirty="0"/>
        </a:p>
      </dgm:t>
    </dgm:pt>
    <dgm:pt modelId="{04104709-C886-40DF-8D55-5B9FFF0FE8AD}" type="parTrans" cxnId="{83A697C7-7B75-40E3-9DB1-F38C8BC797C3}">
      <dgm:prSet/>
      <dgm:spPr/>
      <dgm:t>
        <a:bodyPr/>
        <a:lstStyle/>
        <a:p>
          <a:endParaRPr lang="ru-RU"/>
        </a:p>
      </dgm:t>
    </dgm:pt>
    <dgm:pt modelId="{F2220284-60EE-4371-95D0-26AEA797AF6B}" type="sibTrans" cxnId="{83A697C7-7B75-40E3-9DB1-F38C8BC797C3}">
      <dgm:prSet/>
      <dgm:spPr/>
      <dgm:t>
        <a:bodyPr/>
        <a:lstStyle/>
        <a:p>
          <a:endParaRPr lang="ru-RU"/>
        </a:p>
      </dgm:t>
    </dgm:pt>
    <dgm:pt modelId="{19E211B0-7FD0-4FEF-8142-E9F4521CE255}" type="pres">
      <dgm:prSet presAssocID="{AABEDC88-B545-4A19-8203-FB1F4DE7893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E22C36-AA6D-4870-B967-47755553D387}" type="pres">
      <dgm:prSet presAssocID="{E2BB53D6-CA3C-4960-AD3A-4AA9D3C9578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CA91D5-A0EF-4931-A606-5D5C14ABB885}" type="presOf" srcId="{AABEDC88-B545-4A19-8203-FB1F4DE78934}" destId="{19E211B0-7FD0-4FEF-8142-E9F4521CE255}" srcOrd="0" destOrd="0" presId="urn:microsoft.com/office/officeart/2005/8/layout/vList2"/>
    <dgm:cxn modelId="{83A697C7-7B75-40E3-9DB1-F38C8BC797C3}" srcId="{AABEDC88-B545-4A19-8203-FB1F4DE78934}" destId="{E2BB53D6-CA3C-4960-AD3A-4AA9D3C95783}" srcOrd="0" destOrd="0" parTransId="{04104709-C886-40DF-8D55-5B9FFF0FE8AD}" sibTransId="{F2220284-60EE-4371-95D0-26AEA797AF6B}"/>
    <dgm:cxn modelId="{E725836C-6008-442C-A44A-5210F6FE501E}" type="presOf" srcId="{E2BB53D6-CA3C-4960-AD3A-4AA9D3C95783}" destId="{58E22C36-AA6D-4870-B967-47755553D387}" srcOrd="0" destOrd="0" presId="urn:microsoft.com/office/officeart/2005/8/layout/vList2"/>
    <dgm:cxn modelId="{5FB16299-4B38-4E9A-B6A4-023F109E93A8}" type="presParOf" srcId="{19E211B0-7FD0-4FEF-8142-E9F4521CE255}" destId="{58E22C36-AA6D-4870-B967-47755553D38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E22C36-AA6D-4870-B967-47755553D387}">
      <dsp:nvSpPr>
        <dsp:cNvPr id="0" name=""/>
        <dsp:cNvSpPr/>
      </dsp:nvSpPr>
      <dsp:spPr>
        <a:xfrm>
          <a:off x="0" y="77820"/>
          <a:ext cx="5854262" cy="17046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Высшее или среднее </a:t>
          </a:r>
          <a:r>
            <a:rPr lang="en-US" sz="3100" kern="1200" dirty="0" smtClean="0"/>
            <a:t/>
          </a:r>
          <a:br>
            <a:rPr lang="en-US" sz="3100" kern="1200" dirty="0" smtClean="0"/>
          </a:br>
          <a:r>
            <a:rPr lang="ru-RU" sz="3100" kern="1200" dirty="0" smtClean="0"/>
            <a:t>по направлению «Образование</a:t>
          </a:r>
          <a:br>
            <a:rPr lang="ru-RU" sz="3100" kern="1200" dirty="0" smtClean="0"/>
          </a:br>
          <a:r>
            <a:rPr lang="ru-RU" sz="3100" kern="1200" dirty="0" smtClean="0"/>
            <a:t>и педагогические науки»</a:t>
          </a:r>
          <a:endParaRPr lang="ru-RU" sz="3100" kern="1200" dirty="0"/>
        </a:p>
      </dsp:txBody>
      <dsp:txXfrm>
        <a:off x="0" y="77820"/>
        <a:ext cx="5854262" cy="17046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E22C36-AA6D-4870-B967-47755553D387}">
      <dsp:nvSpPr>
        <dsp:cNvPr id="0" name=""/>
        <dsp:cNvSpPr/>
      </dsp:nvSpPr>
      <dsp:spPr>
        <a:xfrm>
          <a:off x="0" y="0"/>
          <a:ext cx="5139559" cy="1902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      Высшее по профильным     направлениям</a:t>
          </a:r>
          <a:endParaRPr lang="ru-RU" sz="2800" kern="1200" dirty="0"/>
        </a:p>
      </dsp:txBody>
      <dsp:txXfrm>
        <a:off x="0" y="0"/>
        <a:ext cx="5139559" cy="19023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E22C36-AA6D-4870-B967-47755553D387}">
      <dsp:nvSpPr>
        <dsp:cNvPr id="0" name=""/>
        <dsp:cNvSpPr/>
      </dsp:nvSpPr>
      <dsp:spPr>
        <a:xfrm>
          <a:off x="0" y="204873"/>
          <a:ext cx="7136524" cy="2585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 – Высшее профильное;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 – Высшее непрофильное или среднее профильное, но с дополнительным профильным по направлению деятельности</a:t>
          </a:r>
          <a:endParaRPr lang="ru-RU" sz="2800" kern="1200" dirty="0"/>
        </a:p>
      </dsp:txBody>
      <dsp:txXfrm>
        <a:off x="0" y="204873"/>
        <a:ext cx="7136524" cy="25857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E22C36-AA6D-4870-B967-47755553D387}">
      <dsp:nvSpPr>
        <dsp:cNvPr id="0" name=""/>
        <dsp:cNvSpPr/>
      </dsp:nvSpPr>
      <dsp:spPr>
        <a:xfrm>
          <a:off x="0" y="14749"/>
          <a:ext cx="7136524" cy="29659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 – Высшее или среднее профессиональное образование, которое соответствует дополнительной </a:t>
          </a:r>
          <a:r>
            <a:rPr lang="ru-RU" sz="2400" kern="1200" dirty="0" err="1" smtClean="0"/>
            <a:t>общеразвивающей</a:t>
          </a:r>
          <a:r>
            <a:rPr lang="ru-RU" sz="2400" kern="1200" dirty="0" smtClean="0"/>
            <a:t> программе школы, в рамках направления подготовки;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 – Высшее или среднее профильное образование по направлению «Образование и педагогические науки»</a:t>
          </a:r>
          <a:endParaRPr lang="ru-RU" sz="2400" kern="1200" dirty="0"/>
        </a:p>
      </dsp:txBody>
      <dsp:txXfrm>
        <a:off x="0" y="14749"/>
        <a:ext cx="7136524" cy="29659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8D0DF-48D5-4684-8096-31748A7D21F7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32C423-004B-4D5F-AD3F-0D2C021461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12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74012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04135"/>
      </p:ext>
    </p:extLst>
  </p:cSld>
  <p:clrMapOvr>
    <a:masterClrMapping/>
  </p:clrMapOvr>
  <p:transition spd="med"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074333"/>
      </p:ext>
    </p:extLst>
  </p:cSld>
  <p:clrMapOvr>
    <a:masterClrMapping/>
  </p:clrMapOvr>
  <p:transition spd="med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65546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50234"/>
      </p:ext>
    </p:extLst>
  </p:cSld>
  <p:clrMapOvr>
    <a:masterClrMapping/>
  </p:clrMapOvr>
  <p:transition spd="med"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083979"/>
      </p:ext>
    </p:extLst>
  </p:cSld>
  <p:clrMapOvr>
    <a:masterClrMapping/>
  </p:clrMapOvr>
  <p:transition spd="med"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00564"/>
      </p:ext>
    </p:extLst>
  </p:cSld>
  <p:clrMapOvr>
    <a:masterClrMapping/>
  </p:clrMapOvr>
  <p:transition spd="med"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350927"/>
      </p:ext>
    </p:extLst>
  </p:cSld>
  <p:clrMapOvr>
    <a:masterClrMapping/>
  </p:clrMapOvr>
  <p:transition spd="med"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20567"/>
      </p:ext>
    </p:extLst>
  </p:cSld>
  <p:clrMapOvr>
    <a:masterClrMapping/>
  </p:clrMapOvr>
  <p:transition spd="med"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12904"/>
      </p:ext>
    </p:extLst>
  </p:cSld>
  <p:clrMapOvr>
    <a:masterClrMapping/>
  </p:clrMapOvr>
  <p:transition spd="med"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140566"/>
      </p:ext>
    </p:extLst>
  </p:cSld>
  <p:clrMapOvr>
    <a:masterClrMapping/>
  </p:clrMapOvr>
  <p:transition spd="med"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pPr/>
              <a:t>13.08.2020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4340" y="1355835"/>
            <a:ext cx="5938502" cy="1676714"/>
          </a:xfrm>
        </p:spPr>
        <p:txBody>
          <a:bodyPr>
            <a:noAutofit/>
          </a:bodyPr>
          <a:lstStyle/>
          <a:p>
            <a:pPr algn="l"/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Переходим</a:t>
            </a:r>
            <a:b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</a:br>
            <a:r>
              <a:rPr lang="ru-RU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на обязательные </a:t>
            </a:r>
            <a:r>
              <a:rPr lang="ru-RU" sz="4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+mn-lt"/>
              </a:rPr>
              <a:t>профстандарты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2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pic>
        <p:nvPicPr>
          <p:cNvPr id="8" name="Picture 4" descr="C:\Users\mgerasimova\Desktop\В работе\Лого\SROU_CMYK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97804" y="5965609"/>
            <a:ext cx="1799051" cy="692695"/>
          </a:xfrm>
          <a:prstGeom prst="rect">
            <a:avLst/>
          </a:prstGeom>
          <a:noFill/>
        </p:spPr>
      </p:pic>
      <p:pic>
        <p:nvPicPr>
          <p:cNvPr id="1026" name="Picture 2" descr="C:\Users\mgerasimova\Desktop\action-obrazovani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9949" y="158634"/>
            <a:ext cx="2561720" cy="2561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Новые функции </a:t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педагога допобразования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2459421"/>
            <a:ext cx="8315653" cy="3717542"/>
          </a:xfrm>
        </p:spPr>
        <p:txBody>
          <a:bodyPr/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/>
              <a:t>Проводить родительские собрания.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/>
              <a:t>Проводить индивидуальные и групповые встречи.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/>
              <a:t>Организовывать совместную деятельность детей и взрослых.</a:t>
            </a:r>
            <a:endParaRPr lang="ru-RU" dirty="0"/>
          </a:p>
        </p:txBody>
      </p:sp>
      <p:pic>
        <p:nvPicPr>
          <p:cNvPr id="5" name="Picture 4" descr="C:\Users\mgerasimova\Desktop\В работе\Лого\SROU_CMY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962" y="5976115"/>
            <a:ext cx="1799051" cy="692695"/>
          </a:xfrm>
          <a:prstGeom prst="rect">
            <a:avLst/>
          </a:prstGeom>
          <a:noFill/>
        </p:spPr>
      </p:pic>
      <p:pic>
        <p:nvPicPr>
          <p:cNvPr id="6" name="Picture 2" descr="C:\Users\mgerasimova\Desktop\action-obrazovani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4625" y="295269"/>
            <a:ext cx="2561720" cy="2561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mgerasimova\Desktop\В работе\Лого\SROU_CMY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962" y="5976115"/>
            <a:ext cx="1799051" cy="692695"/>
          </a:xfrm>
          <a:prstGeom prst="rect">
            <a:avLst/>
          </a:prstGeom>
          <a:noFill/>
        </p:spPr>
      </p:pic>
      <p:pic>
        <p:nvPicPr>
          <p:cNvPr id="1026" name="Picture 2" descr="C:\Users\mgerasimova\Desktop\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312" y="1082567"/>
            <a:ext cx="8744868" cy="4562540"/>
          </a:xfrm>
          <a:prstGeom prst="rect">
            <a:avLst/>
          </a:prstGeom>
          <a:noFill/>
        </p:spPr>
      </p:pic>
      <p:pic>
        <p:nvPicPr>
          <p:cNvPr id="6" name="Picture 2" descr="C:\Users\mgerasimova\Desktop\action-obrazovani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4625" y="295269"/>
            <a:ext cx="2561720" cy="2561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7500" y="470969"/>
            <a:ext cx="6360729" cy="1610819"/>
          </a:xfrm>
        </p:spPr>
        <p:txBody>
          <a:bodyPr>
            <a:normAutofit/>
          </a:bodyPr>
          <a:lstStyle/>
          <a:p>
            <a:pPr algn="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Национальная система учительского роста и новая модель аттестации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C:\Users\mgerasimova\Desktop\В работе\Лого\SROU_CMY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962" y="5976115"/>
            <a:ext cx="1799051" cy="692695"/>
          </a:xfrm>
          <a:prstGeom prst="rect">
            <a:avLst/>
          </a:prstGeom>
          <a:noFill/>
        </p:spPr>
      </p:pic>
      <p:pic>
        <p:nvPicPr>
          <p:cNvPr id="1026" name="Picture 2" descr="C:\Users\mgerasimova\Desktop\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0612" y="1685499"/>
            <a:ext cx="7833906" cy="4231207"/>
          </a:xfrm>
          <a:prstGeom prst="rect">
            <a:avLst/>
          </a:prstGeom>
          <a:noFill/>
        </p:spPr>
      </p:pic>
      <p:pic>
        <p:nvPicPr>
          <p:cNvPr id="6" name="Picture 2" descr="C:\Users\mgerasimova\Desktop\action-obrazovani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4625" y="295269"/>
            <a:ext cx="2561720" cy="2561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920" y="480740"/>
            <a:ext cx="7886700" cy="1325563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Нормативные документы</a:t>
            </a:r>
            <a:endParaRPr lang="ru-RU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49360" y="1688995"/>
            <a:ext cx="7886700" cy="4351338"/>
          </a:xfrm>
        </p:spPr>
        <p:txBody>
          <a:bodyPr/>
          <a:lstStyle/>
          <a:p>
            <a:pPr marL="457200" lvl="0" indent="-457200" algn="just">
              <a:buFont typeface="+mj-lt"/>
              <a:buAutoNum type="arabicPeriod"/>
            </a:pPr>
            <a:r>
              <a:rPr lang="ru-RU" sz="2200" dirty="0" smtClean="0"/>
              <a:t>Поручения президента (по итогам заседаний Государственного совета от 23.12.2013 и 23.12.2015)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200" dirty="0" smtClean="0"/>
              <a:t>Постановление Правительства от 27.06.2016 №584 «Об особенностях применения профессиональных стандартов…»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ru-RU" sz="2200" dirty="0" smtClean="0"/>
              <a:t>Приказ </a:t>
            </a:r>
            <a:r>
              <a:rPr lang="ru-RU" sz="2200" dirty="0" err="1" smtClean="0"/>
              <a:t>Минобрнауки</a:t>
            </a:r>
            <a:r>
              <a:rPr lang="ru-RU" sz="2200" dirty="0" smtClean="0"/>
              <a:t> от 26.07.2017 №703 «Об утверждении Плана мероприятий (</a:t>
            </a:r>
            <a:r>
              <a:rPr lang="en-US" sz="2200" dirty="0" smtClean="0"/>
              <a:t>“</a:t>
            </a:r>
            <a:r>
              <a:rPr lang="ru-RU" sz="2200" dirty="0" smtClean="0"/>
              <a:t>дорожной карты</a:t>
            </a:r>
            <a:r>
              <a:rPr lang="en-US" sz="2200" dirty="0" smtClean="0"/>
              <a:t>”</a:t>
            </a:r>
            <a:r>
              <a:rPr lang="ru-RU" sz="2200" dirty="0" smtClean="0"/>
              <a:t>) Министерства образования и науки по формированию и введению национальной системы учительского роста»</a:t>
            </a:r>
            <a:endParaRPr lang="en-US" sz="2200" dirty="0" smtClean="0"/>
          </a:p>
          <a:p>
            <a:pPr marL="457200" lvl="0" indent="-457200" algn="just">
              <a:buFont typeface="+mj-lt"/>
              <a:buAutoNum type="arabicPeriod"/>
            </a:pPr>
            <a:r>
              <a:rPr lang="ru-RU" sz="2200" dirty="0" smtClean="0"/>
              <a:t>Федеральные проекты «Учитель будущего» и «Новые возможности для каждого»</a:t>
            </a:r>
          </a:p>
          <a:p>
            <a:endParaRPr lang="ru-RU" dirty="0"/>
          </a:p>
        </p:txBody>
      </p:sp>
      <p:pic>
        <p:nvPicPr>
          <p:cNvPr id="5" name="Picture 4" descr="C:\Users\mgerasimova\Desktop\В работе\Лого\SROU_CMY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962" y="5976115"/>
            <a:ext cx="1799051" cy="692695"/>
          </a:xfrm>
          <a:prstGeom prst="rect">
            <a:avLst/>
          </a:prstGeom>
          <a:noFill/>
        </p:spPr>
      </p:pic>
      <p:pic>
        <p:nvPicPr>
          <p:cNvPr id="6" name="Picture 2" descr="C:\Users\mgerasimova\Desktop\action-obrazovani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4625" y="295269"/>
            <a:ext cx="2561720" cy="2561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Профстандарт</a:t>
            </a: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педагога</a:t>
            </a:r>
          </a:p>
        </p:txBody>
      </p:sp>
      <p:pic>
        <p:nvPicPr>
          <p:cNvPr id="5" name="Picture 4" descr="C:\Users\mgerasimova\Desktop\В работе\Лого\SROU_CMY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962" y="5976115"/>
            <a:ext cx="1799051" cy="69269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964112" y="2273653"/>
            <a:ext cx="30957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 smtClean="0"/>
              <a:t>Образование</a:t>
            </a:r>
            <a:endParaRPr lang="ru-RU" sz="4000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2501462" y="3384330"/>
          <a:ext cx="5854262" cy="1860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2" descr="C:\Users\mgerasimova\Desktop\action-obrazovanie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24625" y="295269"/>
            <a:ext cx="2561720" cy="2561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5795" y="575333"/>
            <a:ext cx="7886700" cy="1325563"/>
          </a:xfrm>
        </p:spPr>
        <p:txBody>
          <a:bodyPr/>
          <a:lstStyle/>
          <a:p>
            <a:pPr algn="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Новые функции учителя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196803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200" dirty="0" smtClean="0"/>
              <a:t>Участвовать в разработке и реализации программ развития школы, индивидуального развития ребенка и воспитательных программ.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/>
              <a:t>Анализировать эффективность учебных занятий и подходов к обучению и формировать универсальные учебные действия.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/>
              <a:t>Взаимодействовать с другими специалистами в рамках ПМПК.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/>
              <a:t>Применять специальные языковые программы, программы повышения языковой культуры.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/>
              <a:t>Организовывать в школе олимпиады и конференции.</a:t>
            </a:r>
            <a:endParaRPr lang="ru-RU" sz="2200" dirty="0"/>
          </a:p>
        </p:txBody>
      </p:sp>
      <p:pic>
        <p:nvPicPr>
          <p:cNvPr id="5" name="Picture 4" descr="C:\Users\mgerasimova\Desktop\В работе\Лого\SROU_CMY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962" y="5976115"/>
            <a:ext cx="1799051" cy="692695"/>
          </a:xfrm>
          <a:prstGeom prst="rect">
            <a:avLst/>
          </a:prstGeom>
          <a:noFill/>
        </p:spPr>
      </p:pic>
      <p:pic>
        <p:nvPicPr>
          <p:cNvPr id="6" name="Picture 2" descr="C:\Users\mgerasimova\Desktop\action-obrazovani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4625" y="295269"/>
            <a:ext cx="2561720" cy="2561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7532" y="701457"/>
            <a:ext cx="7886700" cy="1325563"/>
          </a:xfrm>
        </p:spPr>
        <p:txBody>
          <a:bodyPr>
            <a:normAutofit/>
          </a:bodyPr>
          <a:lstStyle/>
          <a:p>
            <a:pPr algn="r"/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Профстандарт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педагога-психолога</a:t>
            </a:r>
            <a:endParaRPr lang="ru-RU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5" name="Picture 4" descr="C:\Users\mgerasimova\Desktop\В работе\Лого\SROU_CMY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962" y="5976115"/>
            <a:ext cx="1799051" cy="69269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964112" y="2273653"/>
            <a:ext cx="30957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 smtClean="0"/>
              <a:t>Образование</a:t>
            </a:r>
            <a:endParaRPr lang="ru-RU" sz="4000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2501461" y="3384330"/>
          <a:ext cx="5139559" cy="25750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2" descr="C:\Users\mgerasimova\Desktop\action-obrazovanie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24625" y="295269"/>
            <a:ext cx="2561720" cy="2561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5930" y="407167"/>
            <a:ext cx="7567449" cy="1325563"/>
          </a:xfrm>
        </p:spPr>
        <p:txBody>
          <a:bodyPr/>
          <a:lstStyle/>
          <a:p>
            <a:pPr algn="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Новые функции</a:t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педагога-психолога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815115"/>
            <a:ext cx="7886700" cy="4351338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200" dirty="0" smtClean="0"/>
              <a:t>Разрабатывать совместно с педагогом индивидуальные учебные планы.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/>
              <a:t>Проводить психологическую экспертизу программ школы.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/>
              <a:t>Консультировать администрацию и коллектив школы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ru-RU" sz="2200" dirty="0" smtClean="0"/>
              <a:t>по проблемам взаимоотношений в трудовом коллективе.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/>
              <a:t>Формировать планы по созданию образовательной среды для детей с ОВЗ, одаренных детей и детей в трудной жизненной ситуации.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/>
              <a:t>Определять степень нарушений в развитии детей, участвовать в работе ПМПК и консилиумов.</a:t>
            </a:r>
            <a:endParaRPr lang="ru-RU" sz="2200" dirty="0"/>
          </a:p>
        </p:txBody>
      </p:sp>
      <p:pic>
        <p:nvPicPr>
          <p:cNvPr id="5" name="Picture 4" descr="C:\Users\mgerasimova\Desktop\В работе\Лого\SROU_CMY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962" y="5976115"/>
            <a:ext cx="1799051" cy="692695"/>
          </a:xfrm>
          <a:prstGeom prst="rect">
            <a:avLst/>
          </a:prstGeom>
          <a:noFill/>
        </p:spPr>
      </p:pic>
      <p:pic>
        <p:nvPicPr>
          <p:cNvPr id="6" name="Picture 2" descr="C:\Users\mgerasimova\Desktop\action-obrazovani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4625" y="295269"/>
            <a:ext cx="2561720" cy="2561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7532" y="701457"/>
            <a:ext cx="7886700" cy="1325563"/>
          </a:xfrm>
        </p:spPr>
        <p:txBody>
          <a:bodyPr>
            <a:normAutofit/>
          </a:bodyPr>
          <a:lstStyle/>
          <a:p>
            <a:pPr algn="r"/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Профстандарт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социального педагога</a:t>
            </a:r>
            <a:endParaRPr lang="ru-RU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5" name="Picture 4" descr="C:\Users\mgerasimova\Desktop\В работе\Лого\SROU_CMY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962" y="5976115"/>
            <a:ext cx="1799051" cy="69269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964112" y="2273653"/>
            <a:ext cx="30957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 smtClean="0"/>
              <a:t>Образование</a:t>
            </a:r>
            <a:endParaRPr lang="ru-RU" sz="4000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1734207" y="2953408"/>
          <a:ext cx="7136524" cy="2995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2" descr="C:\Users\mgerasimova\Desktop\action-obrazovanie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24625" y="295269"/>
            <a:ext cx="2561720" cy="2561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Новые функции</a:t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социального педагога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200" dirty="0" smtClean="0"/>
              <a:t>Проектировать программы формирования у учеников социальной компетентности, </a:t>
            </a:r>
            <a:r>
              <a:rPr lang="ru-RU" sz="2200" dirty="0" err="1" smtClean="0"/>
              <a:t>социокультурного</a:t>
            </a:r>
            <a:r>
              <a:rPr lang="ru-RU" sz="2200" dirty="0" smtClean="0"/>
              <a:t> опыта.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/>
              <a:t>Организовывать социальную реабилитацию детей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ru-RU" sz="2200" dirty="0" smtClean="0"/>
              <a:t>с </a:t>
            </a:r>
            <a:r>
              <a:rPr lang="ru-RU" sz="2200" dirty="0" err="1" smtClean="0"/>
              <a:t>девиантным</a:t>
            </a:r>
            <a:r>
              <a:rPr lang="ru-RU" sz="2200" dirty="0" smtClean="0"/>
              <a:t> поведением.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/>
              <a:t>Обеспечивать досуг учеников.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 smtClean="0"/>
              <a:t>Разрабатывать методические материалы и консультировать учеников.</a:t>
            </a:r>
          </a:p>
          <a:p>
            <a:pPr marL="457200" indent="-457200" algn="just">
              <a:buNone/>
            </a:pPr>
            <a:endParaRPr lang="ru-RU" sz="2200" dirty="0" smtClean="0"/>
          </a:p>
          <a:p>
            <a:pPr marL="457200" indent="0" algn="just">
              <a:buNone/>
            </a:pPr>
            <a:r>
              <a:rPr lang="ru-RU" sz="2200" dirty="0" smtClean="0"/>
              <a:t>Убрали функцию посредника между ребенком, школой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ru-RU" sz="2200" dirty="0" smtClean="0"/>
              <a:t>и семьей, работу по трудоустройству, патронату, обеспечению жильем и пособиями. </a:t>
            </a:r>
            <a:endParaRPr lang="ru-RU" sz="2200" dirty="0"/>
          </a:p>
        </p:txBody>
      </p:sp>
      <p:pic>
        <p:nvPicPr>
          <p:cNvPr id="5" name="Picture 4" descr="C:\Users\mgerasimova\Desktop\В работе\Лого\SROU_CMY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962" y="5976115"/>
            <a:ext cx="1799051" cy="692695"/>
          </a:xfrm>
          <a:prstGeom prst="rect">
            <a:avLst/>
          </a:prstGeom>
          <a:noFill/>
        </p:spPr>
      </p:pic>
      <p:pic>
        <p:nvPicPr>
          <p:cNvPr id="6" name="Picture 2" descr="C:\Users\mgerasimova\Desktop\action-obrazovani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4625" y="295269"/>
            <a:ext cx="2561720" cy="2561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7532" y="701457"/>
            <a:ext cx="7886700" cy="1325563"/>
          </a:xfrm>
        </p:spPr>
        <p:txBody>
          <a:bodyPr>
            <a:normAutofit/>
          </a:bodyPr>
          <a:lstStyle/>
          <a:p>
            <a:pPr algn="r"/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Профстандарт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педагога </a:t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допобразования</a:t>
            </a:r>
            <a:endParaRPr lang="ru-RU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5" name="Picture 4" descr="C:\Users\mgerasimova\Desktop\В работе\Лого\SROU_CMY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962" y="5976115"/>
            <a:ext cx="1799051" cy="69269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964112" y="2273653"/>
            <a:ext cx="30957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dirty="0" smtClean="0"/>
              <a:t>Образование</a:t>
            </a:r>
            <a:endParaRPr lang="ru-RU" sz="4000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1734207" y="2953408"/>
          <a:ext cx="7136524" cy="2995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2" descr="C:\Users\mgerasimova\Desktop\action-obrazovanie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24625" y="295269"/>
            <a:ext cx="2561720" cy="2561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272</Words>
  <Application>Microsoft Office PowerPoint</Application>
  <PresentationFormat>Экран (4:3)</PresentationFormat>
  <Paragraphs>44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Переходим на обязательные профстандарты</vt:lpstr>
      <vt:lpstr>Нормативные документы</vt:lpstr>
      <vt:lpstr>Профстандарт педагога</vt:lpstr>
      <vt:lpstr>Новые функции учителя</vt:lpstr>
      <vt:lpstr>Профстандарт педагога-психолога</vt:lpstr>
      <vt:lpstr> Новые функции  педагога-психолога</vt:lpstr>
      <vt:lpstr>Профстандарт социального педагога</vt:lpstr>
      <vt:lpstr>Новые функции  социального педагога</vt:lpstr>
      <vt:lpstr>Профстандарт педагога  допобразования</vt:lpstr>
      <vt:lpstr>Новые функции  педагога допобразования</vt:lpstr>
      <vt:lpstr>Презентация PowerPoint</vt:lpstr>
      <vt:lpstr>Национальная система учительского роста и новая модель аттестации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12345</cp:lastModifiedBy>
  <cp:revision>95</cp:revision>
  <dcterms:created xsi:type="dcterms:W3CDTF">2014-11-21T11:00:06Z</dcterms:created>
  <dcterms:modified xsi:type="dcterms:W3CDTF">2020-08-13T18:21:46Z</dcterms:modified>
</cp:coreProperties>
</file>