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21"/>
  </p:notesMasterIdLst>
  <p:sldIdLst>
    <p:sldId id="256" r:id="rId2"/>
    <p:sldId id="258" r:id="rId3"/>
    <p:sldId id="259" r:id="rId4"/>
    <p:sldId id="285" r:id="rId5"/>
    <p:sldId id="284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5" r:id="rId14"/>
    <p:sldId id="276" r:id="rId15"/>
    <p:sldId id="277" r:id="rId16"/>
    <p:sldId id="278" r:id="rId17"/>
    <p:sldId id="279" r:id="rId18"/>
    <p:sldId id="281" r:id="rId19"/>
    <p:sldId id="28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6" d="100"/>
          <a:sy n="86" d="100"/>
        </p:scale>
        <p:origin x="-822" y="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40AD39-15D0-43DD-9F7D-603793319BCB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541606-6B76-4EEC-9D51-D7CF4A68355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4EC694-77D1-4886-8013-42565DC99A47}" type="slidenum">
              <a:rPr lang="en-US" smtClean="0"/>
              <a:pPr/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77482D0-19C3-4996-829E-EF08F82B68D3}" type="slidenum">
              <a:rPr lang="en-US" smtClean="0"/>
              <a:pPr/>
              <a:t>19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38941F-4DB5-4C95-87DC-8CE8933DFD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235745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Проектирование урока </a:t>
            </a:r>
            <a:br>
              <a:rPr lang="ru-RU" dirty="0" smtClean="0"/>
            </a:br>
            <a:r>
              <a:rPr lang="ru-RU" dirty="0" smtClean="0"/>
              <a:t>в условиях реализации ФГОС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5572140"/>
            <a:ext cx="7815290" cy="928694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1600" dirty="0" smtClean="0"/>
              <a:t>МАОУЛ № 1 </a:t>
            </a:r>
          </a:p>
          <a:p>
            <a:pPr algn="ctr"/>
            <a:r>
              <a:rPr lang="ru-RU" sz="1600" dirty="0" smtClean="0"/>
              <a:t>учитель начальных классов</a:t>
            </a:r>
          </a:p>
          <a:p>
            <a:pPr algn="ctr"/>
            <a:r>
              <a:rPr lang="ru-RU" sz="1600" dirty="0" err="1" smtClean="0"/>
              <a:t>Мизирева</a:t>
            </a:r>
            <a:r>
              <a:rPr lang="ru-RU" sz="1600" dirty="0" smtClean="0"/>
              <a:t> О.А</a:t>
            </a:r>
            <a:r>
              <a:rPr lang="ru-RU" sz="1800" dirty="0" smtClean="0"/>
              <a:t>.</a:t>
            </a:r>
            <a:endParaRPr lang="ru-RU" sz="1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3214686"/>
            <a:ext cx="77153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/>
              <a:t>«Если мы сегодня будем учить детей как вчера, </a:t>
            </a:r>
          </a:p>
          <a:p>
            <a:pPr algn="ctr"/>
            <a:r>
              <a:rPr lang="ru-RU" i="1" dirty="0" smtClean="0"/>
              <a:t>мы украдём у них завтра»</a:t>
            </a:r>
            <a:br>
              <a:rPr lang="ru-RU" i="1" dirty="0" smtClean="0"/>
            </a:br>
            <a:r>
              <a:rPr lang="ru-RU" i="1" dirty="0" smtClean="0"/>
              <a:t>                                                            Джон </a:t>
            </a:r>
            <a:r>
              <a:rPr lang="ru-RU" i="1" dirty="0" err="1" smtClean="0"/>
              <a:t>Дьюи</a:t>
            </a:r>
            <a:r>
              <a:rPr lang="ru-RU" i="1" dirty="0" smtClean="0"/>
              <a:t>, философ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 l="50346" t="71918" r="-694" b="3864"/>
          <a:stretch>
            <a:fillRect/>
          </a:stretch>
        </p:blipFill>
        <p:spPr bwMode="auto">
          <a:xfrm>
            <a:off x="7524750" y="5157788"/>
            <a:ext cx="1619250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Rectangle 1"/>
          <p:cNvSpPr>
            <a:spLocks noChangeArrowheads="1"/>
          </p:cNvSpPr>
          <p:nvPr/>
        </p:nvSpPr>
        <p:spPr bwMode="auto">
          <a:xfrm>
            <a:off x="611188" y="285750"/>
            <a:ext cx="6818312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IV. «Открытие нового знания»</a:t>
            </a:r>
            <a:r>
              <a:rPr lang="ru-RU" sz="1400" b="1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600" b="1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(</a:t>
            </a:r>
            <a:r>
              <a:rPr lang="ru-RU" sz="2400" b="1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построение проекта выхода из затруднения).</a:t>
            </a:r>
            <a:r>
              <a:rPr lang="ru-RU" sz="2400" dirty="0">
                <a:latin typeface="Constantia" pitchFamily="18" charset="0"/>
                <a:cs typeface="Times New Roman" pitchFamily="18" charset="0"/>
              </a:rPr>
              <a:t> </a:t>
            </a:r>
          </a:p>
          <a:p>
            <a:pPr eaLnBrk="0" hangingPunct="0"/>
            <a:endParaRPr lang="ru-RU" b="1" dirty="0">
              <a:solidFill>
                <a:srgbClr val="000000"/>
              </a:solidFill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 b="1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Цель: </a:t>
            </a:r>
            <a:r>
              <a:rPr lang="ru-RU" sz="28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решение УЗ (устных задач) и обсуждение проекта её решения.</a:t>
            </a:r>
            <a:r>
              <a:rPr lang="ru-RU" sz="2400" dirty="0">
                <a:latin typeface="Constantia" pitchFamily="18" charset="0"/>
                <a:cs typeface="Times New Roman" pitchFamily="18" charset="0"/>
              </a:rPr>
              <a:t> </a:t>
            </a: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• </a:t>
            </a:r>
            <a:r>
              <a:rPr lang="ru-RU" sz="2400" dirty="0">
                <a:solidFill>
                  <a:schemeClr val="accent1"/>
                </a:solidFill>
                <a:latin typeface="Constantia" pitchFamily="18" charset="0"/>
                <a:cs typeface="Times New Roman" pitchFamily="18" charset="0"/>
              </a:rPr>
              <a:t>7-8 мин</a:t>
            </a:r>
            <a:endParaRPr lang="ru-RU" sz="24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• Способы: диалог, групповая или парная работа.</a:t>
            </a:r>
            <a:endParaRPr lang="ru-RU" sz="24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• Методы: побуждающий к гипотезам диалог, подводящий к открытию знания диалог, подводящий без проблемы диалог.</a:t>
            </a:r>
            <a:endParaRPr lang="ru-RU" sz="24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• Организация самостоятельной исследовательской деятельности.</a:t>
            </a:r>
            <a:endParaRPr lang="ru-RU" sz="24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• Выведение алгоритма.</a:t>
            </a:r>
          </a:p>
          <a:p>
            <a:pPr eaLnBrk="0" hangingPunct="0"/>
            <a:endParaRPr lang="ru-RU" sz="2000" dirty="0">
              <a:latin typeface="Constantia" pitchFamily="18" charset="0"/>
              <a:cs typeface="Times New Roman" pitchFamily="18" charset="0"/>
            </a:endParaRPr>
          </a:p>
        </p:txBody>
      </p:sp>
      <p:sp>
        <p:nvSpPr>
          <p:cNvPr id="26628" name="Прямоугольник 4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Constantia" pitchFamily="18" charset="0"/>
              </a:rPr>
              <a:t>ФГОС</a:t>
            </a:r>
            <a:r>
              <a:rPr lang="ru-RU" sz="1600">
                <a:latin typeface="Constantia" pitchFamily="18" charset="0"/>
              </a:rPr>
              <a:t> </a:t>
            </a:r>
          </a:p>
        </p:txBody>
      </p:sp>
      <p:pic>
        <p:nvPicPr>
          <p:cNvPr id="26629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ChangeArrowheads="1"/>
          </p:cNvSpPr>
          <p:nvPr/>
        </p:nvSpPr>
        <p:spPr bwMode="auto">
          <a:xfrm>
            <a:off x="684213" y="125413"/>
            <a:ext cx="6173787" cy="646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V. Первичное закрепление</a:t>
            </a:r>
            <a:r>
              <a:rPr lang="ru-RU" sz="1600" b="1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.</a:t>
            </a:r>
            <a:r>
              <a:rPr lang="ru-RU" dirty="0">
                <a:latin typeface="Constantia" pitchFamily="18" charset="0"/>
                <a:cs typeface="Times New Roman" pitchFamily="18" charset="0"/>
              </a:rPr>
              <a:t> </a:t>
            </a:r>
          </a:p>
          <a:p>
            <a:pPr eaLnBrk="0" hangingPunct="0"/>
            <a:endParaRPr lang="ru-RU" b="1" dirty="0">
              <a:solidFill>
                <a:srgbClr val="000000"/>
              </a:solidFill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 b="1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Цель: </a:t>
            </a:r>
            <a:r>
              <a:rPr lang="ru-RU" sz="28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проговаривание нового знания, запись в виде опорного сигнала.</a:t>
            </a:r>
            <a:endParaRPr lang="ru-RU" sz="28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• </a:t>
            </a:r>
            <a:r>
              <a:rPr lang="ru-RU" sz="2800" dirty="0">
                <a:solidFill>
                  <a:schemeClr val="accent1"/>
                </a:solidFill>
                <a:latin typeface="Constantia" pitchFamily="18" charset="0"/>
                <a:cs typeface="Times New Roman" pitchFamily="18" charset="0"/>
              </a:rPr>
              <a:t>4-5 минут</a:t>
            </a:r>
            <a:endParaRPr lang="ru-RU" sz="28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• Способы: фронтальная работа, работа в парах;</a:t>
            </a:r>
            <a:endParaRPr lang="ru-RU" sz="28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• Средства: комментирование, обозначение знаковыми символами, выполнение продуктивных заданий.</a:t>
            </a:r>
            <a:endParaRPr lang="ru-RU" sz="28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• выполнение заданий с проговариванием в громкой речи</a:t>
            </a:r>
          </a:p>
          <a:p>
            <a:pPr eaLnBrk="0" hangingPunct="0"/>
            <a:endParaRPr lang="ru-RU" sz="2800" dirty="0">
              <a:solidFill>
                <a:srgbClr val="000000"/>
              </a:solidFill>
              <a:latin typeface="Constantia" pitchFamily="18" charset="0"/>
              <a:cs typeface="Times New Roman" pitchFamily="18" charset="0"/>
            </a:endParaRP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/>
          <a:srcRect l="52045" t="49886" r="4552" b="32501"/>
          <a:stretch>
            <a:fillRect/>
          </a:stretch>
        </p:blipFill>
        <p:spPr bwMode="auto">
          <a:xfrm>
            <a:off x="7072313" y="4643438"/>
            <a:ext cx="1785937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Прямоугольник 3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Constantia" pitchFamily="18" charset="0"/>
              </a:rPr>
              <a:t>ФГОС</a:t>
            </a:r>
            <a:r>
              <a:rPr lang="ru-RU" sz="1600">
                <a:latin typeface="Constantia" pitchFamily="18" charset="0"/>
              </a:rPr>
              <a:t> </a:t>
            </a:r>
          </a:p>
        </p:txBody>
      </p:sp>
      <p:pic>
        <p:nvPicPr>
          <p:cNvPr id="2765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ChangeArrowheads="1"/>
          </p:cNvSpPr>
          <p:nvPr/>
        </p:nvSpPr>
        <p:spPr bwMode="auto">
          <a:xfrm>
            <a:off x="684213" y="285750"/>
            <a:ext cx="6673850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VI. Самостоятельная работа с самопроверкой </a:t>
            </a:r>
          </a:p>
          <a:p>
            <a:pPr algn="ctr"/>
            <a:r>
              <a:rPr lang="ru-RU" sz="3200" b="1" dirty="0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по эталону. </a:t>
            </a:r>
          </a:p>
          <a:p>
            <a:pPr algn="ctr"/>
            <a:r>
              <a:rPr lang="ru-RU" sz="3200" b="1" dirty="0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Самоанализ и самоконтроль</a:t>
            </a:r>
            <a:r>
              <a:rPr lang="ru-RU" sz="3200" dirty="0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C00000"/>
              </a:solidFill>
              <a:latin typeface="Constantia" pitchFamily="18" charset="0"/>
              <a:cs typeface="Times New Roman" pitchFamily="18" charset="0"/>
            </a:endParaRPr>
          </a:p>
          <a:p>
            <a:pPr algn="ctr" eaLnBrk="0" hangingPunct="0"/>
            <a:endParaRPr lang="ru-RU" sz="24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 b="1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Цель: </a:t>
            </a:r>
            <a:r>
              <a:rPr lang="ru-RU" sz="28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каждый для себя должен сделать вывод о том, что он уже умеет.</a:t>
            </a:r>
            <a:endParaRPr lang="ru-RU" sz="28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• </a:t>
            </a:r>
            <a:r>
              <a:rPr lang="ru-RU" sz="2400" dirty="0">
                <a:solidFill>
                  <a:schemeClr val="accent1"/>
                </a:solidFill>
                <a:latin typeface="Constantia" pitchFamily="18" charset="0"/>
                <a:cs typeface="Times New Roman" pitchFamily="18" charset="0"/>
              </a:rPr>
              <a:t>4-5 минут</a:t>
            </a:r>
            <a:endParaRPr lang="ru-RU" sz="24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• Небольшой объем самостоятельной работы (не более 2-3 типовых заданий).</a:t>
            </a:r>
            <a:endParaRPr lang="ru-RU" sz="24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• Выполняется письменно.</a:t>
            </a:r>
            <a:endParaRPr lang="ru-RU" sz="24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• Методы: самоконтроль, самооценка.</a:t>
            </a:r>
          </a:p>
          <a:p>
            <a:pPr eaLnBrk="0" hangingPunct="0"/>
            <a:endParaRPr lang="ru-RU" sz="2400" dirty="0">
              <a:latin typeface="Constantia" pitchFamily="18" charset="0"/>
              <a:cs typeface="Times New Roman" pitchFamily="18" charset="0"/>
            </a:endParaRPr>
          </a:p>
        </p:txBody>
      </p:sp>
      <p:sp>
        <p:nvSpPr>
          <p:cNvPr id="28675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Constantia" pitchFamily="18" charset="0"/>
              </a:rPr>
              <a:t>ФГОС</a:t>
            </a:r>
            <a:r>
              <a:rPr lang="ru-RU" sz="1600">
                <a:latin typeface="Constantia" pitchFamily="18" charset="0"/>
              </a:rPr>
              <a:t> </a:t>
            </a:r>
          </a:p>
        </p:txBody>
      </p:sp>
      <p:pic>
        <p:nvPicPr>
          <p:cNvPr id="2867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 t="49168" r="51389" b="15607"/>
          <a:stretch>
            <a:fillRect/>
          </a:stretch>
        </p:blipFill>
        <p:spPr bwMode="auto">
          <a:xfrm>
            <a:off x="7358063" y="4786313"/>
            <a:ext cx="1547812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Rectangle 1"/>
          <p:cNvSpPr>
            <a:spLocks noChangeArrowheads="1"/>
          </p:cNvSpPr>
          <p:nvPr/>
        </p:nvSpPr>
        <p:spPr bwMode="auto">
          <a:xfrm>
            <a:off x="684213" y="107950"/>
            <a:ext cx="6530975" cy="587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VII.  Включение нового знания</a:t>
            </a:r>
          </a:p>
          <a:p>
            <a:pPr algn="ctr"/>
            <a:r>
              <a:rPr lang="ru-RU" sz="3200" b="1" dirty="0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 в систему знаний и повторение.</a:t>
            </a:r>
          </a:p>
          <a:p>
            <a:pPr algn="ctr"/>
            <a:endParaRPr lang="ru-RU" sz="3200" dirty="0">
              <a:solidFill>
                <a:srgbClr val="C00000"/>
              </a:solidFill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• </a:t>
            </a:r>
            <a:r>
              <a:rPr lang="ru-RU" sz="2800" dirty="0">
                <a:solidFill>
                  <a:schemeClr val="accent1"/>
                </a:solidFill>
                <a:latin typeface="Constantia" pitchFamily="18" charset="0"/>
                <a:cs typeface="Times New Roman" pitchFamily="18" charset="0"/>
              </a:rPr>
              <a:t>7-8 минут</a:t>
            </a:r>
            <a:endParaRPr lang="ru-RU" sz="28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• Сначала предложить учащимся из набора заданий выбрать только те, которые содержат новый алгоритм или новое понятие.</a:t>
            </a:r>
            <a:endParaRPr lang="ru-RU" sz="28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• Затем выполняются упражнения, в которых новое знание используется вместе с изученными ранее.</a:t>
            </a:r>
          </a:p>
          <a:p>
            <a:pPr eaLnBrk="0" hangingPunct="0"/>
            <a:endParaRPr lang="ru-RU" sz="2400" dirty="0">
              <a:latin typeface="Constantia" pitchFamily="18" charset="0"/>
              <a:cs typeface="Times New Roman" pitchFamily="18" charset="0"/>
            </a:endParaRPr>
          </a:p>
        </p:txBody>
      </p:sp>
      <p:sp>
        <p:nvSpPr>
          <p:cNvPr id="29700" name="Прямоугольник 4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Constantia" pitchFamily="18" charset="0"/>
              </a:rPr>
              <a:t>ФГОС</a:t>
            </a:r>
            <a:r>
              <a:rPr lang="ru-RU" sz="1600">
                <a:latin typeface="Constantia" pitchFamily="18" charset="0"/>
              </a:rPr>
              <a:t> </a:t>
            </a:r>
          </a:p>
        </p:txBody>
      </p:sp>
      <p:pic>
        <p:nvPicPr>
          <p:cNvPr id="29701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/>
          <p:cNvSpPr>
            <a:spLocks noChangeArrowheads="1"/>
          </p:cNvSpPr>
          <p:nvPr/>
        </p:nvSpPr>
        <p:spPr bwMode="auto">
          <a:xfrm>
            <a:off x="755650" y="285750"/>
            <a:ext cx="6602413" cy="627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 b="1" dirty="0" err="1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VIII.Рефлексия</a:t>
            </a:r>
            <a:r>
              <a:rPr lang="ru-RU" sz="2800" b="1" dirty="0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 деятельности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 (итог урока).</a:t>
            </a:r>
          </a:p>
          <a:p>
            <a:pPr algn="ctr"/>
            <a:endParaRPr lang="ru-RU" sz="2800" dirty="0">
              <a:solidFill>
                <a:srgbClr val="C00000"/>
              </a:solidFill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b="1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Цель: </a:t>
            </a:r>
            <a:r>
              <a:rPr lang="ru-RU" sz="24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осознание учащимися своей УД (учебной деятельности), самооценка результатов деятельности своей и всего класса.</a:t>
            </a:r>
            <a:endParaRPr lang="ru-RU" sz="24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• </a:t>
            </a:r>
            <a:r>
              <a:rPr lang="ru-RU" sz="2400" dirty="0">
                <a:solidFill>
                  <a:schemeClr val="accent1"/>
                </a:solidFill>
                <a:latin typeface="Constantia" pitchFamily="18" charset="0"/>
                <a:cs typeface="Times New Roman" pitchFamily="18" charset="0"/>
              </a:rPr>
              <a:t>2-3 минуты</a:t>
            </a:r>
            <a:endParaRPr lang="ru-RU" sz="24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• Вопросы:</a:t>
            </a:r>
            <a:endParaRPr lang="ru-RU" sz="24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- Какую задачу ставили?</a:t>
            </a:r>
            <a:endParaRPr lang="ru-RU" sz="24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- Удалось решить поставленную задачу?</a:t>
            </a:r>
            <a:r>
              <a:rPr lang="ru-RU" sz="2400" dirty="0">
                <a:latin typeface="Constantia" pitchFamily="18" charset="0"/>
                <a:cs typeface="Times New Roman" pitchFamily="18" charset="0"/>
              </a:rPr>
              <a:t> </a:t>
            </a: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- Каким способом?</a:t>
            </a:r>
            <a:endParaRPr lang="ru-RU" sz="24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- Какие получили результаты?</a:t>
            </a:r>
            <a:endParaRPr lang="ru-RU" sz="24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- Что нужно сделать ещё?</a:t>
            </a:r>
            <a:endParaRPr lang="ru-RU" sz="24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- Где можно применить новые знания? </a:t>
            </a:r>
          </a:p>
          <a:p>
            <a:pPr eaLnBrk="0" hangingPunct="0"/>
            <a:endParaRPr lang="ru-RU" sz="2400" dirty="0">
              <a:solidFill>
                <a:srgbClr val="000000"/>
              </a:solidFill>
              <a:latin typeface="Constantia" pitchFamily="18" charset="0"/>
              <a:cs typeface="Times New Roman" pitchFamily="18" charset="0"/>
            </a:endParaRPr>
          </a:p>
        </p:txBody>
      </p:sp>
      <p:sp>
        <p:nvSpPr>
          <p:cNvPr id="30723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Constantia" pitchFamily="18" charset="0"/>
              </a:rPr>
              <a:t>ФГОС</a:t>
            </a:r>
            <a:r>
              <a:rPr lang="ru-RU" sz="1600">
                <a:latin typeface="Constantia" pitchFamily="18" charset="0"/>
              </a:rPr>
              <a:t> </a:t>
            </a:r>
          </a:p>
        </p:txBody>
      </p:sp>
      <p:pic>
        <p:nvPicPr>
          <p:cNvPr id="3072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04813"/>
            <a:ext cx="8229600" cy="1143000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32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Три кита познавательной мотивации: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14282" y="1557338"/>
            <a:ext cx="4929222" cy="4525962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b="1" dirty="0" smtClean="0"/>
          </a:p>
          <a:p>
            <a:pPr eaLnBrk="1" hangingPunct="1">
              <a:buFont typeface="Wingdings 2" pitchFamily="18" charset="2"/>
              <a:buNone/>
            </a:pPr>
            <a:r>
              <a:rPr lang="ru-RU" b="1" dirty="0" smtClean="0">
                <a:solidFill>
                  <a:srgbClr val="000066"/>
                </a:solidFill>
              </a:rPr>
              <a:t>1.Когда получается.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b="1" dirty="0" smtClean="0">
                <a:solidFill>
                  <a:srgbClr val="000066"/>
                </a:solidFill>
              </a:rPr>
              <a:t>2.Когда ничто не угрожает.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b="1" dirty="0" smtClean="0">
                <a:solidFill>
                  <a:srgbClr val="000066"/>
                </a:solidFill>
              </a:rPr>
              <a:t>3.Когда интересно.</a:t>
            </a:r>
          </a:p>
        </p:txBody>
      </p:sp>
      <p:pic>
        <p:nvPicPr>
          <p:cNvPr id="35844" name="Picture 6" descr="F:\Documents and Settings\МГЕ\Мои документы\От АГО\2022[1]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1643050"/>
            <a:ext cx="3614687" cy="3948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50825" y="428604"/>
            <a:ext cx="8229600" cy="2928958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Современный урок –</a:t>
            </a:r>
            <a:b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современный учитель...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/>
              <a:t>. </a:t>
            </a:r>
            <a:r>
              <a:rPr lang="ru-RU" sz="2200" i="1" dirty="0" smtClean="0"/>
              <a:t>«Нужно, чтобы дети, по возможности, учились самостоятельно, а учитель руководил этим самостоятельным процессом и давал для него материал» — слова </a:t>
            </a:r>
            <a:br>
              <a:rPr lang="ru-RU" sz="2200" i="1" dirty="0" smtClean="0"/>
            </a:br>
            <a:r>
              <a:rPr lang="ru-RU" sz="2200" i="1" dirty="0" smtClean="0"/>
              <a:t>К.Д. Ушинского отражают суть урока современного типа.</a:t>
            </a:r>
            <a:r>
              <a:rPr lang="ru-RU" sz="2200" dirty="0" smtClean="0"/>
              <a:t/>
            </a:r>
            <a:br>
              <a:rPr lang="ru-RU" sz="2200" dirty="0" smtClean="0"/>
            </a:br>
            <a:endParaRPr lang="ru-RU" sz="2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0290" name="Picture 2" descr="C:\Users\Булатова\Pictures\umenshenie_pp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00372"/>
            <a:ext cx="3500430" cy="3022826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50" y="142875"/>
            <a:ext cx="3929063" cy="6000750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b="1" i="1" smtClean="0"/>
              <a:t>компетентность</a:t>
            </a:r>
            <a:endParaRPr lang="ru-RU" sz="2800" b="1" i="1" smtClean="0">
              <a:solidFill>
                <a:srgbClr val="C00000"/>
              </a:solidFill>
            </a:endParaRPr>
          </a:p>
          <a:p>
            <a:pPr>
              <a:buFontTx/>
              <a:buNone/>
            </a:pPr>
            <a:r>
              <a:rPr lang="ru-RU" sz="2800" b="1" i="1" smtClean="0"/>
              <a:t>ответственность</a:t>
            </a:r>
          </a:p>
          <a:p>
            <a:pPr>
              <a:buFontTx/>
              <a:buNone/>
            </a:pPr>
            <a:r>
              <a:rPr lang="ru-RU" sz="2800" b="1" i="1" smtClean="0"/>
              <a:t>мастерство</a:t>
            </a:r>
          </a:p>
          <a:p>
            <a:pPr>
              <a:buFontTx/>
              <a:buNone/>
            </a:pPr>
            <a:r>
              <a:rPr lang="ru-RU" sz="2800" b="1" i="1" smtClean="0"/>
              <a:t>фантазия</a:t>
            </a:r>
          </a:p>
          <a:p>
            <a:pPr>
              <a:buFontTx/>
              <a:buNone/>
            </a:pPr>
            <a:r>
              <a:rPr lang="ru-RU" sz="2800" b="1" i="1" smtClean="0"/>
              <a:t>оригинальность</a:t>
            </a:r>
          </a:p>
          <a:p>
            <a:pPr>
              <a:buFontTx/>
              <a:buNone/>
            </a:pPr>
            <a:r>
              <a:rPr lang="ru-RU" sz="2800" b="1" i="1" smtClean="0"/>
              <a:t>результативность </a:t>
            </a:r>
          </a:p>
          <a:p>
            <a:pPr>
              <a:buFontTx/>
              <a:buNone/>
            </a:pPr>
            <a:r>
              <a:rPr lang="ru-RU" sz="2800" b="1" i="1" smtClean="0"/>
              <a:t>творчество</a:t>
            </a:r>
          </a:p>
          <a:p>
            <a:pPr>
              <a:buFontTx/>
              <a:buNone/>
            </a:pPr>
            <a:r>
              <a:rPr lang="ru-RU" sz="2800" b="1" i="1" smtClean="0"/>
              <a:t>научность</a:t>
            </a:r>
          </a:p>
          <a:p>
            <a:pPr>
              <a:buFontTx/>
              <a:buNone/>
            </a:pPr>
            <a:r>
              <a:rPr lang="ru-RU" sz="2800" b="1" i="1" smtClean="0"/>
              <a:t>оптимальность</a:t>
            </a:r>
          </a:p>
          <a:p>
            <a:pPr>
              <a:buFontTx/>
              <a:buNone/>
            </a:pPr>
            <a:r>
              <a:rPr lang="ru-RU" sz="2800" b="1" i="1" smtClean="0"/>
              <a:t>сотрудничество</a:t>
            </a:r>
          </a:p>
          <a:p>
            <a:pPr>
              <a:buFontTx/>
              <a:buNone/>
            </a:pPr>
            <a:r>
              <a:rPr lang="ru-RU" sz="2800" b="1" i="1" smtClean="0"/>
              <a:t>толерантность</a:t>
            </a:r>
          </a:p>
          <a:p>
            <a:pPr>
              <a:buFontTx/>
              <a:buNone/>
            </a:pPr>
            <a:r>
              <a:rPr lang="ru-RU" sz="2800" b="1" i="1" smtClean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5750" y="0"/>
            <a:ext cx="500063" cy="6143625"/>
          </a:xfrm>
        </p:spPr>
        <p:txBody>
          <a:bodyPr/>
          <a:lstStyle/>
          <a:p>
            <a:pPr>
              <a:defRPr/>
            </a:pPr>
            <a:r>
              <a:rPr lang="ru-RU" sz="3200" i="1" dirty="0" smtClean="0">
                <a:latin typeface="Bookman Old Style" pitchFamily="18" charset="0"/>
              </a:rPr>
              <a:t>комфортность</a:t>
            </a:r>
            <a:endParaRPr lang="ru-RU" sz="3200" i="1" dirty="0">
              <a:latin typeface="Bookman Old Style" pitchFamily="18" charset="0"/>
            </a:endParaRPr>
          </a:p>
        </p:txBody>
      </p:sp>
      <p:pic>
        <p:nvPicPr>
          <p:cNvPr id="4" name="Picture 6" descr="J034335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714488"/>
            <a:ext cx="3455499" cy="2909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395288" y="438150"/>
            <a:ext cx="8366125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3200" dirty="0" smtClean="0">
                <a:latin typeface="Constantia" pitchFamily="18" charset="0"/>
                <a:cs typeface="Times New Roman" pitchFamily="18" charset="0"/>
              </a:rPr>
              <a:t>Век </a:t>
            </a:r>
            <a:r>
              <a:rPr lang="ru-RU" sz="3200" dirty="0">
                <a:latin typeface="Constantia" pitchFamily="18" charset="0"/>
                <a:cs typeface="Times New Roman" pitchFamily="18" charset="0"/>
              </a:rPr>
              <a:t>XXI – век открытий,</a:t>
            </a:r>
            <a:endParaRPr lang="ru-RU" sz="1400" dirty="0">
              <a:latin typeface="Constantia" pitchFamily="18" charset="0"/>
            </a:endParaRPr>
          </a:p>
          <a:p>
            <a:pPr eaLnBrk="0" hangingPunct="0"/>
            <a:r>
              <a:rPr lang="ru-RU" sz="3200" dirty="0">
                <a:latin typeface="Constantia" pitchFamily="18" charset="0"/>
                <a:cs typeface="Times New Roman" pitchFamily="18" charset="0"/>
              </a:rPr>
              <a:t>Век инноваций, новизны,</a:t>
            </a:r>
            <a:endParaRPr lang="ru-RU" sz="1400" dirty="0">
              <a:latin typeface="Constantia" pitchFamily="18" charset="0"/>
            </a:endParaRPr>
          </a:p>
          <a:p>
            <a:pPr eaLnBrk="0" hangingPunct="0"/>
            <a:r>
              <a:rPr lang="ru-RU" sz="3200" dirty="0">
                <a:latin typeface="Constantia" pitchFamily="18" charset="0"/>
                <a:cs typeface="Times New Roman" pitchFamily="18" charset="0"/>
              </a:rPr>
              <a:t>Но  от учителя зависит,</a:t>
            </a:r>
            <a:endParaRPr lang="ru-RU" sz="1400" dirty="0">
              <a:latin typeface="Constantia" pitchFamily="18" charset="0"/>
            </a:endParaRPr>
          </a:p>
          <a:p>
            <a:pPr eaLnBrk="0" hangingPunct="0"/>
            <a:r>
              <a:rPr lang="ru-RU" sz="3200" dirty="0">
                <a:latin typeface="Constantia" pitchFamily="18" charset="0"/>
                <a:cs typeface="Times New Roman" pitchFamily="18" charset="0"/>
              </a:rPr>
              <a:t>Какими дети быть должны.</a:t>
            </a:r>
            <a:endParaRPr lang="ru-RU" sz="1400" dirty="0">
              <a:latin typeface="Constantia" pitchFamily="18" charset="0"/>
            </a:endParaRPr>
          </a:p>
          <a:p>
            <a:pPr eaLnBrk="0" hangingPunct="0"/>
            <a:r>
              <a:rPr lang="ru-RU" sz="3200" dirty="0">
                <a:latin typeface="Constantia" pitchFamily="18" charset="0"/>
                <a:cs typeface="Times New Roman" pitchFamily="18" charset="0"/>
              </a:rPr>
              <a:t>Желаю </a:t>
            </a:r>
            <a:r>
              <a:rPr lang="ru-RU" sz="3200" dirty="0" smtClean="0">
                <a:latin typeface="Constantia" pitchFamily="18" charset="0"/>
                <a:cs typeface="Times New Roman" pitchFamily="18" charset="0"/>
              </a:rPr>
              <a:t>вам</a:t>
            </a:r>
            <a:r>
              <a:rPr lang="ru-RU" sz="3200" dirty="0">
                <a:latin typeface="Constantia" pitchFamily="18" charset="0"/>
                <a:cs typeface="Times New Roman" pitchFamily="18" charset="0"/>
              </a:rPr>
              <a:t>, чтоб дети  в вашем классе</a:t>
            </a:r>
            <a:endParaRPr lang="ru-RU" sz="1400" dirty="0">
              <a:latin typeface="Constantia" pitchFamily="18" charset="0"/>
            </a:endParaRPr>
          </a:p>
          <a:p>
            <a:pPr eaLnBrk="0" hangingPunct="0"/>
            <a:r>
              <a:rPr lang="ru-RU" sz="3200" dirty="0">
                <a:latin typeface="Constantia" pitchFamily="18" charset="0"/>
                <a:cs typeface="Times New Roman" pitchFamily="18" charset="0"/>
              </a:rPr>
              <a:t>Светились от улыбок и любви,</a:t>
            </a:r>
            <a:endParaRPr lang="ru-RU" sz="1400" dirty="0">
              <a:latin typeface="Constantia" pitchFamily="18" charset="0"/>
            </a:endParaRPr>
          </a:p>
          <a:p>
            <a:pPr eaLnBrk="0" hangingPunct="0"/>
            <a:r>
              <a:rPr lang="ru-RU" sz="3200" dirty="0">
                <a:latin typeface="Constantia" pitchFamily="18" charset="0"/>
                <a:cs typeface="Times New Roman" pitchFamily="18" charset="0"/>
              </a:rPr>
              <a:t>Терпенья вам и творческих успехов</a:t>
            </a:r>
            <a:endParaRPr lang="ru-RU" sz="1400" dirty="0">
              <a:latin typeface="Constantia" pitchFamily="18" charset="0"/>
            </a:endParaRPr>
          </a:p>
          <a:p>
            <a:pPr eaLnBrk="0" hangingPunct="0"/>
            <a:r>
              <a:rPr lang="ru-RU" sz="3200" dirty="0">
                <a:latin typeface="Constantia" pitchFamily="18" charset="0"/>
                <a:cs typeface="Times New Roman" pitchFamily="18" charset="0"/>
              </a:rPr>
              <a:t>В такие непростые наши дни!</a:t>
            </a:r>
            <a:endParaRPr lang="ru-RU" sz="4000" dirty="0">
              <a:latin typeface="Constantia" pitchFamily="18" charset="0"/>
            </a:endParaRPr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71207" y="4000504"/>
            <a:ext cx="2182009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071563" y="3357563"/>
            <a:ext cx="7667625" cy="1647825"/>
          </a:xfrm>
          <a:effectLst>
            <a:outerShdw dist="35921" dir="2700000" algn="ctr" rotWithShape="0">
              <a:srgbClr val="FFFFFF"/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ru-RU" sz="4400" dirty="0" smtClean="0">
                <a:solidFill>
                  <a:srgbClr val="0070C0"/>
                </a:solidFill>
                <a:latin typeface="Bookman Old Style" pitchFamily="18" charset="0"/>
              </a:rPr>
              <a:t>Спасибо за внимание!</a:t>
            </a:r>
            <a:endParaRPr lang="en-US" sz="4400" dirty="0" smtClean="0">
              <a:solidFill>
                <a:srgbClr val="0070C0"/>
              </a:solidFill>
              <a:latin typeface="Bookman Old Style" pitchFamily="18" charset="0"/>
            </a:endParaRPr>
          </a:p>
        </p:txBody>
      </p:sp>
      <p:sp>
        <p:nvSpPr>
          <p:cNvPr id="49155" name="WordArt 11"/>
          <p:cNvSpPr>
            <a:spLocks noChangeArrowheads="1" noChangeShapeType="1" noTextEdit="1"/>
          </p:cNvSpPr>
          <p:nvPr/>
        </p:nvSpPr>
        <p:spPr bwMode="auto">
          <a:xfrm>
            <a:off x="285720" y="1071546"/>
            <a:ext cx="8501122" cy="20002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106"/>
              </a:avLst>
            </a:prstTxWarp>
          </a:bodyPr>
          <a:lstStyle/>
          <a:p>
            <a:pPr algn="ctr">
              <a:defRPr/>
            </a:pPr>
            <a:r>
              <a:rPr lang="ru-RU" sz="3600" b="1" i="1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Уважаемые коллеги,</a:t>
            </a:r>
          </a:p>
          <a:p>
            <a:pPr algn="ctr">
              <a:defRPr/>
            </a:pPr>
            <a:r>
              <a:rPr lang="ru-RU" sz="3600" b="1" i="1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 </a:t>
            </a:r>
            <a:r>
              <a:rPr lang="ru-RU" sz="3600" b="1" i="1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желаю Вам творческих </a:t>
            </a:r>
            <a:r>
              <a:rPr lang="ru-RU" sz="3600" b="1" i="1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успехов!!!</a:t>
            </a:r>
          </a:p>
        </p:txBody>
      </p:sp>
      <p:pic>
        <p:nvPicPr>
          <p:cNvPr id="39940" name="Picture 8" descr="MCj0415490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357688"/>
            <a:ext cx="1731963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20000"/>
              </a:spcBef>
              <a:buNone/>
            </a:pP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Современный урок –урок действенный, </a:t>
            </a:r>
          </a:p>
          <a:p>
            <a:pPr>
              <a:spcBef>
                <a:spcPct val="20000"/>
              </a:spcBef>
              <a:buNone/>
            </a:pP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имеющий непосредственное отношение </a:t>
            </a:r>
          </a:p>
          <a:p>
            <a:pPr>
              <a:spcBef>
                <a:spcPct val="20000"/>
              </a:spcBef>
              <a:buNone/>
            </a:pP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 интересам личности ребенка, </a:t>
            </a:r>
          </a:p>
          <a:p>
            <a:pPr>
              <a:spcBef>
                <a:spcPct val="20000"/>
              </a:spcBef>
              <a:buNone/>
            </a:pP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его родителей, общества, государства.</a:t>
            </a:r>
          </a:p>
          <a:p>
            <a:pPr>
              <a:spcBef>
                <a:spcPct val="20000"/>
              </a:spcBef>
              <a:buNone/>
            </a:pPr>
            <a:endParaRPr lang="ru-RU" sz="32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folHlink"/>
                </a:solidFill>
                <a:latin typeface="Arbat-Bold" pitchFamily="2" charset="0"/>
              </a:rPr>
              <a:t>Современный урок в начальной школе.</a:t>
            </a:r>
            <a:endParaRPr lang="ru-RU" dirty="0"/>
          </a:p>
        </p:txBody>
      </p:sp>
      <p:pic>
        <p:nvPicPr>
          <p:cNvPr id="4" name="Picture 9" descr="Копия 1274729389_tlalrz8z3fowidi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3786190"/>
            <a:ext cx="2109788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indent="-342900">
              <a:spcAft>
                <a:spcPct val="0"/>
              </a:spcAft>
              <a:buClr>
                <a:srgbClr val="000000"/>
              </a:buClr>
              <a:buFontTx/>
              <a:buChar char="•"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Arial" charset="0"/>
                <a:cs typeface="Times New Roman" pitchFamily="18" charset="0"/>
                <a:sym typeface="Arial" charset="0"/>
              </a:rPr>
              <a:t>Сложившаяся за предыдущие  годы устойчивая методика проведения урока.</a:t>
            </a:r>
          </a:p>
          <a:p>
            <a:pPr indent="-342900">
              <a:spcAft>
                <a:spcPct val="0"/>
              </a:spcAft>
              <a:buClr>
                <a:srgbClr val="000000"/>
              </a:buClr>
              <a:buFontTx/>
              <a:buChar char="•"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Arial" charset="0"/>
                <a:cs typeface="Times New Roman" pitchFamily="18" charset="0"/>
                <a:sym typeface="Arial" charset="0"/>
              </a:rPr>
              <a:t>Необходимость дать возможность ученику самому искать информацию и исследовать её. </a:t>
            </a:r>
          </a:p>
          <a:p>
            <a:pPr indent="-342900">
              <a:spcAft>
                <a:spcPct val="0"/>
              </a:spcAft>
              <a:buClr>
                <a:srgbClr val="000000"/>
              </a:buClr>
              <a:buFontTx/>
              <a:buChar char="•"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Arial" charset="0"/>
                <a:cs typeface="Times New Roman" pitchFamily="18" charset="0"/>
                <a:sym typeface="Arial" charset="0"/>
              </a:rPr>
              <a:t>Необходимость создавать учебные ситуации как особые структурные единицы учебной деятельности, а также уметь переводить учебные задачи в учебную ситуацию.</a:t>
            </a:r>
          </a:p>
          <a:p>
            <a:pPr indent="-342900">
              <a:spcAft>
                <a:spcPct val="0"/>
              </a:spcAft>
              <a:buClr>
                <a:srgbClr val="000000"/>
              </a:buClr>
              <a:buFontTx/>
              <a:buChar char="•"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Arial" charset="0"/>
                <a:cs typeface="Times New Roman" pitchFamily="18" charset="0"/>
                <a:sym typeface="Arial" charset="0"/>
              </a:rPr>
              <a:t>Традиционный подход  к анализу урока и стремление придерживаться старых подходов к оценке деятельности учителя.</a:t>
            </a:r>
          </a:p>
          <a:p>
            <a:pPr indent="-342900">
              <a:spcAft>
                <a:spcPct val="0"/>
              </a:spcAft>
              <a:buClr>
                <a:srgbClr val="000000"/>
              </a:buClr>
              <a:buFontTx/>
              <a:buChar char="•"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Arial" charset="0"/>
                <a:cs typeface="Times New Roman" pitchFamily="18" charset="0"/>
                <a:sym typeface="Arial" charset="0"/>
              </a:rPr>
              <a:t>Замена известных планов-конспектов технологическими картами урока.</a:t>
            </a:r>
          </a:p>
          <a:p>
            <a:pPr indent="-342900">
              <a:spcAft>
                <a:spcPct val="0"/>
              </a:spcAft>
              <a:buClr>
                <a:srgbClr val="000000"/>
              </a:buClr>
              <a:buFontTx/>
              <a:buChar char="•"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Arial" charset="0"/>
                <a:cs typeface="Times New Roman" pitchFamily="18" charset="0"/>
                <a:sym typeface="Arial" charset="0"/>
              </a:rPr>
              <a:t>Контрольно-оценочная деятельность.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B86E00"/>
                </a:solidFill>
                <a:latin typeface="Times New Roman" pitchFamily="18" charset="0"/>
                <a:ea typeface="Arial" charset="0"/>
                <a:cs typeface="Times New Roman" pitchFamily="18" charset="0"/>
                <a:sym typeface="Times New Roman" pitchFamily="18" charset="0"/>
              </a:rPr>
              <a:t>Основные трудности при подготовке урока в условиях ФГОС: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57224" y="357166"/>
            <a:ext cx="7372376" cy="1060472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3200" b="1" i="1" dirty="0" smtClean="0">
                <a:solidFill>
                  <a:schemeClr val="bg1"/>
                </a:solidFill>
                <a:latin typeface="Arno Pro" pitchFamily="18" charset="0"/>
              </a:rPr>
              <a:t>Требования к технике проведения урока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43063"/>
            <a:ext cx="8229600" cy="44831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Урок должен быть эмоциональным, вызывать интерес, воспитывать познавательную потребность.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Темп и ритм должны быть оптимальными, действия завершенными.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Доминирование атмосферы доброжелательности и активного творческого труда.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Смена видов деятельности учащихся, сочетание различных методов и приемов обучения.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Соблюдение единого орфографического режима.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Обеспечение активного учения каждого школьника.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Содержимое 2"/>
          <p:cNvSpPr>
            <a:spLocks noGrp="1"/>
          </p:cNvSpPr>
          <p:nvPr>
            <p:ph idx="1"/>
          </p:nvPr>
        </p:nvSpPr>
        <p:spPr>
          <a:xfrm>
            <a:off x="755650" y="1571612"/>
            <a:ext cx="7931150" cy="4752988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четко и точно формулирует задания;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не повторяет задания 2 раза;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не дает новые знания в готовом виде;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не комментирует ответы учеников, не исправляет их, а предлагает самим ученикам исправить неточности;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не повторяет то, что сказали ученики;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предугадывает затруднения, если надо, меняет задания по ходу урока;</a:t>
            </a:r>
          </a:p>
          <a:p>
            <a:pPr eaLnBrk="1" hangingPunct="1">
              <a:buFont typeface="Wingdings 2" pitchFamily="18" charset="2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5" name="Заголовок 3"/>
          <p:cNvSpPr>
            <a:spLocks noGrp="1"/>
          </p:cNvSpPr>
          <p:nvPr>
            <p:ph type="title"/>
          </p:nvPr>
        </p:nvSpPr>
        <p:spPr>
          <a:xfrm>
            <a:off x="357158" y="571480"/>
            <a:ext cx="8229600" cy="78581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Требования к учителю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857224" y="357166"/>
            <a:ext cx="7372376" cy="1060472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rmAutofit fontScale="975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no Pro" pitchFamily="18" charset="0"/>
                <a:ea typeface="+mj-ea"/>
                <a:cs typeface="+mj-cs"/>
              </a:rPr>
              <a:t>Требования к учителю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1"/>
          <p:cNvSpPr>
            <a:spLocks noChangeArrowheads="1"/>
          </p:cNvSpPr>
          <p:nvPr/>
        </p:nvSpPr>
        <p:spPr bwMode="auto">
          <a:xfrm>
            <a:off x="395288" y="1214422"/>
            <a:ext cx="859631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-338138"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>
                <a:latin typeface="Constantia" pitchFamily="18" charset="0"/>
              </a:rPr>
              <a:t>I </a:t>
            </a:r>
            <a:r>
              <a:rPr lang="ru-RU" sz="2400" b="1" dirty="0" smtClean="0">
                <a:latin typeface="Constantia" pitchFamily="18" charset="0"/>
              </a:rPr>
              <a:t>этап</a:t>
            </a:r>
            <a:r>
              <a:rPr lang="en-US" sz="2400" b="1" dirty="0" smtClean="0">
                <a:latin typeface="Constantia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Организационный момент.</a:t>
            </a:r>
            <a:endParaRPr lang="ru-RU" sz="2400" b="1" dirty="0">
              <a:latin typeface="Constantia" pitchFamily="18" charset="0"/>
            </a:endParaRPr>
          </a:p>
          <a:p>
            <a:pPr indent="-338138"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>
                <a:latin typeface="Constantia" pitchFamily="18" charset="0"/>
              </a:rPr>
              <a:t>II этап. </a:t>
            </a:r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Актуализация знаний.</a:t>
            </a:r>
            <a:endParaRPr lang="ru-RU" sz="2400" b="1" dirty="0">
              <a:latin typeface="Constantia" pitchFamily="18" charset="0"/>
            </a:endParaRPr>
          </a:p>
          <a:p>
            <a:pPr indent="-338138"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>
                <a:latin typeface="Constantia" pitchFamily="18" charset="0"/>
              </a:rPr>
              <a:t>III этап. </a:t>
            </a:r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Постановка учебной задачи.</a:t>
            </a:r>
            <a:endParaRPr lang="ru-RU" sz="2400" b="1" dirty="0">
              <a:latin typeface="Constantia" pitchFamily="18" charset="0"/>
            </a:endParaRPr>
          </a:p>
          <a:p>
            <a:pPr indent="-338138"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>
                <a:latin typeface="Constantia" pitchFamily="18" charset="0"/>
              </a:rPr>
              <a:t>IV этап. </a:t>
            </a:r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Открытие нового знания.</a:t>
            </a:r>
            <a:endParaRPr lang="ru-RU" sz="2400" b="1" dirty="0">
              <a:latin typeface="Constantia" pitchFamily="18" charset="0"/>
            </a:endParaRPr>
          </a:p>
          <a:p>
            <a:pPr indent="-338138"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>
                <a:latin typeface="Constantia" pitchFamily="18" charset="0"/>
              </a:rPr>
              <a:t>V этап. </a:t>
            </a:r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Первичное закрепление</a:t>
            </a:r>
            <a:r>
              <a:rPr lang="ru-RU" sz="1200" b="1" dirty="0" smtClean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Constantia" pitchFamily="18" charset="0"/>
                <a:cs typeface="Times New Roman" pitchFamily="18" charset="0"/>
              </a:rPr>
              <a:t> </a:t>
            </a:r>
            <a:endParaRPr lang="ru-RU" sz="2400" b="1" dirty="0">
              <a:latin typeface="Constantia" pitchFamily="18" charset="0"/>
            </a:endParaRPr>
          </a:p>
          <a:p>
            <a:r>
              <a:rPr lang="en-US" sz="2400" b="1" dirty="0">
                <a:latin typeface="Constantia" pitchFamily="18" charset="0"/>
              </a:rPr>
              <a:t>VI </a:t>
            </a:r>
            <a:r>
              <a:rPr lang="ru-RU" sz="2400" b="1" dirty="0">
                <a:latin typeface="Constantia" pitchFamily="18" charset="0"/>
              </a:rPr>
              <a:t>этап.</a:t>
            </a:r>
            <a:r>
              <a:rPr lang="ru-RU" sz="2400" b="1" dirty="0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Самостоятельная работа с самопроверкой по эталону. Самоанализ и самоконтроль.</a:t>
            </a:r>
            <a:r>
              <a:rPr lang="ru-RU" sz="2400" dirty="0" smtClean="0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 </a:t>
            </a:r>
            <a:endParaRPr lang="ru-RU" sz="2400" b="1" dirty="0">
              <a:latin typeface="Constantia" pitchFamily="18" charset="0"/>
              <a:cs typeface="Times New Roman" pitchFamily="18" charset="0"/>
            </a:endParaRPr>
          </a:p>
          <a:p>
            <a:r>
              <a:rPr lang="en-US" sz="2400" b="1" dirty="0">
                <a:latin typeface="Constantia" pitchFamily="18" charset="0"/>
                <a:cs typeface="Times New Roman" pitchFamily="18" charset="0"/>
              </a:rPr>
              <a:t>VII </a:t>
            </a:r>
            <a:r>
              <a:rPr lang="ru-RU" sz="2400" b="1" dirty="0">
                <a:latin typeface="Constantia" pitchFamily="18" charset="0"/>
                <a:cs typeface="Times New Roman" pitchFamily="18" charset="0"/>
              </a:rPr>
              <a:t>этап. </a:t>
            </a:r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  Включение нового знания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 в систему знаний и повторение.</a:t>
            </a:r>
          </a:p>
          <a:p>
            <a:r>
              <a:rPr lang="en-US" sz="2400" b="1" dirty="0" smtClean="0">
                <a:latin typeface="Constantia" pitchFamily="18" charset="0"/>
                <a:cs typeface="Times New Roman" pitchFamily="18" charset="0"/>
              </a:rPr>
              <a:t>VIII </a:t>
            </a:r>
            <a:r>
              <a:rPr lang="ru-RU" sz="2400" b="1" dirty="0">
                <a:latin typeface="Constantia" pitchFamily="18" charset="0"/>
                <a:cs typeface="Times New Roman" pitchFamily="18" charset="0"/>
              </a:rPr>
              <a:t>этап. </a:t>
            </a:r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Рефлексия деятельности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 (итог урока).</a:t>
            </a:r>
          </a:p>
          <a:p>
            <a:pPr indent="-338138"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 b="1" dirty="0">
              <a:latin typeface="Constantia" pitchFamily="18" charset="0"/>
              <a:cs typeface="Times New Roman" pitchFamily="18" charset="0"/>
            </a:endParaRPr>
          </a:p>
          <a:p>
            <a:pPr indent="-338138"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 b="1" dirty="0">
              <a:latin typeface="Constantia" pitchFamily="18" charset="0"/>
              <a:cs typeface="Times New Roman" pitchFamily="18" charset="0"/>
            </a:endParaRPr>
          </a:p>
          <a:p>
            <a:pPr indent="-338138"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 b="1" dirty="0">
              <a:latin typeface="Constantia" pitchFamily="18" charset="0"/>
            </a:endParaRPr>
          </a:p>
        </p:txBody>
      </p:sp>
      <p:sp>
        <p:nvSpPr>
          <p:cNvPr id="22531" name="Прямоугольник 2"/>
          <p:cNvSpPr>
            <a:spLocks noChangeArrowheads="1"/>
          </p:cNvSpPr>
          <p:nvPr/>
        </p:nvSpPr>
        <p:spPr bwMode="auto">
          <a:xfrm>
            <a:off x="0" y="188913"/>
            <a:ext cx="914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000080"/>
                </a:solidFill>
                <a:latin typeface="Constantia" pitchFamily="18" charset="0"/>
              </a:rPr>
              <a:t>Структура урока в начальных классах</a:t>
            </a:r>
            <a:endParaRPr lang="ru-RU" sz="3600">
              <a:latin typeface="Constantia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143636" y="4643446"/>
            <a:ext cx="2650613" cy="164305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ChangeArrowheads="1"/>
          </p:cNvSpPr>
          <p:nvPr/>
        </p:nvSpPr>
        <p:spPr bwMode="auto">
          <a:xfrm>
            <a:off x="684213" y="168275"/>
            <a:ext cx="8459787" cy="670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1.Организационный момент.</a:t>
            </a:r>
            <a:endParaRPr lang="ru-RU" sz="2800" dirty="0">
              <a:solidFill>
                <a:srgbClr val="C00000"/>
              </a:solidFill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b="1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Цель: </a:t>
            </a:r>
            <a:r>
              <a:rPr lang="ru-RU" sz="24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включение учащихся в деятельность на личностно- значимом уровне. </a:t>
            </a:r>
            <a:r>
              <a:rPr lang="ru-RU" sz="2400" i="1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«Хочу, потому что могу».</a:t>
            </a:r>
            <a:endParaRPr lang="ru-RU" sz="24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• </a:t>
            </a:r>
            <a:r>
              <a:rPr lang="ru-RU" sz="2400" dirty="0">
                <a:solidFill>
                  <a:srgbClr val="2A6D7D"/>
                </a:solidFill>
                <a:latin typeface="Constantia" pitchFamily="18" charset="0"/>
                <a:cs typeface="Times New Roman" pitchFamily="18" charset="0"/>
              </a:rPr>
              <a:t>1-2 минуты</a:t>
            </a: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• У учащихся должна возникнуть положительная эмоциональная направленность;</a:t>
            </a:r>
            <a:endParaRPr lang="ru-RU" sz="24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• включение детей в деятельность;</a:t>
            </a:r>
            <a:endParaRPr lang="ru-RU" sz="24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• выделение содержательной области.</a:t>
            </a:r>
            <a:endParaRPr lang="ru-RU" sz="24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i="1" dirty="0">
                <a:solidFill>
                  <a:srgbClr val="2A6D7D"/>
                </a:solidFill>
                <a:latin typeface="Constantia" pitchFamily="18" charset="0"/>
                <a:cs typeface="Times New Roman" pitchFamily="18" charset="0"/>
              </a:rPr>
              <a:t>Приёмы работы:</a:t>
            </a: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• учитель в начале урока высказывает добрые пожелания детям; предлагает пожелать друг другу удачи (хлопки в ладони друг друга с соседом по парте);</a:t>
            </a:r>
            <a:endParaRPr lang="ru-RU" sz="24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• учитель предлагает детям подумать, что пригодится для успешной работы на уроке; дети высказываются;</a:t>
            </a:r>
            <a:endParaRPr lang="ru-RU" sz="24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• девиз, эпиграф («С малой удачи начинается большой успех»);</a:t>
            </a:r>
            <a:endParaRPr lang="ru-RU" sz="24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• самопроверка домашнего задания по образцу.</a:t>
            </a:r>
          </a:p>
          <a:p>
            <a:pPr eaLnBrk="0" hangingPunct="0"/>
            <a:endParaRPr lang="ru-RU" sz="2000" dirty="0">
              <a:solidFill>
                <a:srgbClr val="000000"/>
              </a:solidFill>
              <a:latin typeface="Constantia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3555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Constantia" pitchFamily="18" charset="0"/>
              </a:rPr>
              <a:t>ФГОС</a:t>
            </a:r>
            <a:r>
              <a:rPr lang="ru-RU" sz="1600">
                <a:latin typeface="Constantia" pitchFamily="18" charset="0"/>
              </a:rPr>
              <a:t> </a:t>
            </a:r>
          </a:p>
        </p:txBody>
      </p:sp>
      <p:pic>
        <p:nvPicPr>
          <p:cNvPr id="2355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ChangeArrowheads="1"/>
          </p:cNvSpPr>
          <p:nvPr/>
        </p:nvSpPr>
        <p:spPr bwMode="auto">
          <a:xfrm>
            <a:off x="684213" y="0"/>
            <a:ext cx="8459787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II. Актуализация знаний.</a:t>
            </a:r>
          </a:p>
          <a:p>
            <a:pPr algn="ctr"/>
            <a:endParaRPr lang="ru-RU" sz="1600" dirty="0">
              <a:solidFill>
                <a:srgbClr val="C00000"/>
              </a:solidFill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 b="1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Цель: </a:t>
            </a:r>
            <a:r>
              <a:rPr lang="ru-RU" sz="28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повторение изученного материала, необходимого для «открытия нового знания», и выявление затруднений в индивидуальной деятельности каждого учащегося.</a:t>
            </a:r>
            <a:endParaRPr lang="ru-RU" sz="28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1. </a:t>
            </a:r>
            <a:r>
              <a:rPr lang="ru-RU" sz="2800" dirty="0">
                <a:solidFill>
                  <a:schemeClr val="accent1"/>
                </a:solidFill>
                <a:latin typeface="Constantia" pitchFamily="18" charset="0"/>
                <a:cs typeface="Times New Roman" pitchFamily="18" charset="0"/>
              </a:rPr>
              <a:t>4-5 минут</a:t>
            </a:r>
            <a:endParaRPr lang="ru-RU" sz="28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2. Возникновение проблемной ситуации.</a:t>
            </a:r>
            <a:endParaRPr lang="ru-RU" sz="28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• актуализация ЗУН и мыслительных операций </a:t>
            </a:r>
          </a:p>
          <a:p>
            <a:pPr eaLnBrk="0" hangingPunct="0"/>
            <a:r>
              <a:rPr lang="ru-RU" sz="28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(внимания, памяти, речи);</a:t>
            </a:r>
            <a:endParaRPr lang="ru-RU" sz="28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• создание проблемной ситуации;</a:t>
            </a:r>
            <a:endParaRPr lang="ru-RU" sz="28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• выявление и фиксирование в громкой речи: где и почему возникло затруднение; темы и цели урока. </a:t>
            </a:r>
          </a:p>
          <a:p>
            <a:pPr eaLnBrk="0" hangingPunct="0"/>
            <a:endParaRPr lang="ru-RU" sz="2000" dirty="0">
              <a:solidFill>
                <a:srgbClr val="000000"/>
              </a:solidFill>
              <a:latin typeface="Constantia" pitchFamily="18" charset="0"/>
              <a:cs typeface="Times New Roman" pitchFamily="18" charset="0"/>
            </a:endParaRPr>
          </a:p>
        </p:txBody>
      </p:sp>
      <p:sp>
        <p:nvSpPr>
          <p:cNvPr id="24579" name="Прямоугольник 4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Constantia" pitchFamily="18" charset="0"/>
              </a:rPr>
              <a:t>ФГОС</a:t>
            </a:r>
            <a:r>
              <a:rPr lang="ru-RU" sz="1600">
                <a:latin typeface="Constantia" pitchFamily="18" charset="0"/>
              </a:rPr>
              <a:t> </a:t>
            </a:r>
          </a:p>
        </p:txBody>
      </p:sp>
      <p:pic>
        <p:nvPicPr>
          <p:cNvPr id="2458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ChangeArrowheads="1"/>
          </p:cNvSpPr>
          <p:nvPr/>
        </p:nvSpPr>
        <p:spPr bwMode="auto">
          <a:xfrm>
            <a:off x="1000125" y="357188"/>
            <a:ext cx="5786438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III. Постановка учебной задачи.</a:t>
            </a:r>
            <a:endParaRPr lang="ru-RU" sz="3200" dirty="0">
              <a:solidFill>
                <a:srgbClr val="C00000"/>
              </a:solidFill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endParaRPr lang="ru-RU" sz="2400" b="1" dirty="0">
              <a:solidFill>
                <a:srgbClr val="000000"/>
              </a:solidFill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 b="1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Цель: </a:t>
            </a:r>
            <a:r>
              <a:rPr lang="ru-RU" sz="28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обсуждение затруднений </a:t>
            </a:r>
          </a:p>
          <a:p>
            <a:pPr eaLnBrk="0" hangingPunct="0"/>
            <a:r>
              <a:rPr lang="ru-RU" sz="28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(«Почему возникли затруднения?»,  </a:t>
            </a:r>
          </a:p>
          <a:p>
            <a:pPr eaLnBrk="0" hangingPunct="0"/>
            <a:r>
              <a:rPr lang="ru-RU" sz="28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«Чего мы ещё не знаем?»); </a:t>
            </a:r>
          </a:p>
          <a:p>
            <a:pPr eaLnBrk="0" hangingPunct="0"/>
            <a:r>
              <a:rPr lang="ru-RU" sz="28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проговаривание цели урока в виде вопроса, на который предстоит </a:t>
            </a:r>
            <a:r>
              <a:rPr lang="ru-RU" sz="2800" dirty="0" err="1" smtClean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ответить,или</a:t>
            </a:r>
            <a:r>
              <a:rPr lang="ru-RU" sz="2800" dirty="0" smtClean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в виде темы урока.</a:t>
            </a:r>
            <a:endParaRPr lang="ru-RU" sz="2800" dirty="0"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 dirty="0">
                <a:solidFill>
                  <a:srgbClr val="000000"/>
                </a:solidFill>
                <a:latin typeface="Constantia" pitchFamily="18" charset="0"/>
                <a:cs typeface="Times New Roman" pitchFamily="18" charset="0"/>
              </a:rPr>
              <a:t>• </a:t>
            </a:r>
            <a:r>
              <a:rPr lang="ru-RU" sz="2800" dirty="0">
                <a:solidFill>
                  <a:schemeClr val="accent1"/>
                </a:solidFill>
                <a:latin typeface="Constantia" pitchFamily="18" charset="0"/>
                <a:cs typeface="Times New Roman" pitchFamily="18" charset="0"/>
              </a:rPr>
              <a:t>4-5 мин</a:t>
            </a:r>
            <a:endParaRPr lang="ru-RU" sz="2800" dirty="0">
              <a:solidFill>
                <a:srgbClr val="000000"/>
              </a:solidFill>
              <a:latin typeface="Constantia" pitchFamily="18" charset="0"/>
              <a:cs typeface="Times New Roman" pitchFamily="18" charset="0"/>
            </a:endParaRPr>
          </a:p>
          <a:p>
            <a:pPr eaLnBrk="0" hangingPunct="0"/>
            <a:endParaRPr lang="ru-RU" sz="2800" dirty="0">
              <a:latin typeface="Constantia" pitchFamily="18" charset="0"/>
              <a:cs typeface="Times New Roman" pitchFamily="18" charset="0"/>
            </a:endParaRPr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/>
          <a:srcRect l="5170" t="84393" r="53165" b="195"/>
          <a:stretch>
            <a:fillRect/>
          </a:stretch>
        </p:blipFill>
        <p:spPr bwMode="auto">
          <a:xfrm>
            <a:off x="6715125" y="4572000"/>
            <a:ext cx="2214563" cy="209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Прямоугольник 4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Constantia" pitchFamily="18" charset="0"/>
              </a:rPr>
              <a:t>ФГОС</a:t>
            </a:r>
            <a:r>
              <a:rPr lang="ru-RU" sz="1600">
                <a:latin typeface="Constantia" pitchFamily="18" charset="0"/>
              </a:rPr>
              <a:t> </a:t>
            </a:r>
          </a:p>
        </p:txBody>
      </p:sp>
      <p:pic>
        <p:nvPicPr>
          <p:cNvPr id="25605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241</TotalTime>
  <Words>904</Words>
  <PresentationFormat>Экран (4:3)</PresentationFormat>
  <Paragraphs>155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Открытая</vt:lpstr>
      <vt:lpstr>Проектирование урока  в условиях реализации ФГОС</vt:lpstr>
      <vt:lpstr>Современный урок в начальной школе.</vt:lpstr>
      <vt:lpstr>Основные трудности при подготовке урока в условиях ФГОС:</vt:lpstr>
      <vt:lpstr>Требования к технике проведения урока</vt:lpstr>
      <vt:lpstr>Требования к учителю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Три кита познавательной мотивации:</vt:lpstr>
      <vt:lpstr>    Современный урок – современный учитель... . «Нужно, чтобы дети, по возможности, учились самостоятельно, а учитель руководил этим самостоятельным процессом и давал для него материал» — слова  К.Д. Ушинского отражают суть урока современного типа. </vt:lpstr>
      <vt:lpstr>комфортность</vt:lpstr>
      <vt:lpstr>Слайд 18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Проектирование урока  в условиях ФГОС</dc:title>
  <dc:creator>User</dc:creator>
  <cp:lastModifiedBy>User</cp:lastModifiedBy>
  <cp:revision>26</cp:revision>
  <dcterms:created xsi:type="dcterms:W3CDTF">2016-08-23T13:05:09Z</dcterms:created>
  <dcterms:modified xsi:type="dcterms:W3CDTF">2016-08-24T18:14:30Z</dcterms:modified>
</cp:coreProperties>
</file>