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1B965D4-2B5F-45D0-B1FD-0CDD6D2FBB96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402532E-3618-4784-9655-ED7985FCBB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Microsoft_Office_PowerPoint1.sldx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22.png"/><Relationship Id="rId3" Type="http://schemas.openxmlformats.org/officeDocument/2006/relationships/image" Target="../media/image12.wmf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wmf"/><Relationship Id="rId10" Type="http://schemas.openxmlformats.org/officeDocument/2006/relationships/image" Target="../media/image19.gif"/><Relationship Id="rId4" Type="http://schemas.openxmlformats.org/officeDocument/2006/relationships/image" Target="../media/image13.wmf"/><Relationship Id="rId9" Type="http://schemas.openxmlformats.org/officeDocument/2006/relationships/image" Target="../media/image18.gif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371600"/>
            <a:ext cx="8112078" cy="3137520"/>
          </a:xfrm>
        </p:spPr>
        <p:txBody>
          <a:bodyPr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	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63" y="3929063"/>
            <a:ext cx="6786562" cy="20002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450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16388" name="Picture 4" descr="C:\Users\User\Desktop\Лицей\фоны для през\нов 3\0_3a8e1_acd20393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625" y="1000125"/>
            <a:ext cx="8715375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dirty="0">
                <a:solidFill>
                  <a:srgbClr val="7030A0"/>
                </a:solidFill>
                <a:latin typeface="Arial" pitchFamily="34" charset="0"/>
              </a:rPr>
              <a:t>Родительское собрание </a:t>
            </a:r>
            <a:br>
              <a:rPr lang="ru-RU" sz="4800" dirty="0">
                <a:solidFill>
                  <a:srgbClr val="7030A0"/>
                </a:solidFill>
                <a:latin typeface="Arial" pitchFamily="34" charset="0"/>
              </a:rPr>
            </a:br>
            <a:r>
              <a:rPr lang="ru-RU" sz="4800" dirty="0">
                <a:solidFill>
                  <a:srgbClr val="7030A0"/>
                </a:solidFill>
                <a:latin typeface="Arial" pitchFamily="34" charset="0"/>
              </a:rPr>
              <a:t>	в  </a:t>
            </a:r>
            <a:r>
              <a:rPr lang="ru-RU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1-2 </a:t>
            </a:r>
            <a:r>
              <a:rPr lang="ru-RU" sz="4800" dirty="0">
                <a:solidFill>
                  <a:srgbClr val="7030A0"/>
                </a:solidFill>
                <a:latin typeface="Arial" pitchFamily="34" charset="0"/>
              </a:rPr>
              <a:t>классе </a:t>
            </a:r>
            <a:br>
              <a:rPr lang="ru-RU" sz="4800" dirty="0">
                <a:solidFill>
                  <a:srgbClr val="7030A0"/>
                </a:solidFill>
                <a:latin typeface="Arial" pitchFamily="34" charset="0"/>
              </a:rPr>
            </a:br>
            <a:r>
              <a:rPr lang="ru-RU" sz="4800" dirty="0">
                <a:solidFill>
                  <a:srgbClr val="7030A0"/>
                </a:solidFill>
                <a:latin typeface="Arial" pitchFamily="34" charset="0"/>
              </a:rPr>
              <a:t>«Разговор о правильном питании»</a:t>
            </a:r>
            <a:br>
              <a:rPr lang="ru-RU" sz="4800" dirty="0">
                <a:solidFill>
                  <a:srgbClr val="7030A0"/>
                </a:solidFill>
                <a:latin typeface="Arial" pitchFamily="34" charset="0"/>
              </a:rPr>
            </a:br>
            <a:endParaRPr lang="ru-RU" sz="4800" dirty="0">
              <a:solidFill>
                <a:srgbClr val="7030A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1643063" y="571500"/>
            <a:ext cx="7043737" cy="60721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800" smtClean="0"/>
              <a:t>	</a:t>
            </a:r>
            <a:endParaRPr lang="ru-RU" smtClean="0"/>
          </a:p>
        </p:txBody>
      </p:sp>
      <p:pic>
        <p:nvPicPr>
          <p:cNvPr id="26627" name="Picture 5" descr="аверина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8135937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1428750"/>
            <a:ext cx="3071812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0" y="357188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800" b="1">
                <a:ea typeface="Calibri" pitchFamily="34" charset="0"/>
                <a:cs typeface="Arial" charset="0"/>
              </a:rPr>
              <a:t>Кирпичи 2-ой и 3-ий - овощной и фруктовый.</a:t>
            </a:r>
            <a:endParaRPr lang="ru-RU" sz="2800">
              <a:ea typeface="Calibri" pitchFamily="34" charset="0"/>
              <a:cs typeface="Arial" charset="0"/>
            </a:endParaRPr>
          </a:p>
        </p:txBody>
      </p:sp>
      <p:pic>
        <p:nvPicPr>
          <p:cNvPr id="27652" name="Picture 5" descr="002003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644" t="1962" r="2441" b="5101"/>
          <a:stretch>
            <a:fillRect/>
          </a:stretch>
        </p:blipFill>
        <p:spPr>
          <a:xfrm>
            <a:off x="357188" y="1357313"/>
            <a:ext cx="5643562" cy="4525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25"/>
            <a:ext cx="8929717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Кирпич 4-ый пищевой пирамиды – мясной.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214438" y="1428750"/>
            <a:ext cx="7800975" cy="3857625"/>
          </a:xfrm>
        </p:spPr>
        <p:txBody>
          <a:bodyPr/>
          <a:lstStyle/>
          <a:p>
            <a:pPr marL="365125" indent="-282575" eaLnBrk="1" hangingPunct="1">
              <a:buFont typeface="Wingdings 2" pitchFamily="18" charset="2"/>
              <a:buNone/>
            </a:pPr>
            <a:r>
              <a:rPr lang="en-US" smtClean="0"/>
              <a:t> </a:t>
            </a:r>
            <a:endParaRPr lang="ru-RU" smtClean="0"/>
          </a:p>
        </p:txBody>
      </p:sp>
      <p:pic>
        <p:nvPicPr>
          <p:cNvPr id="28676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643063"/>
            <a:ext cx="721518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571500"/>
            <a:ext cx="8358187" cy="928688"/>
          </a:xfrm>
        </p:spPr>
        <p:txBody>
          <a:bodyPr>
            <a:normAutofit fontScale="92500" lnSpcReduction="10000"/>
          </a:bodyPr>
          <a:lstStyle/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/>
              <a:t>Кирпич 5-ый пищевой пирамиды – молочный.</a:t>
            </a:r>
            <a:endParaRPr lang="ru-RU" dirty="0" smtClean="0"/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29699" name="Picture 8" descr="моло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785938"/>
            <a:ext cx="792956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917575"/>
          </a:xfrm>
        </p:spPr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Кирпич 6-ой пищевой пирамиды - жиросодержащий, но не жирный.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2714625" y="928688"/>
            <a:ext cx="6143625" cy="521493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/>
              <a:t> </a:t>
            </a:r>
            <a:endParaRPr lang="ru-RU" smtClean="0"/>
          </a:p>
        </p:txBody>
      </p:sp>
      <p:pic>
        <p:nvPicPr>
          <p:cNvPr id="30724" name="Picture 15" descr="136e3fa14ea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285875"/>
            <a:ext cx="35718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928813"/>
            <a:ext cx="3500438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4714875"/>
            <a:ext cx="22145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1143000" y="1143000"/>
            <a:ext cx="8001000" cy="2214563"/>
          </a:xfrm>
        </p:spPr>
        <p:txBody>
          <a:bodyPr/>
          <a:lstStyle/>
          <a:p>
            <a:pPr marL="365125" indent="-282575" eaLnBrk="1" hangingPunct="1">
              <a:buFont typeface="Wingdings 2" pitchFamily="18" charset="2"/>
              <a:buNone/>
            </a:pPr>
            <a:r>
              <a:rPr lang="en-US" smtClean="0"/>
              <a:t> </a:t>
            </a:r>
            <a:endParaRPr lang="ru-RU" smtClean="0"/>
          </a:p>
        </p:txBody>
      </p:sp>
      <p:pic>
        <p:nvPicPr>
          <p:cNvPr id="31747" name="Picture 8" descr="unыфtitl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643188"/>
            <a:ext cx="364331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428875" y="500063"/>
            <a:ext cx="6429375" cy="267811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2800" cap="none" smtClean="0">
                <a:solidFill>
                  <a:schemeClr val="tx1"/>
                </a:solidFill>
                <a:effectLst/>
                <a:latin typeface="Arial" charset="0"/>
                <a:ea typeface="Calibri" pitchFamily="34" charset="0"/>
                <a:cs typeface="Arial" charset="0"/>
              </a:rPr>
              <a:t>ВЫВОД: Если прислушиваться к советам по правильному питанию для школьников, то ваш ребенок будет хорошо учиться и всегда находиться в прекрасном расположении духа. </a:t>
            </a:r>
          </a:p>
        </p:txBody>
      </p:sp>
      <p:pic>
        <p:nvPicPr>
          <p:cNvPr id="31749" name="Picture 7" descr="untitled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3071813"/>
            <a:ext cx="43021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85750"/>
            <a:ext cx="21431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1" descr="C:\Users\User\Desktop\новый год\SDC1447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571625"/>
            <a:ext cx="4714875" cy="3571875"/>
          </a:xfrm>
          <a:noFill/>
        </p:spPr>
      </p:pic>
      <p:pic>
        <p:nvPicPr>
          <p:cNvPr id="3076" name="Picture 5" descr="SDC144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2571750"/>
            <a:ext cx="507206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2555875" y="0"/>
          <a:ext cx="4968875" cy="2143125"/>
        </p:xfrm>
        <a:graphic>
          <a:graphicData uri="http://schemas.openxmlformats.org/presentationml/2006/ole">
            <p:oleObj spid="_x0000_s1026" name="Слайд" r:id="rId5" imgW="2824051" imgH="2118316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9698" name="Object 7"/>
          <p:cNvGraphicFramePr>
            <a:graphicFrameLocks noChangeAspect="1"/>
          </p:cNvGraphicFramePr>
          <p:nvPr/>
        </p:nvGraphicFramePr>
        <p:xfrm>
          <a:off x="2555875" y="0"/>
          <a:ext cx="4968875" cy="2143125"/>
        </p:xfrm>
        <a:graphic>
          <a:graphicData uri="http://schemas.openxmlformats.org/presentationml/2006/ole">
            <p:oleObj spid="_x0000_s29698" name="Слайд" r:id="rId3" imgW="2824051" imgH="2118316" progId="PowerPoint.Slide.12">
              <p:embed/>
            </p:oleObj>
          </a:graphicData>
        </a:graphic>
      </p:graphicFrame>
      <p:pic>
        <p:nvPicPr>
          <p:cNvPr id="29699" name="Picture 3" descr="C:\Users\User\Desktop\Фото 1 класс\1 класс фото\SDC102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000240"/>
            <a:ext cx="4464000" cy="3348000"/>
          </a:xfrm>
          <a:prstGeom prst="rect">
            <a:avLst/>
          </a:prstGeom>
          <a:noFill/>
        </p:spPr>
      </p:pic>
      <p:pic>
        <p:nvPicPr>
          <p:cNvPr id="29700" name="Picture 4" descr="C:\Users\User\Desktop\Фото 1 класс\1 класс фото\SDC102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214686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0722" name="Object 7"/>
          <p:cNvGraphicFramePr>
            <a:graphicFrameLocks noChangeAspect="1"/>
          </p:cNvGraphicFramePr>
          <p:nvPr/>
        </p:nvGraphicFramePr>
        <p:xfrm>
          <a:off x="2555875" y="0"/>
          <a:ext cx="4968875" cy="2143125"/>
        </p:xfrm>
        <a:graphic>
          <a:graphicData uri="http://schemas.openxmlformats.org/presentationml/2006/ole">
            <p:oleObj spid="_x0000_s30722" name="Слайд" r:id="rId3" imgW="2824051" imgH="2118316" progId="PowerPoint.Slide.12">
              <p:embed/>
            </p:oleObj>
          </a:graphicData>
        </a:graphic>
      </p:graphicFrame>
      <p:pic>
        <p:nvPicPr>
          <p:cNvPr id="30723" name="Picture 3" descr="C:\Users\User\Desktop\Фото 1 класс\1 класс фото\SDC102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390775"/>
            <a:ext cx="4191000" cy="3143250"/>
          </a:xfrm>
          <a:prstGeom prst="rect">
            <a:avLst/>
          </a:prstGeom>
          <a:noFill/>
        </p:spPr>
      </p:pic>
      <p:pic>
        <p:nvPicPr>
          <p:cNvPr id="30724" name="Picture 4" descr="C:\Users\User\Desktop\Фото 1 класс\1 класс фото\SDC103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333625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3143250"/>
            <a:ext cx="3929063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4"/>
          <p:cNvSpPr>
            <a:spLocks noGrp="1" noChangeArrowheads="1"/>
          </p:cNvSpPr>
          <p:nvPr>
            <p:ph idx="1"/>
          </p:nvPr>
        </p:nvSpPr>
        <p:spPr>
          <a:xfrm>
            <a:off x="214313" y="642938"/>
            <a:ext cx="8401050" cy="3600450"/>
          </a:xfrm>
        </p:spPr>
        <p:txBody>
          <a:bodyPr anchor="ctr">
            <a:spAutoFit/>
          </a:bodyPr>
          <a:lstStyle/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ru-RU" sz="2800" b="1" smtClean="0">
                <a:solidFill>
                  <a:schemeClr val="tx1"/>
                </a:solidFill>
                <a:latin typeface="Arial" charset="0"/>
                <a:ea typeface="Calibri" pitchFamily="34" charset="0"/>
                <a:cs typeface="Arial" charset="0"/>
              </a:rPr>
              <a:t>Цели собрания: 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r>
              <a:rPr lang="ru-RU" b="1" smtClean="0">
                <a:latin typeface="Arial" charset="0"/>
                <a:ea typeface="Calibri" pitchFamily="34" charset="0"/>
                <a:cs typeface="Arial" charset="0"/>
              </a:rPr>
              <a:t>-</a:t>
            </a:r>
            <a:r>
              <a:rPr lang="ru-RU" sz="2800" smtClean="0">
                <a:solidFill>
                  <a:schemeClr val="tx1"/>
                </a:solidFill>
                <a:latin typeface="Arial" charset="0"/>
                <a:ea typeface="Calibri" pitchFamily="34" charset="0"/>
                <a:cs typeface="Arial" charset="0"/>
              </a:rPr>
              <a:t>информировать родителей о необходимости здорового питания;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ru-RU" sz="2800" smtClean="0">
                <a:ea typeface="Calibri" pitchFamily="34" charset="0"/>
                <a:cs typeface="Arial" charset="0"/>
              </a:rPr>
              <a:t>-</a:t>
            </a:r>
            <a:r>
              <a:rPr lang="ru-RU" sz="2800" smtClean="0">
                <a:solidFill>
                  <a:schemeClr val="tx1"/>
                </a:solidFill>
                <a:ea typeface="Calibri" pitchFamily="34" charset="0"/>
                <a:cs typeface="Arial" charset="0"/>
              </a:rPr>
              <a:t>повышать качество знаний родителей о том, что неправильное питание и малоподвижный образ жизни являются главными причинами возникновения различных заболеваний;</a:t>
            </a:r>
          </a:p>
          <a:p>
            <a:pPr marL="0" indent="0">
              <a:spcBef>
                <a:spcPct val="0"/>
              </a:spcBef>
              <a:buClrTx/>
              <a:buSzTx/>
              <a:buFontTx/>
              <a:buNone/>
            </a:pPr>
            <a:endParaRPr lang="ru-RU" sz="2800" smtClean="0">
              <a:solidFill>
                <a:schemeClr val="tx1"/>
              </a:solidFill>
              <a:latin typeface="Arial" charset="0"/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88" y="4868863"/>
            <a:ext cx="6786562" cy="1560512"/>
          </a:xfrm>
        </p:spPr>
        <p:txBody>
          <a:bodyPr/>
          <a:lstStyle/>
          <a:p>
            <a:pPr marL="26988" eaLnBrk="1" hangingPunct="1"/>
            <a:r>
              <a:rPr lang="ru-RU" sz="3600" dirty="0" smtClean="0">
                <a:solidFill>
                  <a:schemeClr val="tx1"/>
                </a:solidFill>
              </a:rPr>
              <a:t>«Человек есть то, что он ест.» </a:t>
            </a:r>
          </a:p>
          <a:p>
            <a:pPr marL="26988" algn="r" eaLnBrk="1" hangingPunct="1"/>
            <a:r>
              <a:rPr lang="ru-RU" sz="3200" dirty="0" smtClean="0">
                <a:solidFill>
                  <a:schemeClr val="tx1"/>
                </a:solidFill>
              </a:rPr>
              <a:t>Людвиг Андреас Фейербах</a:t>
            </a:r>
          </a:p>
        </p:txBody>
      </p:sp>
      <p:pic>
        <p:nvPicPr>
          <p:cNvPr id="18435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143000"/>
            <a:ext cx="58324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5" descr="C:\Documents and Settings\Администратор\Рабочий стол\{BF0E162D-892A-4CA9-A5CC-69DDB42A6688}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75"/>
            <a:ext cx="91440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5919788" y="2439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55299" name="Picture 3" descr="MainPanelBott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50" y="908050"/>
            <a:ext cx="5543550" cy="26177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908175" y="188913"/>
            <a:ext cx="6119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7030A0"/>
                </a:solidFill>
                <a:latin typeface="Times New Roman" pitchFamily="18" charset="0"/>
              </a:rPr>
              <a:t>Правильно питайся</a:t>
            </a:r>
            <a:r>
              <a:rPr lang="ru-RU" sz="4000" b="1" i="1">
                <a:solidFill>
                  <a:srgbClr val="7030A0"/>
                </a:solidFill>
              </a:rPr>
              <a:t>!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851275" y="1844675"/>
            <a:ext cx="46799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7030A0"/>
                </a:solidFill>
                <a:latin typeface="Times New Roman" pitchFamily="18" charset="0"/>
              </a:rPr>
              <a:t>«Прежде чем за стол мне сесть,</a:t>
            </a:r>
          </a:p>
          <a:p>
            <a:r>
              <a:rPr lang="ru-RU" sz="2400" b="1" i="1">
                <a:solidFill>
                  <a:srgbClr val="7030A0"/>
                </a:solidFill>
                <a:latin typeface="Times New Roman" pitchFamily="18" charset="0"/>
              </a:rPr>
              <a:t>Я подумаю, что съесть»</a:t>
            </a:r>
          </a:p>
        </p:txBody>
      </p:sp>
      <p:pic>
        <p:nvPicPr>
          <p:cNvPr id="21510" name="Picture 10" descr="Deti7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3429000"/>
            <a:ext cx="31623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Oval 11"/>
          <p:cNvSpPr>
            <a:spLocks noChangeArrowheads="1"/>
          </p:cNvSpPr>
          <p:nvPr/>
        </p:nvSpPr>
        <p:spPr bwMode="auto">
          <a:xfrm>
            <a:off x="179388" y="2852738"/>
            <a:ext cx="3887787" cy="3816350"/>
          </a:xfrm>
          <a:prstGeom prst="ellipse">
            <a:avLst/>
          </a:prstGeom>
          <a:solidFill>
            <a:schemeClr val="accent1">
              <a:alpha val="0"/>
            </a:schemeClr>
          </a:solidFill>
          <a:ln w="1270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Line 12"/>
          <p:cNvSpPr>
            <a:spLocks noChangeShapeType="1"/>
          </p:cNvSpPr>
          <p:nvPr/>
        </p:nvSpPr>
        <p:spPr bwMode="auto">
          <a:xfrm>
            <a:off x="684213" y="3500438"/>
            <a:ext cx="2808287" cy="259238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5310" name="Picture 14" descr="d17b9d9a00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125538"/>
            <a:ext cx="1160462" cy="12477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5311" name="Picture 15" descr="гмргшпнгшн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4076700"/>
            <a:ext cx="2876550" cy="19335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j040524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7875" y="2133600"/>
            <a:ext cx="20161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j04104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0"/>
            <a:ext cx="11811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j04118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33375"/>
            <a:ext cx="9747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18"/>
          <p:cNvSpPr txBox="1">
            <a:spLocks noChangeArrowheads="1"/>
          </p:cNvSpPr>
          <p:nvPr/>
        </p:nvSpPr>
        <p:spPr bwMode="auto">
          <a:xfrm>
            <a:off x="1116013" y="6481763"/>
            <a:ext cx="158432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0066"/>
                </a:solidFill>
                <a:cs typeface="Arial" charset="0"/>
              </a:rPr>
              <a:t>  </a:t>
            </a:r>
            <a:r>
              <a:rPr lang="ru-RU" b="1">
                <a:solidFill>
                  <a:srgbClr val="FF0066"/>
                </a:solidFill>
                <a:cs typeface="Arial" charset="0"/>
              </a:rPr>
              <a:t>полезно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6227763" y="6481763"/>
            <a:ext cx="1512887" cy="376237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latin typeface="Arial" pitchFamily="34" charset="0"/>
                <a:cs typeface="Arial" charset="0"/>
              </a:rPr>
              <a:t>   </a:t>
            </a:r>
            <a:r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вредно</a:t>
            </a:r>
          </a:p>
        </p:txBody>
      </p:sp>
      <p:pic>
        <p:nvPicPr>
          <p:cNvPr id="18452" name="Picture 20" descr="рпсенеквг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0"/>
            <a:ext cx="15462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Picture 21" descr="уы45ы345ы5ыу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26400" y="0"/>
            <a:ext cx="11176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Picture 22" descr="ршг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39975" y="2852738"/>
            <a:ext cx="16573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Picture 23" descr="1193308830_gif04065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59113" y="1341438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7" name="Picture 25" descr="miscellaneous_590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2133600"/>
            <a:ext cx="10858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8" name="Picture 26" descr="Рисунок6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24300" y="404813"/>
            <a:ext cx="571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0" name="Picture 28" descr="чвекеуе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47813" y="1700213"/>
            <a:ext cx="1296987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1" name="Picture 29" descr="чечвкечкв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500563" y="1484313"/>
            <a:ext cx="1295400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2" name="Picture 30" descr="чвечуечувке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516688" y="404813"/>
            <a:ext cx="1046162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3" name="Picture 31" descr="апсапвчкв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651500" y="2636838"/>
            <a:ext cx="917575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5" name="Picture 32" descr="j0290939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68313" y="3933825"/>
            <a:ext cx="2498725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6" name="Picture 34" descr="кчсевку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851275" y="3500438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35" descr="j043163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795963" y="4076700"/>
            <a:ext cx="243522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51284E-6 L 0.09444 0.64006 " pathEditMode="relative" ptsTypes="AA">
                                      <p:cBhvr>
                                        <p:cTn id="6" dur="2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3.58316E-6 L -0.14185 0.22022 " pathEditMode="relative" ptsTypes="AA">
                                      <p:cBhvr>
                                        <p:cTn id="11" dur="2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6.22484E-6 L -0.20469 0.45108 " pathEditMode="relative" ptsTypes="AA">
                                      <p:cBhvr>
                                        <p:cTn id="16" dur="2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5.28337E-6 L -0.58264 0.57715 " pathEditMode="relative" ptsTypes="AA">
                                      <p:cBhvr>
                                        <p:cTn id="21" dur="20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45431E-6 L 0.65365 0.34629 " pathEditMode="relative" ptsTypes="AA">
                                      <p:cBhvr>
                                        <p:cTn id="26" dur="2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20842E-6 L -0.37014 0.45131 " pathEditMode="relative" ptsTypes="AA">
                                      <p:cBhvr>
                                        <p:cTn id="31" dur="2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9366E-7 L 0.44896 0.66111 " pathEditMode="relative" ptsTypes="AA">
                                      <p:cBhvr>
                                        <p:cTn id="36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3.39579E-6 L 0.14965 0.68216 " pathEditMode="relative" ptsTypes="AA">
                                      <p:cBhvr>
                                        <p:cTn id="41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6.98358E-6 L 0.29149 0.65048 " pathEditMode="relative" ptsTypes="AA">
                                      <p:cBhvr>
                                        <p:cTn id="46" dur="2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07495E-6 L -0.47257 0.25191 " pathEditMode="relative" ptsTypes="AA">
                                      <p:cBhvr>
                                        <p:cTn id="51" dur="2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32084E-6 L -0.75608 0.66111 " pathEditMode="relative" ptsTypes="AA">
                                      <p:cBhvr>
                                        <p:cTn id="56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5.6211E-7 L -0.67726 0.33565 " pathEditMode="relative" ptsTypes="AA">
                                      <p:cBhvr>
                                        <p:cTn id="61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6694E-6 L 0.51198 0.44067 " pathEditMode="relative" ptsTypes="AA">
                                      <p:cBhvr>
                                        <p:cTn id="66" dur="2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9366E-7 L 0.2441 0.15753 " pathEditMode="relative" ptsTypes="AA">
                                      <p:cBhvr>
                                        <p:cTn id="71" dur="20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6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1000125" y="214313"/>
            <a:ext cx="7615238" cy="62150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600" smtClean="0"/>
              <a:t>	</a:t>
            </a:r>
            <a:endParaRPr lang="ru-RU" sz="2600" smtClean="0">
              <a:solidFill>
                <a:schemeClr val="bg1"/>
              </a:solidFill>
            </a:endParaRP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285750" y="357188"/>
            <a:ext cx="88582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    Правильное питание человека должно содержать все те вещества, которые входят в состав его организма, т.е. белки, жиры, углеводы, витамины, минеральные вещества и воду.</a:t>
            </a:r>
            <a:r>
              <a:rPr lang="ru-RU" sz="2400"/>
              <a:t> </a:t>
            </a:r>
          </a:p>
        </p:txBody>
      </p:sp>
      <p:pic>
        <p:nvPicPr>
          <p:cNvPr id="23556" name="Picture 5" descr="e56ec0b8fbe1f8f6ddfca71e93d5b8d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2143125"/>
            <a:ext cx="5857875" cy="396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dirty="0" smtClean="0"/>
              <a:t>Здоровое питание  – это питание, содержащее достаточно витаминов и минералов. </a:t>
            </a:r>
            <a:br>
              <a:rPr lang="ru-RU" sz="2000" dirty="0" smtClean="0"/>
            </a:br>
            <a:endParaRPr lang="ru-RU" sz="20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5000625" y="1285875"/>
            <a:ext cx="4000500" cy="5572125"/>
          </a:xfrm>
        </p:spPr>
        <p:txBody>
          <a:bodyPr/>
          <a:lstStyle/>
          <a:p>
            <a:pPr marL="365125" indent="-282575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458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285875"/>
            <a:ext cx="6072187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Первый кирпич пищевой пирамиды – зерновой.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25603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38"/>
            <a:ext cx="41433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1785938"/>
            <a:ext cx="4572000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</TotalTime>
  <Words>151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Трек</vt:lpstr>
      <vt:lpstr>Слайд</vt:lpstr>
      <vt:lpstr>  </vt:lpstr>
      <vt:lpstr>Слайд 2</vt:lpstr>
      <vt:lpstr>Слайд 3</vt:lpstr>
      <vt:lpstr>Слайд 4</vt:lpstr>
      <vt:lpstr>Слайд 5</vt:lpstr>
      <vt:lpstr>Слайд 6</vt:lpstr>
      <vt:lpstr>Слайд 7</vt:lpstr>
      <vt:lpstr>Здоровое питание  – это питание, содержащее достаточно витаминов и минералов.  </vt:lpstr>
      <vt:lpstr>Первый кирпич пищевой пирамиды – зерновой. </vt:lpstr>
      <vt:lpstr>Слайд 10</vt:lpstr>
      <vt:lpstr>Слайд 11</vt:lpstr>
      <vt:lpstr>Кирпич 4-ый пищевой пирамиды – мясной. </vt:lpstr>
      <vt:lpstr>Слайд 13</vt:lpstr>
      <vt:lpstr>Кирпич 6-ой пищевой пирамиды - жиросодержащий, но не жирный. </vt:lpstr>
      <vt:lpstr>ВЫВОД: Если прислушиваться к советам по правильному питанию для школьников, то ваш ребенок будет хорошо учиться и всегда находиться в прекрасном расположении духа. 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User</dc:creator>
  <cp:lastModifiedBy>User</cp:lastModifiedBy>
  <cp:revision>5</cp:revision>
  <dcterms:created xsi:type="dcterms:W3CDTF">2013-03-26T13:14:19Z</dcterms:created>
  <dcterms:modified xsi:type="dcterms:W3CDTF">2016-03-25T19:07:16Z</dcterms:modified>
</cp:coreProperties>
</file>