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79" r:id="rId4"/>
    <p:sldId id="260" r:id="rId5"/>
    <p:sldId id="261" r:id="rId6"/>
    <p:sldId id="273" r:id="rId7"/>
    <p:sldId id="262" r:id="rId8"/>
    <p:sldId id="275" r:id="rId9"/>
    <p:sldId id="263" r:id="rId10"/>
    <p:sldId id="277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F83AF1-072B-4DBF-9CC2-74186169DF08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180DCA5-A558-4D8A-ADDF-EF998B6EF9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3.wmf"/><Relationship Id="rId7" Type="http://schemas.openxmlformats.org/officeDocument/2006/relationships/image" Target="../media/image15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ПРАВИЛЬНОЕ ПИТАНИЕ ШКОЛЬНИКА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800" dirty="0" smtClean="0"/>
              <a:t>Классный час для </a:t>
            </a:r>
          </a:p>
          <a:p>
            <a:r>
              <a:rPr lang="ru-RU" sz="4800" dirty="0" smtClean="0"/>
              <a:t>1 класса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FFEE38"/>
          </a:solidFill>
          <a:ln w="381000">
            <a:solidFill>
              <a:srgbClr val="13923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358775" y="358775"/>
            <a:ext cx="1295400" cy="1295400"/>
            <a:chOff x="204" y="119"/>
            <a:chExt cx="816" cy="816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204" y="119"/>
              <a:ext cx="816" cy="816"/>
              <a:chOff x="975" y="799"/>
              <a:chExt cx="1451" cy="1451"/>
            </a:xfrm>
          </p:grpSpPr>
          <p:sp>
            <p:nvSpPr>
              <p:cNvPr id="12335" name="Oval 13"/>
              <p:cNvSpPr>
                <a:spLocks noChangeArrowheads="1"/>
              </p:cNvSpPr>
              <p:nvPr/>
            </p:nvSpPr>
            <p:spPr bwMode="auto">
              <a:xfrm>
                <a:off x="975" y="799"/>
                <a:ext cx="1451" cy="145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36" name="Oval 14"/>
              <p:cNvSpPr>
                <a:spLocks noChangeArrowheads="1"/>
              </p:cNvSpPr>
              <p:nvPr/>
            </p:nvSpPr>
            <p:spPr bwMode="auto">
              <a:xfrm>
                <a:off x="1111" y="935"/>
                <a:ext cx="1179" cy="117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34" name="Picture 19" descr="j041344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9" y="298"/>
              <a:ext cx="320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358775" y="5181600"/>
            <a:ext cx="1296988" cy="1296988"/>
            <a:chOff x="158" y="3339"/>
            <a:chExt cx="817" cy="817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158" y="3339"/>
              <a:ext cx="817" cy="817"/>
              <a:chOff x="975" y="799"/>
              <a:chExt cx="1451" cy="1451"/>
            </a:xfrm>
          </p:grpSpPr>
          <p:sp>
            <p:nvSpPr>
              <p:cNvPr id="12331" name="Oval 7"/>
              <p:cNvSpPr>
                <a:spLocks noChangeArrowheads="1"/>
              </p:cNvSpPr>
              <p:nvPr/>
            </p:nvSpPr>
            <p:spPr bwMode="auto">
              <a:xfrm>
                <a:off x="975" y="799"/>
                <a:ext cx="1451" cy="145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32" name="Oval 8"/>
              <p:cNvSpPr>
                <a:spLocks noChangeArrowheads="1"/>
              </p:cNvSpPr>
              <p:nvPr/>
            </p:nvSpPr>
            <p:spPr bwMode="auto">
              <a:xfrm>
                <a:off x="1111" y="935"/>
                <a:ext cx="1179" cy="117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30" name="Picture 24" descr="j041311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" y="3521"/>
              <a:ext cx="456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358775" y="1978025"/>
            <a:ext cx="1295400" cy="1295400"/>
            <a:chOff x="453" y="1253"/>
            <a:chExt cx="816" cy="816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 rot="-303287">
              <a:off x="453" y="1253"/>
              <a:ext cx="816" cy="816"/>
              <a:chOff x="975" y="799"/>
              <a:chExt cx="1451" cy="1451"/>
            </a:xfrm>
          </p:grpSpPr>
          <p:sp>
            <p:nvSpPr>
              <p:cNvPr id="12327" name="Oval 10"/>
              <p:cNvSpPr>
                <a:spLocks noChangeArrowheads="1"/>
              </p:cNvSpPr>
              <p:nvPr/>
            </p:nvSpPr>
            <p:spPr bwMode="auto">
              <a:xfrm>
                <a:off x="975" y="799"/>
                <a:ext cx="1451" cy="145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8" name="Oval 11"/>
              <p:cNvSpPr>
                <a:spLocks noChangeArrowheads="1"/>
              </p:cNvSpPr>
              <p:nvPr/>
            </p:nvSpPr>
            <p:spPr bwMode="auto">
              <a:xfrm>
                <a:off x="1111" y="935"/>
                <a:ext cx="1179" cy="117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26" name="Picture 27" descr="j0404343"/>
            <p:cNvPicPr>
              <a:picLocks noChangeAspect="1" noChangeArrowheads="1"/>
            </p:cNvPicPr>
            <p:nvPr/>
          </p:nvPicPr>
          <p:blipFill>
            <a:blip r:embed="rId4">
              <a:lum bright="6000" contrast="14000"/>
            </a:blip>
            <a:srcRect/>
            <a:stretch>
              <a:fillRect/>
            </a:stretch>
          </p:blipFill>
          <p:spPr bwMode="auto">
            <a:xfrm rot="-303287">
              <a:off x="653" y="1354"/>
              <a:ext cx="421" cy="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358775" y="3598863"/>
            <a:ext cx="1295400" cy="1295400"/>
            <a:chOff x="431" y="2296"/>
            <a:chExt cx="816" cy="816"/>
          </a:xfrm>
        </p:grpSpPr>
        <p:grpSp>
          <p:nvGrpSpPr>
            <p:cNvPr id="9" name="Group 5"/>
            <p:cNvGrpSpPr>
              <a:grpSpLocks/>
            </p:cNvGrpSpPr>
            <p:nvPr/>
          </p:nvGrpSpPr>
          <p:grpSpPr bwMode="auto">
            <a:xfrm>
              <a:off x="431" y="2296"/>
              <a:ext cx="816" cy="816"/>
              <a:chOff x="975" y="799"/>
              <a:chExt cx="1451" cy="1451"/>
            </a:xfrm>
          </p:grpSpPr>
          <p:sp>
            <p:nvSpPr>
              <p:cNvPr id="12323" name="Oval 3"/>
              <p:cNvSpPr>
                <a:spLocks noChangeArrowheads="1"/>
              </p:cNvSpPr>
              <p:nvPr/>
            </p:nvSpPr>
            <p:spPr bwMode="auto">
              <a:xfrm>
                <a:off x="975" y="799"/>
                <a:ext cx="1451" cy="145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4" name="Oval 4"/>
              <p:cNvSpPr>
                <a:spLocks noChangeArrowheads="1"/>
              </p:cNvSpPr>
              <p:nvPr/>
            </p:nvSpPr>
            <p:spPr bwMode="auto">
              <a:xfrm>
                <a:off x="1111" y="935"/>
                <a:ext cx="1179" cy="117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22" name="Picture 15" descr="j021579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59" y="2477"/>
              <a:ext cx="587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7556500" y="358775"/>
            <a:ext cx="1295400" cy="1295400"/>
            <a:chOff x="4468" y="255"/>
            <a:chExt cx="816" cy="816"/>
          </a:xfrm>
        </p:grpSpPr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4468" y="255"/>
              <a:ext cx="816" cy="816"/>
              <a:chOff x="3711" y="950"/>
              <a:chExt cx="816" cy="816"/>
            </a:xfrm>
          </p:grpSpPr>
          <p:sp>
            <p:nvSpPr>
              <p:cNvPr id="12319" name="Oval 44"/>
              <p:cNvSpPr>
                <a:spLocks noChangeArrowheads="1"/>
              </p:cNvSpPr>
              <p:nvPr/>
            </p:nvSpPr>
            <p:spPr bwMode="auto">
              <a:xfrm>
                <a:off x="3711" y="950"/>
                <a:ext cx="816" cy="81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20" name="Oval 45"/>
              <p:cNvSpPr>
                <a:spLocks noChangeArrowheads="1"/>
              </p:cNvSpPr>
              <p:nvPr/>
            </p:nvSpPr>
            <p:spPr bwMode="auto">
              <a:xfrm>
                <a:off x="3787" y="1026"/>
                <a:ext cx="664" cy="66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18" name="Picture 50" descr="MCj0431915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04" y="391"/>
              <a:ext cx="545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62"/>
          <p:cNvGrpSpPr>
            <a:grpSpLocks/>
          </p:cNvGrpSpPr>
          <p:nvPr/>
        </p:nvGrpSpPr>
        <p:grpSpPr bwMode="auto">
          <a:xfrm>
            <a:off x="7556500" y="1978025"/>
            <a:ext cx="1295400" cy="1295400"/>
            <a:chOff x="4760" y="1246"/>
            <a:chExt cx="816" cy="816"/>
          </a:xfrm>
        </p:grpSpPr>
        <p:grpSp>
          <p:nvGrpSpPr>
            <p:cNvPr id="13" name="Group 57"/>
            <p:cNvGrpSpPr>
              <a:grpSpLocks/>
            </p:cNvGrpSpPr>
            <p:nvPr/>
          </p:nvGrpSpPr>
          <p:grpSpPr bwMode="auto">
            <a:xfrm>
              <a:off x="4760" y="1246"/>
              <a:ext cx="816" cy="816"/>
              <a:chOff x="3711" y="950"/>
              <a:chExt cx="816" cy="816"/>
            </a:xfrm>
          </p:grpSpPr>
          <p:sp>
            <p:nvSpPr>
              <p:cNvPr id="12315" name="Oval 58"/>
              <p:cNvSpPr>
                <a:spLocks noChangeArrowheads="1"/>
              </p:cNvSpPr>
              <p:nvPr/>
            </p:nvSpPr>
            <p:spPr bwMode="auto">
              <a:xfrm>
                <a:off x="3711" y="950"/>
                <a:ext cx="816" cy="81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6" name="Oval 59"/>
              <p:cNvSpPr>
                <a:spLocks noChangeArrowheads="1"/>
              </p:cNvSpPr>
              <p:nvPr/>
            </p:nvSpPr>
            <p:spPr bwMode="auto">
              <a:xfrm>
                <a:off x="3787" y="1026"/>
                <a:ext cx="664" cy="66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14" name="Picture 61" descr="j040795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876" y="1434"/>
              <a:ext cx="58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65"/>
          <p:cNvGrpSpPr>
            <a:grpSpLocks/>
          </p:cNvGrpSpPr>
          <p:nvPr/>
        </p:nvGrpSpPr>
        <p:grpSpPr bwMode="auto">
          <a:xfrm>
            <a:off x="7556500" y="3598863"/>
            <a:ext cx="1295400" cy="1295400"/>
            <a:chOff x="4760" y="2267"/>
            <a:chExt cx="816" cy="816"/>
          </a:xfrm>
        </p:grpSpPr>
        <p:grpSp>
          <p:nvGrpSpPr>
            <p:cNvPr id="15" name="Group 54"/>
            <p:cNvGrpSpPr>
              <a:grpSpLocks/>
            </p:cNvGrpSpPr>
            <p:nvPr/>
          </p:nvGrpSpPr>
          <p:grpSpPr bwMode="auto">
            <a:xfrm>
              <a:off x="4760" y="2267"/>
              <a:ext cx="816" cy="816"/>
              <a:chOff x="3711" y="950"/>
              <a:chExt cx="816" cy="816"/>
            </a:xfrm>
          </p:grpSpPr>
          <p:sp>
            <p:nvSpPr>
              <p:cNvPr id="12311" name="Oval 55"/>
              <p:cNvSpPr>
                <a:spLocks noChangeArrowheads="1"/>
              </p:cNvSpPr>
              <p:nvPr/>
            </p:nvSpPr>
            <p:spPr bwMode="auto">
              <a:xfrm>
                <a:off x="3711" y="950"/>
                <a:ext cx="816" cy="81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12" name="Oval 56"/>
              <p:cNvSpPr>
                <a:spLocks noChangeArrowheads="1"/>
              </p:cNvSpPr>
              <p:nvPr/>
            </p:nvSpPr>
            <p:spPr bwMode="auto">
              <a:xfrm>
                <a:off x="3787" y="1026"/>
                <a:ext cx="664" cy="66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10" name="Picture 63" descr="j041044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921" y="2399"/>
              <a:ext cx="635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67"/>
          <p:cNvGrpSpPr>
            <a:grpSpLocks/>
          </p:cNvGrpSpPr>
          <p:nvPr/>
        </p:nvGrpSpPr>
        <p:grpSpPr bwMode="auto">
          <a:xfrm>
            <a:off x="7556500" y="5181600"/>
            <a:ext cx="1295400" cy="1295400"/>
            <a:chOff x="4760" y="3264"/>
            <a:chExt cx="816" cy="816"/>
          </a:xfrm>
        </p:grpSpPr>
        <p:grpSp>
          <p:nvGrpSpPr>
            <p:cNvPr id="17" name="Group 51"/>
            <p:cNvGrpSpPr>
              <a:grpSpLocks/>
            </p:cNvGrpSpPr>
            <p:nvPr/>
          </p:nvGrpSpPr>
          <p:grpSpPr bwMode="auto">
            <a:xfrm>
              <a:off x="4760" y="3264"/>
              <a:ext cx="816" cy="816"/>
              <a:chOff x="3711" y="950"/>
              <a:chExt cx="816" cy="816"/>
            </a:xfrm>
          </p:grpSpPr>
          <p:sp>
            <p:nvSpPr>
              <p:cNvPr id="12307" name="Oval 52"/>
              <p:cNvSpPr>
                <a:spLocks noChangeArrowheads="1"/>
              </p:cNvSpPr>
              <p:nvPr/>
            </p:nvSpPr>
            <p:spPr bwMode="auto">
              <a:xfrm>
                <a:off x="3711" y="950"/>
                <a:ext cx="816" cy="81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08" name="Oval 53"/>
              <p:cNvSpPr>
                <a:spLocks noChangeArrowheads="1"/>
              </p:cNvSpPr>
              <p:nvPr/>
            </p:nvSpPr>
            <p:spPr bwMode="auto">
              <a:xfrm>
                <a:off x="3787" y="1026"/>
                <a:ext cx="664" cy="664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2306" name="Picture 66" descr="j040794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885" y="3430"/>
              <a:ext cx="535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76" name="Text Box 68"/>
          <p:cNvSpPr txBox="1">
            <a:spLocks noChangeArrowheads="1"/>
          </p:cNvSpPr>
          <p:nvPr/>
        </p:nvSpPr>
        <p:spPr bwMode="auto">
          <a:xfrm>
            <a:off x="2700338" y="404813"/>
            <a:ext cx="3671887" cy="2311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7.00</a:t>
            </a:r>
            <a:r>
              <a:rPr lang="ru-RU">
                <a:latin typeface="Arial" charset="0"/>
              </a:rPr>
              <a:t> – Кофе                    </a:t>
            </a:r>
            <a:r>
              <a:rPr lang="ru-RU" b="1">
                <a:latin typeface="Arial" charset="0"/>
              </a:rPr>
              <a:t>10.00</a:t>
            </a:r>
            <a:r>
              <a:rPr lang="ru-RU">
                <a:latin typeface="Arial" charset="0"/>
              </a:rPr>
              <a:t> – Бутерброд  </a:t>
            </a:r>
            <a:r>
              <a:rPr lang="ru-RU" b="1">
                <a:latin typeface="Arial" charset="0"/>
              </a:rPr>
              <a:t>12.00</a:t>
            </a:r>
            <a:r>
              <a:rPr lang="ru-RU">
                <a:latin typeface="Arial" charset="0"/>
              </a:rPr>
              <a:t> - Доширак          </a:t>
            </a:r>
            <a:r>
              <a:rPr lang="ru-RU" b="1">
                <a:latin typeface="Arial" charset="0"/>
              </a:rPr>
              <a:t>14.00</a:t>
            </a:r>
            <a:r>
              <a:rPr lang="ru-RU">
                <a:latin typeface="Arial" charset="0"/>
              </a:rPr>
              <a:t> – Чипсы, Кола </a:t>
            </a:r>
            <a:r>
              <a:rPr lang="ru-RU" b="1">
                <a:latin typeface="Arial" charset="0"/>
              </a:rPr>
              <a:t>18.00</a:t>
            </a:r>
            <a:r>
              <a:rPr lang="ru-RU">
                <a:latin typeface="Arial" charset="0"/>
              </a:rPr>
              <a:t> – Сухарики           </a:t>
            </a:r>
            <a:r>
              <a:rPr lang="ru-RU" b="1">
                <a:latin typeface="Arial" charset="0"/>
              </a:rPr>
              <a:t>20.00</a:t>
            </a:r>
            <a:r>
              <a:rPr lang="ru-RU">
                <a:latin typeface="Arial" charset="0"/>
              </a:rPr>
              <a:t> - Плотный ужин</a:t>
            </a:r>
            <a:r>
              <a:rPr lang="ru-RU" sz="1600"/>
              <a:t>. </a:t>
            </a:r>
          </a:p>
        </p:txBody>
      </p:sp>
      <p:sp>
        <p:nvSpPr>
          <p:cNvPr id="17477" name="Text Box 69"/>
          <p:cNvSpPr txBox="1">
            <a:spLocks noChangeArrowheads="1"/>
          </p:cNvSpPr>
          <p:nvPr/>
        </p:nvSpPr>
        <p:spPr bwMode="auto">
          <a:xfrm>
            <a:off x="2700338" y="404813"/>
            <a:ext cx="3671887" cy="23590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7.00</a:t>
            </a:r>
            <a:r>
              <a:rPr lang="ru-RU">
                <a:latin typeface="Arial" charset="0"/>
              </a:rPr>
              <a:t> – Кофе                    </a:t>
            </a:r>
            <a:r>
              <a:rPr lang="ru-RU" b="1">
                <a:latin typeface="Arial" charset="0"/>
              </a:rPr>
              <a:t>10.00</a:t>
            </a:r>
            <a:r>
              <a:rPr lang="ru-RU">
                <a:latin typeface="Arial" charset="0"/>
              </a:rPr>
              <a:t> – Бутерброд  </a:t>
            </a:r>
            <a:r>
              <a:rPr lang="ru-RU" b="1">
                <a:latin typeface="Arial" charset="0"/>
              </a:rPr>
              <a:t>12.00</a:t>
            </a:r>
            <a:r>
              <a:rPr lang="ru-RU">
                <a:latin typeface="Arial" charset="0"/>
              </a:rPr>
              <a:t> - Доширак          </a:t>
            </a:r>
            <a:r>
              <a:rPr lang="ru-RU" b="1">
                <a:latin typeface="Arial" charset="0"/>
              </a:rPr>
              <a:t>14.00</a:t>
            </a:r>
            <a:r>
              <a:rPr lang="ru-RU">
                <a:latin typeface="Arial" charset="0"/>
              </a:rPr>
              <a:t> – Чипсы, Кола </a:t>
            </a:r>
            <a:r>
              <a:rPr lang="ru-RU" b="1">
                <a:latin typeface="Arial" charset="0"/>
              </a:rPr>
              <a:t>18.00</a:t>
            </a:r>
            <a:r>
              <a:rPr lang="ru-RU">
                <a:latin typeface="Arial" charset="0"/>
              </a:rPr>
              <a:t> – Сухарики           </a:t>
            </a:r>
            <a:r>
              <a:rPr lang="ru-RU" b="1">
                <a:latin typeface="Arial" charset="0"/>
              </a:rPr>
              <a:t>20.00</a:t>
            </a:r>
            <a:r>
              <a:rPr lang="ru-RU">
                <a:latin typeface="Arial" charset="0"/>
              </a:rPr>
              <a:t> - Плотный ужин</a:t>
            </a:r>
            <a:r>
              <a:rPr lang="ru-RU" sz="1600"/>
              <a:t>. </a:t>
            </a:r>
          </a:p>
        </p:txBody>
      </p:sp>
      <p:sp>
        <p:nvSpPr>
          <p:cNvPr id="17478" name="Line 70"/>
          <p:cNvSpPr>
            <a:spLocks noChangeShapeType="1"/>
          </p:cNvSpPr>
          <p:nvPr/>
        </p:nvSpPr>
        <p:spPr bwMode="auto">
          <a:xfrm flipH="1">
            <a:off x="2484438" y="260350"/>
            <a:ext cx="4105275" cy="26638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79" name="Line 71"/>
          <p:cNvSpPr>
            <a:spLocks noChangeShapeType="1"/>
          </p:cNvSpPr>
          <p:nvPr/>
        </p:nvSpPr>
        <p:spPr bwMode="auto">
          <a:xfrm>
            <a:off x="2484438" y="260350"/>
            <a:ext cx="4032250" cy="25923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82" name="Text Box 74"/>
          <p:cNvSpPr txBox="1">
            <a:spLocks noChangeArrowheads="1"/>
          </p:cNvSpPr>
          <p:nvPr/>
        </p:nvSpPr>
        <p:spPr bwMode="auto">
          <a:xfrm>
            <a:off x="1979613" y="3573463"/>
            <a:ext cx="5327650" cy="273050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latin typeface="Arial" charset="0"/>
              </a:rPr>
              <a:t>7.00</a:t>
            </a:r>
            <a:r>
              <a:rPr lang="ru-RU" sz="2800" dirty="0">
                <a:latin typeface="Arial" charset="0"/>
              </a:rPr>
              <a:t> – Плотный завтрак.          </a:t>
            </a:r>
            <a:r>
              <a:rPr lang="ru-RU" sz="2800" b="1" dirty="0">
                <a:latin typeface="Arial" charset="0"/>
              </a:rPr>
              <a:t>10.00</a:t>
            </a:r>
            <a:r>
              <a:rPr lang="ru-RU" sz="2800" dirty="0">
                <a:latin typeface="Arial" charset="0"/>
              </a:rPr>
              <a:t> – витаминизированный  второй завтрак.                   </a:t>
            </a:r>
            <a:r>
              <a:rPr lang="ru-RU" sz="2800" b="1" dirty="0">
                <a:latin typeface="Arial" charset="0"/>
              </a:rPr>
              <a:t>13.00</a:t>
            </a:r>
            <a:r>
              <a:rPr lang="ru-RU" sz="2800" dirty="0">
                <a:latin typeface="Arial" charset="0"/>
              </a:rPr>
              <a:t> – Обед.                          </a:t>
            </a:r>
            <a:r>
              <a:rPr lang="ru-RU" sz="2800" b="1" dirty="0">
                <a:latin typeface="Arial" charset="0"/>
              </a:rPr>
              <a:t>16.00</a:t>
            </a:r>
            <a:r>
              <a:rPr lang="ru-RU" sz="2800" dirty="0">
                <a:latin typeface="Arial" charset="0"/>
              </a:rPr>
              <a:t> – Полдник.                   </a:t>
            </a:r>
            <a:r>
              <a:rPr lang="ru-RU" sz="2800" b="1" dirty="0">
                <a:latin typeface="Arial" charset="0"/>
              </a:rPr>
              <a:t>19.00</a:t>
            </a:r>
            <a:r>
              <a:rPr lang="ru-RU" sz="2800" dirty="0">
                <a:latin typeface="Arial" charset="0"/>
              </a:rPr>
              <a:t> – Лёгкий ужин</a:t>
            </a:r>
          </a:p>
        </p:txBody>
      </p:sp>
      <p:sp>
        <p:nvSpPr>
          <p:cNvPr id="17483" name="WordArt 75"/>
          <p:cNvSpPr>
            <a:spLocks noChangeArrowheads="1" noChangeShapeType="1" noTextEdit="1"/>
          </p:cNvSpPr>
          <p:nvPr/>
        </p:nvSpPr>
        <p:spPr bwMode="auto">
          <a:xfrm>
            <a:off x="1835150" y="692150"/>
            <a:ext cx="5832475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ОТКАЖИСЬ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ОТ ПЕРЕКУСОВ,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 РЕЖИМУ ЕШЬ 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 ВКУСОМ!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" dur="5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6" grpId="0" animBg="1"/>
      <p:bldP spid="17477" grpId="0" animBg="1"/>
      <p:bldP spid="17477" grpId="1" animBg="1"/>
      <p:bldP spid="17478" grpId="0" animBg="1"/>
      <p:bldP spid="17478" grpId="1" animBg="1"/>
      <p:bldP spid="17479" grpId="0" animBg="1"/>
      <p:bldP spid="17479" grpId="1" animBg="1"/>
      <p:bldP spid="17482" grpId="0" animBg="1"/>
      <p:bldP spid="174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dirty="0" smtClean="0"/>
              <a:t>Физминутка.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00174"/>
            <a:ext cx="6286544" cy="507209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600" dirty="0" smtClean="0"/>
              <a:t>Будем в классики играть,</a:t>
            </a:r>
          </a:p>
          <a:p>
            <a:pPr>
              <a:buNone/>
            </a:pPr>
            <a:r>
              <a:rPr lang="ru-RU" sz="1600" dirty="0" smtClean="0"/>
              <a:t>На одной ноге скакать.</a:t>
            </a:r>
          </a:p>
          <a:p>
            <a:pPr>
              <a:buNone/>
            </a:pPr>
            <a:r>
              <a:rPr lang="ru-RU" sz="1600" dirty="0" smtClean="0"/>
              <a:t>А теперь еще немножко</a:t>
            </a:r>
          </a:p>
          <a:p>
            <a:pPr>
              <a:buNone/>
            </a:pPr>
            <a:r>
              <a:rPr lang="ru-RU" sz="1600" dirty="0" smtClean="0"/>
              <a:t>На другой поскачем ножке.</a:t>
            </a:r>
          </a:p>
          <a:p>
            <a:pPr>
              <a:buNone/>
            </a:pPr>
            <a:r>
              <a:rPr lang="ru-RU" sz="1600" dirty="0" smtClean="0"/>
              <a:t>Наклониться </a:t>
            </a:r>
            <a:r>
              <a:rPr lang="ru-RU" sz="1600" dirty="0" smtClean="0"/>
              <a:t>– три, четыре – </a:t>
            </a:r>
          </a:p>
          <a:p>
            <a:pPr>
              <a:buNone/>
            </a:pPr>
            <a:r>
              <a:rPr lang="ru-RU" sz="1600" dirty="0" smtClean="0"/>
              <a:t>И на месте поскакать.</a:t>
            </a:r>
          </a:p>
          <a:p>
            <a:pPr>
              <a:buNone/>
            </a:pPr>
            <a:r>
              <a:rPr lang="ru-RU" sz="1600" dirty="0" smtClean="0"/>
              <a:t>На носки, затем на пятки.</a:t>
            </a:r>
          </a:p>
          <a:p>
            <a:pPr>
              <a:buNone/>
            </a:pPr>
            <a:r>
              <a:rPr lang="ru-RU" sz="1600" dirty="0" smtClean="0"/>
              <a:t>Лень отбросить и опять –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</a:t>
            </a:r>
            <a:r>
              <a:rPr lang="ru-RU" sz="1600" dirty="0" smtClean="0"/>
              <a:t>   </a:t>
            </a:r>
            <a:r>
              <a:rPr lang="ru-RU" sz="1600" dirty="0" smtClean="0"/>
              <a:t>Раз! Подняться, потянуться,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</a:t>
            </a:r>
            <a:r>
              <a:rPr lang="ru-RU" sz="1600" dirty="0" smtClean="0"/>
              <a:t>    </a:t>
            </a:r>
            <a:r>
              <a:rPr lang="ru-RU" sz="1600" dirty="0" smtClean="0"/>
              <a:t>Два! Согнуться, </a:t>
            </a:r>
            <a:r>
              <a:rPr lang="ru-RU" sz="1600" dirty="0"/>
              <a:t>р</a:t>
            </a:r>
            <a:r>
              <a:rPr lang="ru-RU" sz="1600" dirty="0" smtClean="0"/>
              <a:t>азогнуться,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</a:t>
            </a:r>
            <a:r>
              <a:rPr lang="ru-RU" sz="1600" dirty="0" smtClean="0"/>
              <a:t> </a:t>
            </a:r>
            <a:r>
              <a:rPr lang="ru-RU" sz="1600" dirty="0" smtClean="0"/>
              <a:t>Три! В ладоши три хлопка,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</a:t>
            </a:r>
            <a:r>
              <a:rPr lang="ru-RU" sz="1600" dirty="0" smtClean="0"/>
              <a:t>   </a:t>
            </a:r>
            <a:r>
              <a:rPr lang="ru-RU" sz="1600" dirty="0" smtClean="0"/>
              <a:t>Головою три кивка.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                                                            </a:t>
            </a:r>
            <a:r>
              <a:rPr lang="ru-RU" sz="1600" dirty="0" smtClean="0"/>
              <a:t>        На </a:t>
            </a:r>
            <a:r>
              <a:rPr lang="ru-RU" sz="1600" dirty="0" smtClean="0"/>
              <a:t>четыре – руки шире.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                                                            Пять – руками помахать.</a:t>
            </a:r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7172" name="Picture 4" descr="C:\Documents and Settings\Юзер\Мои документы\Мои документы\картинки\ВЕКТОРНЫЕ РИСУНКИ, ВСЯ КОЛЛЕКЦИЯ\J021293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785926"/>
            <a:ext cx="1857356" cy="1816100"/>
          </a:xfrm>
          <a:prstGeom prst="rect">
            <a:avLst/>
          </a:prstGeom>
          <a:noFill/>
        </p:spPr>
      </p:pic>
      <p:pic>
        <p:nvPicPr>
          <p:cNvPr id="7174" name="Picture 6" descr="C:\Documents and Settings\Юзер\Мои документы\Мои документы\картинки\ВЕКТОРНЫЕ РИСУНКИ, ВСЯ КОЛЛЕКЦИЯ\J021296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643446"/>
            <a:ext cx="928694" cy="180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Витамин А – витамин роста.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1785926"/>
            <a:ext cx="2786082" cy="43434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Помни истину простую –</a:t>
            </a:r>
          </a:p>
          <a:p>
            <a:r>
              <a:rPr lang="ru-RU" sz="2400" i="1" dirty="0" smtClean="0"/>
              <a:t>Лучше видит только тот,</a:t>
            </a:r>
          </a:p>
          <a:p>
            <a:r>
              <a:rPr lang="ru-RU" sz="2400" i="1" dirty="0" smtClean="0"/>
              <a:t>Кто жует морковь сырую</a:t>
            </a:r>
          </a:p>
          <a:p>
            <a:r>
              <a:rPr lang="ru-RU" sz="2400" i="1" dirty="0" smtClean="0"/>
              <a:t>Или сок морковный пьет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00496" y="1752600"/>
            <a:ext cx="4762504" cy="4419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молоко </a:t>
            </a:r>
          </a:p>
          <a:p>
            <a:r>
              <a:rPr lang="ru-RU" dirty="0" smtClean="0"/>
              <a:t>зеленый лук</a:t>
            </a:r>
          </a:p>
          <a:p>
            <a:r>
              <a:rPr lang="ru-RU" dirty="0"/>
              <a:t>з</a:t>
            </a:r>
            <a:r>
              <a:rPr lang="ru-RU" dirty="0" smtClean="0"/>
              <a:t>еленый горошек</a:t>
            </a:r>
          </a:p>
          <a:p>
            <a:r>
              <a:rPr lang="ru-RU" dirty="0" smtClean="0"/>
              <a:t>абрикосы</a:t>
            </a:r>
          </a:p>
          <a:p>
            <a:r>
              <a:rPr lang="ru-RU" dirty="0"/>
              <a:t>м</a:t>
            </a:r>
            <a:r>
              <a:rPr lang="ru-RU" dirty="0" smtClean="0"/>
              <a:t>андарины</a:t>
            </a:r>
          </a:p>
          <a:p>
            <a:r>
              <a:rPr lang="ru-RU" dirty="0"/>
              <a:t>а</a:t>
            </a:r>
            <a:r>
              <a:rPr lang="ru-RU" dirty="0" smtClean="0"/>
              <a:t>пельсины</a:t>
            </a:r>
          </a:p>
          <a:p>
            <a:r>
              <a:rPr lang="ru-RU" dirty="0"/>
              <a:t>о</a:t>
            </a:r>
            <a:r>
              <a:rPr lang="ru-RU" dirty="0" smtClean="0"/>
              <a:t>блепиха</a:t>
            </a:r>
          </a:p>
          <a:p>
            <a:r>
              <a:rPr lang="ru-RU" dirty="0" smtClean="0"/>
              <a:t>рябина</a:t>
            </a:r>
          </a:p>
          <a:p>
            <a:endParaRPr lang="ru-RU" dirty="0"/>
          </a:p>
        </p:txBody>
      </p:sp>
      <p:pic>
        <p:nvPicPr>
          <p:cNvPr id="1026" name="Picture 2" descr="C:\Documents and Settings\Юзер\Мои документы\Мои документы\картинки\ВЕКТОРНЫЕ РИСУНКИ, ВСЯ КОЛЛЕКЦИЯ\D5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72074"/>
            <a:ext cx="2286016" cy="928694"/>
          </a:xfrm>
          <a:prstGeom prst="rect">
            <a:avLst/>
          </a:prstGeom>
          <a:noFill/>
        </p:spPr>
      </p:pic>
      <p:pic>
        <p:nvPicPr>
          <p:cNvPr id="1027" name="Picture 3" descr="C:\Documents and Settings\Юзер\Мои документы\Мои документы\картинки\ВЕКТОРНЫЕ РИСУНКИ, ВСЯ КОЛЛЕКЦИЯ\D4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429000"/>
            <a:ext cx="1143008" cy="928694"/>
          </a:xfrm>
          <a:prstGeom prst="rect">
            <a:avLst/>
          </a:prstGeom>
          <a:noFill/>
        </p:spPr>
      </p:pic>
      <p:pic>
        <p:nvPicPr>
          <p:cNvPr id="1030" name="Picture 6" descr="C:\Documents and Settings\Юзер\Мои документы\Мои документы\картинки\ВЕКТОРНЫЕ РИСУНКИ, ВСЯ КОЛЛЕКЦИЯ\D2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5072074"/>
            <a:ext cx="857256" cy="958845"/>
          </a:xfrm>
          <a:prstGeom prst="rect">
            <a:avLst/>
          </a:prstGeom>
          <a:noFill/>
        </p:spPr>
      </p:pic>
      <p:pic>
        <p:nvPicPr>
          <p:cNvPr id="1031" name="Picture 7" descr="C:\Documents and Settings\Юзер\Мои документы\Мои документы\картинки\ВЕКТОРНЫЕ РИСУНКИ, ВСЯ КОЛЛЕКЦИЯ\FD00991_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62" y="2428868"/>
            <a:ext cx="928694" cy="785818"/>
          </a:xfrm>
          <a:prstGeom prst="rect">
            <a:avLst/>
          </a:prstGeom>
          <a:noFill/>
        </p:spPr>
      </p:pic>
      <p:pic>
        <p:nvPicPr>
          <p:cNvPr id="1032" name="Picture 8" descr="C:\Documents and Settings\Юзер\Мои документы\Мои документы\картинки\ВЕКТОРНЫЕ РИСУНКИ, ВСЯ КОЛЛЕКЦИЯ\FD01226_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571612"/>
            <a:ext cx="409574" cy="785812"/>
          </a:xfrm>
          <a:prstGeom prst="rect">
            <a:avLst/>
          </a:prstGeom>
          <a:noFill/>
        </p:spPr>
      </p:pic>
      <p:pic>
        <p:nvPicPr>
          <p:cNvPr id="1033" name="Picture 9" descr="C:\Documents and Settings\Юзер\Мои документы\Мои документы\картинки\ВЕКТОРНЫЕ РИСУНКИ, ВСЯ КОЛЛЕКЦИЯ\FD01010_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72396" y="4500570"/>
            <a:ext cx="1143009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91451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Витамин В – для работы сердца, оказывает большое влияние на рост организма и заживление ран и язв.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2714620"/>
            <a:ext cx="2890830" cy="3343268"/>
          </a:xfrm>
        </p:spPr>
        <p:txBody>
          <a:bodyPr>
            <a:normAutofit fontScale="92500" lnSpcReduction="10000"/>
          </a:bodyPr>
          <a:lstStyle/>
          <a:p>
            <a:r>
              <a:rPr lang="ru-RU" sz="2800" i="1" dirty="0" smtClean="0"/>
              <a:t>Очень важно спозаранку</a:t>
            </a:r>
          </a:p>
          <a:p>
            <a:r>
              <a:rPr lang="ru-RU" sz="2800" i="1" dirty="0" smtClean="0"/>
              <a:t>Есть за завтраком овсянку.</a:t>
            </a:r>
          </a:p>
          <a:p>
            <a:r>
              <a:rPr lang="ru-RU" sz="2800" i="1" dirty="0" smtClean="0"/>
              <a:t>Черный хлеб полезен вам,</a:t>
            </a:r>
          </a:p>
          <a:p>
            <a:r>
              <a:rPr lang="ru-RU" sz="2800" i="1" dirty="0" smtClean="0"/>
              <a:t>И не только по утрам</a:t>
            </a:r>
            <a:r>
              <a:rPr lang="ru-RU" sz="2000" dirty="0" smtClean="0"/>
              <a:t>!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71934" y="2357430"/>
            <a:ext cx="4429156" cy="3814770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олоко</a:t>
            </a:r>
          </a:p>
          <a:p>
            <a:r>
              <a:rPr lang="ru-RU" dirty="0"/>
              <a:t>с</a:t>
            </a:r>
            <a:r>
              <a:rPr lang="ru-RU" dirty="0" smtClean="0"/>
              <a:t>ыр</a:t>
            </a:r>
          </a:p>
          <a:p>
            <a:r>
              <a:rPr lang="ru-RU" dirty="0"/>
              <a:t>я</a:t>
            </a:r>
            <a:r>
              <a:rPr lang="ru-RU" dirty="0" smtClean="0"/>
              <a:t>йца</a:t>
            </a:r>
          </a:p>
          <a:p>
            <a:r>
              <a:rPr lang="ru-RU" dirty="0" smtClean="0"/>
              <a:t>мясо</a:t>
            </a:r>
            <a:endParaRPr lang="ru-RU" dirty="0"/>
          </a:p>
        </p:txBody>
      </p:sp>
      <p:pic>
        <p:nvPicPr>
          <p:cNvPr id="2050" name="Picture 2" descr="C:\Documents and Settings\Юзер\Мои документы\Мои документы\картинки\ВЕКТОРНЫЕ РИСУНКИ, ВСЯ КОЛЛЕКЦИЯ\D4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643182"/>
            <a:ext cx="869951" cy="990603"/>
          </a:xfrm>
          <a:prstGeom prst="rect">
            <a:avLst/>
          </a:prstGeom>
          <a:noFill/>
        </p:spPr>
      </p:pic>
      <p:pic>
        <p:nvPicPr>
          <p:cNvPr id="2051" name="Picture 3" descr="C:\Documents and Settings\Юзер\Мои документы\Мои документы\картинки\ВЕКТОРНЫЕ РИСУНКИ, ВСЯ КОЛЛЕКЦИЯ\FD01226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643050"/>
            <a:ext cx="838202" cy="1214440"/>
          </a:xfrm>
          <a:prstGeom prst="rect">
            <a:avLst/>
          </a:prstGeom>
          <a:noFill/>
        </p:spPr>
      </p:pic>
      <p:pic>
        <p:nvPicPr>
          <p:cNvPr id="2052" name="Picture 4" descr="C:\Documents and Settings\Юзер\Мои документы\Мои документы\картинки\ВЕКТОРНЫЕ РИСУНКИ, ВСЯ КОЛЛЕКЦИЯ\J021594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3" y="3357563"/>
            <a:ext cx="1214446" cy="1143008"/>
          </a:xfrm>
          <a:prstGeom prst="rect">
            <a:avLst/>
          </a:prstGeom>
          <a:noFill/>
        </p:spPr>
      </p:pic>
      <p:pic>
        <p:nvPicPr>
          <p:cNvPr id="2054" name="Picture 6" descr="C:\Documents and Settings\Юзер\Мои документы\Мои документы\картинки\ВЕКТОРНЫЕ РИСУНКИ, ВСЯ КОЛЛЕКЦИЯ\J0215523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3" y="4643447"/>
            <a:ext cx="1571636" cy="857256"/>
          </a:xfrm>
          <a:prstGeom prst="rect">
            <a:avLst/>
          </a:prstGeom>
          <a:noFill/>
        </p:spPr>
      </p:pic>
      <p:pic>
        <p:nvPicPr>
          <p:cNvPr id="2055" name="Picture 7" descr="C:\Documents and Settings\Юзер\Мои документы\Мои документы\картинки\ВЕКТОРНЫЕ РИСУНКИ, ВСЯ КОЛЛЕКЦИЯ\D22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5000636"/>
            <a:ext cx="121444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Витамин </a:t>
            </a:r>
            <a:r>
              <a:rPr lang="en-US" sz="3600" dirty="0" smtClean="0"/>
              <a:t>D</a:t>
            </a:r>
            <a:r>
              <a:rPr lang="ru-RU" sz="3600" dirty="0" smtClean="0"/>
              <a:t> – сохраняет наши зубы.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3033706" cy="43434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Витамин </a:t>
            </a:r>
            <a:r>
              <a:rPr lang="en-US" sz="2400" i="1" dirty="0" smtClean="0"/>
              <a:t>D</a:t>
            </a:r>
            <a:r>
              <a:rPr lang="ru-RU" sz="2400" i="1" dirty="0" smtClean="0"/>
              <a:t> – всех полезней,</a:t>
            </a:r>
          </a:p>
          <a:p>
            <a:r>
              <a:rPr lang="ru-RU" sz="2400" i="1" dirty="0" smtClean="0"/>
              <a:t>Хоть противный – надо пить.</a:t>
            </a:r>
          </a:p>
          <a:p>
            <a:r>
              <a:rPr lang="ru-RU" sz="2400" i="1" dirty="0" smtClean="0"/>
              <a:t>Он спасает от болезней.</a:t>
            </a:r>
          </a:p>
          <a:p>
            <a:r>
              <a:rPr lang="ru-RU" sz="2400" i="1" dirty="0" smtClean="0"/>
              <a:t>Без болезней лучше жить.</a:t>
            </a: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29058" y="1752600"/>
            <a:ext cx="4833942" cy="4419600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олоко</a:t>
            </a:r>
          </a:p>
          <a:p>
            <a:r>
              <a:rPr lang="ru-RU" dirty="0"/>
              <a:t>р</a:t>
            </a:r>
            <a:r>
              <a:rPr lang="ru-RU" dirty="0" smtClean="0"/>
              <a:t>ыба</a:t>
            </a:r>
          </a:p>
          <a:p>
            <a:r>
              <a:rPr lang="ru-RU" dirty="0"/>
              <a:t>т</a:t>
            </a:r>
            <a:r>
              <a:rPr lang="ru-RU" dirty="0" smtClean="0"/>
              <a:t>ворог</a:t>
            </a:r>
          </a:p>
          <a:p>
            <a:r>
              <a:rPr lang="ru-RU" dirty="0" smtClean="0"/>
              <a:t>солнце</a:t>
            </a:r>
            <a:endParaRPr lang="ru-RU" dirty="0"/>
          </a:p>
        </p:txBody>
      </p:sp>
      <p:pic>
        <p:nvPicPr>
          <p:cNvPr id="3074" name="Picture 2" descr="C:\Documents and Settings\Юзер\Мои документы\Мои документы\картинки\ВЕКТОРНЫЕ РИСУНКИ, ВСЯ КОЛЛЕКЦИЯ\FD01226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071679"/>
            <a:ext cx="642942" cy="1143008"/>
          </a:xfrm>
          <a:prstGeom prst="rect">
            <a:avLst/>
          </a:prstGeom>
          <a:noFill/>
        </p:spPr>
      </p:pic>
      <p:pic>
        <p:nvPicPr>
          <p:cNvPr id="3078" name="Picture 6" descr="C:\Documents and Settings\Юзер\Мои документы\Мои документы\картинки\ВЕКТОРНЫЕ РИСУНКИ, ВСЯ КОЛЛЕКЦИЯ\SUN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929066"/>
            <a:ext cx="1862137" cy="1752600"/>
          </a:xfrm>
          <a:prstGeom prst="rect">
            <a:avLst/>
          </a:prstGeom>
          <a:noFill/>
        </p:spPr>
      </p:pic>
      <p:pic>
        <p:nvPicPr>
          <p:cNvPr id="3082" name="Picture 10" descr="C:\Documents and Settings\Юзер\Мои документы\Мои документы\картинки\ВЕКТОРНЫЕ РИСУНКИ, ВСЯ КОЛЛЕКЦИЯ\FD00997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500438"/>
            <a:ext cx="1428760" cy="1233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Витамин С – делает человека более здоровым, защищает от гриппа и простуды.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71472" y="1714488"/>
            <a:ext cx="3214710" cy="43434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От простуды и ангины</a:t>
            </a:r>
          </a:p>
          <a:p>
            <a:r>
              <a:rPr lang="ru-RU" sz="2400" i="1" dirty="0" smtClean="0"/>
              <a:t>Помогают апельсины,</a:t>
            </a:r>
          </a:p>
          <a:p>
            <a:r>
              <a:rPr lang="ru-RU" sz="2400" i="1" dirty="0" smtClean="0"/>
              <a:t>Ну ,а лучше есть лимон,</a:t>
            </a:r>
          </a:p>
          <a:p>
            <a:r>
              <a:rPr lang="ru-RU" sz="2400" i="1" dirty="0" smtClean="0"/>
              <a:t>Хоть и очень кислый он.</a:t>
            </a: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43372" y="1857364"/>
            <a:ext cx="4619628" cy="4419600"/>
          </a:xfrm>
        </p:spPr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еснок</a:t>
            </a:r>
          </a:p>
          <a:p>
            <a:r>
              <a:rPr lang="ru-RU" dirty="0"/>
              <a:t>л</a:t>
            </a:r>
            <a:r>
              <a:rPr lang="ru-RU" dirty="0" smtClean="0"/>
              <a:t>ук</a:t>
            </a:r>
          </a:p>
          <a:p>
            <a:r>
              <a:rPr lang="ru-RU" dirty="0"/>
              <a:t>к</a:t>
            </a:r>
            <a:r>
              <a:rPr lang="ru-RU" dirty="0" smtClean="0"/>
              <a:t>апуста</a:t>
            </a:r>
          </a:p>
          <a:p>
            <a:r>
              <a:rPr lang="ru-RU" dirty="0"/>
              <a:t>ф</a:t>
            </a:r>
            <a:r>
              <a:rPr lang="ru-RU" dirty="0" smtClean="0"/>
              <a:t>рукты</a:t>
            </a:r>
          </a:p>
          <a:p>
            <a:r>
              <a:rPr lang="ru-RU" dirty="0" smtClean="0"/>
              <a:t>ягоды</a:t>
            </a:r>
            <a:endParaRPr lang="ru-RU" dirty="0"/>
          </a:p>
        </p:txBody>
      </p:sp>
      <p:pic>
        <p:nvPicPr>
          <p:cNvPr id="4098" name="Picture 2" descr="C:\Documents and Settings\Юзер\Мои документы\Мои документы\картинки\ВЕКТОРНЫЕ РИСУНКИ, ВСЯ КОЛЛЕКЦИЯ\D1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000636"/>
            <a:ext cx="1643074" cy="1357322"/>
          </a:xfrm>
          <a:prstGeom prst="rect">
            <a:avLst/>
          </a:prstGeom>
          <a:noFill/>
        </p:spPr>
      </p:pic>
      <p:pic>
        <p:nvPicPr>
          <p:cNvPr id="4099" name="Picture 3" descr="C:\Documents and Settings\Юзер\Мои документы\Мои документы\картинки\ВЕКТОРНЫЕ РИСУНКИ, ВСЯ КОЛЛЕКЦИЯ\FD01001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571612"/>
            <a:ext cx="1000132" cy="1143008"/>
          </a:xfrm>
          <a:prstGeom prst="rect">
            <a:avLst/>
          </a:prstGeom>
          <a:noFill/>
        </p:spPr>
      </p:pic>
      <p:pic>
        <p:nvPicPr>
          <p:cNvPr id="4100" name="Picture 4" descr="C:\Documents and Settings\Юзер\Мои документы\Мои документы\картинки\ВЕКТОРНЫЕ РИСУНКИ, ВСЯ КОЛЛЕКЦИЯ\D4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05540">
            <a:off x="7929586" y="2357430"/>
            <a:ext cx="901697" cy="857256"/>
          </a:xfrm>
          <a:prstGeom prst="rect">
            <a:avLst/>
          </a:prstGeom>
          <a:noFill/>
        </p:spPr>
      </p:pic>
      <p:pic>
        <p:nvPicPr>
          <p:cNvPr id="4101" name="Picture 5" descr="C:\Documents and Settings\Юзер\Мои документы\Мои документы\картинки\ВЕКТОРНЫЕ РИСУНКИ, ВСЯ КОЛЛЕКЦИЯ\J0215367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016345">
            <a:off x="6755585" y="2950043"/>
            <a:ext cx="1015998" cy="1354139"/>
          </a:xfrm>
          <a:prstGeom prst="rect">
            <a:avLst/>
          </a:prstGeom>
          <a:noFill/>
        </p:spPr>
      </p:pic>
      <p:pic>
        <p:nvPicPr>
          <p:cNvPr id="4102" name="Picture 6" descr="C:\Documents and Settings\Юзер\Мои документы\Мои документы\картинки\ВЕКТОРНЫЕ РИСУНКИ, ВСЯ КОЛЛЕКЦИЯ\BD08888_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466570">
            <a:off x="7276812" y="4647103"/>
            <a:ext cx="1071570" cy="1000132"/>
          </a:xfrm>
          <a:prstGeom prst="rect">
            <a:avLst/>
          </a:prstGeom>
          <a:noFill/>
        </p:spPr>
      </p:pic>
      <p:pic>
        <p:nvPicPr>
          <p:cNvPr id="4103" name="Picture 7" descr="C:\Documents and Settings\Юзер\Мои документы\Мои документы\картинки\ВЕКТОРНЫЕ РИСУНКИ, ВСЯ КОЛЛЕКЦИЯ\BD08879_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4929198"/>
            <a:ext cx="1225543" cy="1368425"/>
          </a:xfrm>
          <a:prstGeom prst="rect">
            <a:avLst/>
          </a:prstGeom>
          <a:noFill/>
        </p:spPr>
      </p:pic>
      <p:pic>
        <p:nvPicPr>
          <p:cNvPr id="4104" name="Picture 8" descr="C:\Documents and Settings\Юзер\Мои документы\Мои документы\картинки\ВЕКТОРНЫЕ РИСУНКИ, ВСЯ КОЛЛЕКЦИЯ\D27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4643446"/>
            <a:ext cx="1143008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772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Чтобы быть здоровым.</a:t>
            </a:r>
            <a:endParaRPr lang="ru-RU" sz="49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20" y="1752600"/>
            <a:ext cx="2643206" cy="434340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Никогда не унываем,</a:t>
            </a:r>
          </a:p>
          <a:p>
            <a:r>
              <a:rPr lang="ru-RU" sz="2400" i="1" dirty="0" smtClean="0"/>
              <a:t>И улыбка на лице:</a:t>
            </a:r>
          </a:p>
          <a:p>
            <a:r>
              <a:rPr lang="ru-RU" sz="2400" i="1" dirty="0" smtClean="0"/>
              <a:t>Ведь с едой мы принимаем</a:t>
            </a:r>
          </a:p>
          <a:p>
            <a:r>
              <a:rPr lang="ru-RU" sz="2400" i="1" dirty="0" smtClean="0"/>
              <a:t>Витамины А,В,С.</a:t>
            </a: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86050" y="1214422"/>
            <a:ext cx="5429288" cy="4957778"/>
          </a:xfrm>
        </p:spPr>
        <p:txBody>
          <a:bodyPr>
            <a:normAutofit lnSpcReduction="10000"/>
          </a:bodyPr>
          <a:lstStyle/>
          <a:p>
            <a:r>
              <a:rPr lang="ru-RU" sz="1900" dirty="0" smtClean="0"/>
              <a:t>Питайтесь разнообразной пищей.</a:t>
            </a:r>
          </a:p>
          <a:p>
            <a:r>
              <a:rPr lang="ru-RU" sz="1900" dirty="0" smtClean="0"/>
              <a:t>Меньше ешьте сладостей, так как они угнетают выделение желудочного сока.</a:t>
            </a:r>
          </a:p>
          <a:p>
            <a:r>
              <a:rPr lang="ru-RU" sz="1900" dirty="0" smtClean="0"/>
              <a:t>Не перенасыщайте себя жирной пищей.</a:t>
            </a:r>
          </a:p>
          <a:p>
            <a:r>
              <a:rPr lang="ru-RU" sz="1900" dirty="0" smtClean="0"/>
              <a:t>Ешьте овощи и фрукты – они очень полезны.</a:t>
            </a:r>
          </a:p>
          <a:p>
            <a:r>
              <a:rPr lang="ru-RU" sz="1900" dirty="0" smtClean="0"/>
              <a:t>Старайтесь есть в одно и то же время.</a:t>
            </a:r>
          </a:p>
          <a:p>
            <a:r>
              <a:rPr lang="ru-RU" sz="1900" dirty="0" smtClean="0"/>
              <a:t>Если какие-то продукты плохо влияют на организм, запомните и избегайте их. Особенно если это совет врача.</a:t>
            </a:r>
          </a:p>
          <a:p>
            <a:r>
              <a:rPr lang="ru-RU" sz="1900" dirty="0" smtClean="0"/>
              <a:t>Пейте обычную воду.</a:t>
            </a:r>
          </a:p>
          <a:p>
            <a:r>
              <a:rPr lang="ru-RU" sz="1900" dirty="0" smtClean="0"/>
              <a:t>Перед едой мойте руки  с мылом.</a:t>
            </a:r>
          </a:p>
          <a:p>
            <a:r>
              <a:rPr lang="ru-RU" sz="1900" dirty="0" smtClean="0"/>
              <a:t>Ешьте только из чистой посуды.</a:t>
            </a:r>
          </a:p>
          <a:p>
            <a:r>
              <a:rPr lang="ru-RU" sz="1900" dirty="0" smtClean="0"/>
              <a:t>Всегда сообщайте родителям о своем плохом самочувствии.</a:t>
            </a:r>
          </a:p>
          <a:p>
            <a:pPr>
              <a:buNone/>
            </a:pPr>
            <a:endParaRPr lang="ru-RU" sz="1900" dirty="0"/>
          </a:p>
        </p:txBody>
      </p:sp>
      <p:pic>
        <p:nvPicPr>
          <p:cNvPr id="5122" name="Picture 2" descr="C:\Documents and Settings\Юзер\Мои документы\Мои документы\картинки\ВЕКТОРНЫЕ РИСУНКИ, ВСЯ КОЛЛЕКЦИЯ\KIDS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572008"/>
            <a:ext cx="228601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8"/>
            <a:ext cx="8143932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6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Хочешь быть здоровым –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будь!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Э</a:t>
            </a:r>
            <a:r>
              <a:rPr lang="ru-RU" sz="6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то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правильный путь!   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Documents and Settings\Юзер\Мои документы\Мои документы\картинки\ВЕКТОРНЫЕ РИСУНКИ, ВСЯ КОЛЛЕКЦИЯ\BSKTBALL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928694" cy="1285885"/>
          </a:xfrm>
          <a:prstGeom prst="rect">
            <a:avLst/>
          </a:prstGeom>
          <a:noFill/>
        </p:spPr>
      </p:pic>
      <p:pic>
        <p:nvPicPr>
          <p:cNvPr id="9219" name="Picture 3" descr="C:\Documents and Settings\Юзер\Мои документы\Мои документы\картинки\ВЕКТОРНЫЕ РИСУНКИ, ВСЯ КОЛЛЕКЦИЯ\P76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57166"/>
            <a:ext cx="1571637" cy="1520826"/>
          </a:xfrm>
          <a:prstGeom prst="rect">
            <a:avLst/>
          </a:prstGeom>
          <a:noFill/>
        </p:spPr>
      </p:pic>
      <p:pic>
        <p:nvPicPr>
          <p:cNvPr id="9221" name="Picture 5" descr="C:\Documents and Settings\Юзер\Мои документы\Мои документы\картинки\ВЕКТОРНЫЕ РИСУНКИ, ВСЯ КОЛЛЕКЦИЯ\P2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929198"/>
            <a:ext cx="1814507" cy="1428760"/>
          </a:xfrm>
          <a:prstGeom prst="rect">
            <a:avLst/>
          </a:prstGeom>
          <a:noFill/>
        </p:spPr>
      </p:pic>
      <p:pic>
        <p:nvPicPr>
          <p:cNvPr id="9222" name="Picture 6" descr="C:\Documents and Settings\Юзер\Мои документы\Мои документы\картинки\ВЕКТОРНЫЕ РИСУНКИ, ВСЯ КОЛЛЕКЦИЯ\P50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5286388"/>
            <a:ext cx="928694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Отношение к своему здоровью.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Я веду здоровый образ жизни.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</a:t>
            </a:r>
          </a:p>
          <a:p>
            <a:pPr>
              <a:buNone/>
            </a:pPr>
            <a:r>
              <a:rPr lang="ru-RU" dirty="0" smtClean="0"/>
              <a:t>            Я стараюсь, но не всегда получается.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</a:p>
          <a:p>
            <a:pPr algn="ctr">
              <a:buNone/>
            </a:pPr>
            <a:r>
              <a:rPr lang="ru-RU" dirty="0" smtClean="0"/>
              <a:t>                    Я не обращаю внимания на свое   </a:t>
            </a:r>
            <a:r>
              <a:rPr lang="ru-RU" dirty="0" smtClean="0"/>
              <a:t>здоровье, у меня всё хорошо.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000372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571612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572008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головок 3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8813" y="268288"/>
            <a:ext cx="7851775" cy="2882900"/>
          </a:xfrm>
        </p:spPr>
      </p:pic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3429000"/>
            <a:ext cx="4714875" cy="3055938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68313" y="1628775"/>
            <a:ext cx="82296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900"/>
              <a:buFont typeface="Wingdings" pitchFamily="2" charset="2"/>
              <a:buChar char="n"/>
              <a:defRPr/>
            </a:pPr>
            <a:endParaRPr lang="ru-RU" sz="4400" b="1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ts val="2900"/>
              <a:buFont typeface="Wingdings" pitchFamily="2" charset="2"/>
              <a:buChar char="n"/>
              <a:defRPr/>
            </a:pPr>
            <a:endParaRPr lang="ru-RU" sz="4400" b="1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SzPts val="2900"/>
              <a:buFont typeface="Wingdings" pitchFamily="2" charset="2"/>
              <a:buChar char="n"/>
              <a:defRPr/>
            </a:pPr>
            <a:r>
              <a:rPr lang="ru-RU" sz="44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Зеленый стол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  <a:defRPr/>
            </a:pPr>
            <a:endParaRPr lang="ru-RU" sz="4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SzPts val="2600"/>
              <a:buFont typeface="Wingdings" pitchFamily="2" charset="2"/>
              <a:buChar char="n"/>
              <a:defRPr/>
            </a:pPr>
            <a:r>
              <a:rPr lang="ru-RU" sz="4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Желтый стол</a:t>
            </a:r>
          </a:p>
          <a:p>
            <a:pPr marL="342900" indent="-342900" algn="ctr">
              <a:lnSpc>
                <a:spcPct val="60000"/>
              </a:lnSpc>
              <a:spcBef>
                <a:spcPct val="20000"/>
              </a:spcBef>
              <a:buFontTx/>
              <a:buChar char="•"/>
              <a:defRPr/>
            </a:pPr>
            <a:endParaRPr lang="ru-RU" sz="40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SzPts val="2900"/>
              <a:buFont typeface="Wingdings" pitchFamily="2" charset="2"/>
              <a:buChar char="n"/>
              <a:defRPr/>
            </a:pPr>
            <a:r>
              <a:rPr lang="ru-RU" sz="4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Красный стол</a:t>
            </a:r>
            <a:endParaRPr lang="ru-RU" sz="3200" dirty="0"/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900113" y="207963"/>
            <a:ext cx="7488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468313" y="260350"/>
            <a:ext cx="8012112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dirty="0"/>
              <a:t>Все разнообразие продуктов можно разделить на три </a:t>
            </a:r>
            <a:r>
              <a:rPr lang="ru-RU" sz="4800" dirty="0" smtClean="0"/>
              <a:t>стола: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3635375" cy="68580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Продукты</a:t>
            </a:r>
            <a:r>
              <a:rPr lang="ru-RU" sz="400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ежедневного применения </a:t>
            </a:r>
            <a:b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зеленый стол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10243" name="Picture 5" descr="аверин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0"/>
            <a:ext cx="5580062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FFEE38"/>
          </a:solidFill>
          <a:ln w="381000">
            <a:solidFill>
              <a:srgbClr val="13923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2" name="Picture 4" descr="j01123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205038"/>
            <a:ext cx="14398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j04079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509963"/>
            <a:ext cx="1368425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j04134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2133600"/>
            <a:ext cx="1160463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 descr="j04132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3622675"/>
            <a:ext cx="1727200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 descr="j011087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5157788"/>
            <a:ext cx="13684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1" descr="j040619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31913" y="5233988"/>
            <a:ext cx="15843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2" descr="j042808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3217863"/>
            <a:ext cx="2808288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3" descr="MCj04244540000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87675" y="3141663"/>
            <a:ext cx="3024188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4" name="WordArt 16"/>
          <p:cNvSpPr>
            <a:spLocks noChangeArrowheads="1" noChangeShapeType="1" noTextEdit="1"/>
          </p:cNvSpPr>
          <p:nvPr/>
        </p:nvSpPr>
        <p:spPr bwMode="auto">
          <a:xfrm>
            <a:off x="250825" y="269875"/>
            <a:ext cx="8642350" cy="1071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5A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Есть без меры для обжор – это смертный приговор!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3851275" cy="685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Продукты нечастого применения</a:t>
            </a:r>
            <a:b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-желтый стол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11267" name="Picture 5" descr="аверина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5238" y="-152400"/>
            <a:ext cx="5338762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EE38"/>
          </a:solidFill>
          <a:ln w="381000">
            <a:solidFill>
              <a:srgbClr val="13923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6" name="Picture 4" descr="j04079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557338"/>
            <a:ext cx="1841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j04079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5013325"/>
            <a:ext cx="216058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j04133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91388" y="2852738"/>
            <a:ext cx="1457325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j042347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5013325"/>
            <a:ext cx="1511300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j04041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1341438"/>
            <a:ext cx="16859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j041255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3113" y="2852738"/>
            <a:ext cx="16383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5" name="WordArt 13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8639175" cy="7445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46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Со здоровой дружи пищей – и стройней тебя не сыщешь!</a:t>
            </a:r>
          </a:p>
        </p:txBody>
      </p:sp>
      <p:pic>
        <p:nvPicPr>
          <p:cNvPr id="13327" name="Picture 15" descr="MCj043212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19475" y="3128963"/>
            <a:ext cx="240506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19" descr="j042956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88" y="3000375"/>
            <a:ext cx="2738437" cy="364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3779838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Продукты крайне редкого применения</a:t>
            </a:r>
            <a:b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красный стол</a:t>
            </a:r>
            <a:endParaRPr lang="ru-RU" sz="4400">
              <a:solidFill>
                <a:schemeClr val="tx2"/>
              </a:solidFill>
            </a:endParaRPr>
          </a:p>
        </p:txBody>
      </p:sp>
      <p:pic>
        <p:nvPicPr>
          <p:cNvPr id="12291" name="Picture 5" descr="аверина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-76200"/>
            <a:ext cx="5364162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146</TotalTime>
  <Words>514</Words>
  <Application>Microsoft Office PowerPoint</Application>
  <PresentationFormat>Экран (4:3)</PresentationFormat>
  <Paragraphs>105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ПРАВИЛЬНОЕ ПИТАНИЕ ШКОЛЬНИКА</vt:lpstr>
      <vt:lpstr>Отношение к своему здоровью.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Физминутка.</vt:lpstr>
      <vt:lpstr>Витамин А – витамин роста.</vt:lpstr>
      <vt:lpstr>Витамин В – для работы сердца, оказывает большое влияние на рост организма и заживление ран и язв.</vt:lpstr>
      <vt:lpstr>Витамин D – сохраняет наши зубы.</vt:lpstr>
      <vt:lpstr>Витамин С – делает человека более здоровым, защищает от гриппа и простуды.</vt:lpstr>
      <vt:lpstr> Чтобы быть здоровым.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2014-02-09T14:03:32Z</dcterms:created>
  <dcterms:modified xsi:type="dcterms:W3CDTF">2014-03-11T14:15:52Z</dcterms:modified>
</cp:coreProperties>
</file>