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notesMasterIdLst>
    <p:notesMasterId r:id="rId18"/>
  </p:notesMasterIdLst>
  <p:sldIdLst>
    <p:sldId id="256" r:id="rId2"/>
    <p:sldId id="269" r:id="rId3"/>
    <p:sldId id="258" r:id="rId4"/>
    <p:sldId id="304" r:id="rId5"/>
    <p:sldId id="299" r:id="rId6"/>
    <p:sldId id="300" r:id="rId7"/>
    <p:sldId id="291" r:id="rId8"/>
    <p:sldId id="302" r:id="rId9"/>
    <p:sldId id="303" r:id="rId10"/>
    <p:sldId id="292" r:id="rId11"/>
    <p:sldId id="293" r:id="rId12"/>
    <p:sldId id="294" r:id="rId13"/>
    <p:sldId id="301" r:id="rId14"/>
    <p:sldId id="295" r:id="rId15"/>
    <p:sldId id="296" r:id="rId16"/>
    <p:sldId id="298" r:id="rId17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1"/>
  <p:clrMru>
    <a:srgbClr val="ABABFF"/>
    <a:srgbClr val="6B37FF"/>
    <a:srgbClr val="FFFACD"/>
    <a:srgbClr val="D5FFD5"/>
    <a:srgbClr val="0000FF"/>
    <a:srgbClr val="C9FFC9"/>
    <a:srgbClr val="FFDDFF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0" autoAdjust="0"/>
    <p:restoredTop sz="94576" autoAdjust="0"/>
  </p:normalViewPr>
  <p:slideViewPr>
    <p:cSldViewPr>
      <p:cViewPr>
        <p:scale>
          <a:sx n="69" d="100"/>
          <a:sy n="69" d="100"/>
        </p:scale>
        <p:origin x="-1326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1DF7236-34E0-497F-A9D2-2B8B66623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C87E05-152B-4360-A294-61532280F10E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DC4548-364E-4AC2-BEFA-DF1983E5F8A4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62B5B2-95CE-4DC7-99BF-AB74CD525941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F49189-43CA-4175-9B3A-D59330573AA3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579D7E-C3C8-441D-8DC1-9D2EE88B0A76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B9E8E0-F879-48A8-BD97-66F179397BC4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FF5D9A-056C-4E17-906A-E119B6B02BFD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DEF3A9-D6FA-4A4B-A3E2-A05D5F2ED820}" type="slidenum">
              <a:rPr lang="ru-RU" altLang="ru-RU" smtClean="0"/>
              <a:pPr/>
              <a:t>16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043F98-5240-4BF3-8678-03B61E62DFDC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DC2A14-ED12-40DB-93FE-F154CA2B7873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90940E-F2BB-42C4-8604-30AA6FC66252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9919B1-9992-4CA8-B4E8-FC59E6212F3F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5E3F89-43C3-47CB-A33D-EF3358ED5064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173B2D-77FC-4043-AC11-E7A7759EDC47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AB7174-0BB9-45CF-92EF-29724F28F09D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5243E5-1047-4B3C-BD69-EA185DE8151C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602F0-8F3D-4ADC-A15F-97415607C1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42719-C122-4130-B03F-AA62A31E6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42BB0-201D-4266-9C10-E6985FE6B9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51C83-4CB9-4AF6-BFAD-4C8FBA906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CC104-FF6C-4373-9D4F-E27057D49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E6E80-7062-4745-B3DF-9238283EBB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FA031-79B6-4184-A65D-C112ED2F3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45E7E-AB2F-44A0-9BC7-F3367263C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BB29B-54D7-4848-81A1-B14B6AC43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C2F34-073C-4E9C-9FDA-25ABFED205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C93C9-6D51-4B28-A9E6-0694453CB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D31B9-CF78-4F66-9F3C-DF2892E8B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6781CA1-5BB0-4C1A-89EC-4900E6B83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  <p:sldLayoutId id="2147484317" r:id="rId2"/>
    <p:sldLayoutId id="2147484318" r:id="rId3"/>
    <p:sldLayoutId id="2147484312" r:id="rId4"/>
    <p:sldLayoutId id="2147484319" r:id="rId5"/>
    <p:sldLayoutId id="2147484313" r:id="rId6"/>
    <p:sldLayoutId id="2147484320" r:id="rId7"/>
    <p:sldLayoutId id="2147484321" r:id="rId8"/>
    <p:sldLayoutId id="2147484322" r:id="rId9"/>
    <p:sldLayoutId id="2147484314" r:id="rId10"/>
    <p:sldLayoutId id="2147484323" r:id="rId11"/>
    <p:sldLayoutId id="214748431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786" y="1000108"/>
            <a:ext cx="7772400" cy="24288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tx1"/>
                </a:solidFill>
              </a:rPr>
              <a:t>Как </a:t>
            </a:r>
            <a:r>
              <a:rPr lang="ru-RU" sz="4800" smtClean="0">
                <a:solidFill>
                  <a:schemeClr val="tx1"/>
                </a:solidFill>
              </a:rPr>
              <a:t>помочь учащимся </a:t>
            </a:r>
            <a:r>
              <a:rPr lang="ru-RU" sz="4800" dirty="0" smtClean="0">
                <a:solidFill>
                  <a:schemeClr val="tx1"/>
                </a:solidFill>
              </a:rPr>
              <a:t>подготовиться и сдать </a:t>
            </a:r>
            <a:r>
              <a:rPr lang="ru-RU" sz="4800" dirty="0" err="1" smtClean="0">
                <a:solidFill>
                  <a:schemeClr val="tx1"/>
                </a:solidFill>
              </a:rPr>
              <a:t>гИА</a:t>
            </a:r>
            <a:endParaRPr lang="ru-RU" sz="4800" dirty="0" smtClean="0">
              <a:solidFill>
                <a:schemeClr val="tx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8625" y="3429000"/>
            <a:ext cx="8477250" cy="7286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/>
              <a:t>Рекомендации для родителей</a:t>
            </a:r>
            <a:endParaRPr lang="ru-RU" sz="3600" b="1" dirty="0"/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4429125"/>
            <a:ext cx="21907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4429125"/>
            <a:ext cx="21431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50" y="4429125"/>
            <a:ext cx="178593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29604" cy="77627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dirty="0" smtClean="0">
                <a:cs typeface="Times New Roman" pitchFamily="18" charset="0"/>
              </a:rPr>
              <a:t>Оказание помощи в организации режима дня </a:t>
            </a:r>
            <a:endParaRPr lang="ru-RU" sz="3200" dirty="0">
              <a:cs typeface="Times New Roman" pitchFamily="18" charset="0"/>
            </a:endParaRPr>
          </a:p>
        </p:txBody>
      </p:sp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642938" y="3071813"/>
            <a:ext cx="7929562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400" b="0">
                <a:latin typeface="Times New Roman" pitchFamily="18" charset="0"/>
                <a:cs typeface="Times New Roman" pitchFamily="18" charset="0"/>
              </a:rPr>
              <a:t>	Вы можете оказать им помощь в распределении учебного материала по дням, - в определении еженедельной нагрузки, - в составлении плана. 	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Составление плана помогает справиться с тревогой: школьник начинает понимать, что успеть выучить весь материал вполне реально, у него достаточно времени для этого.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1214438"/>
            <a:ext cx="166528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Прямоугольник 9"/>
          <p:cNvSpPr>
            <a:spLocks noChangeArrowheads="1"/>
          </p:cNvSpPr>
          <p:nvPr/>
        </p:nvSpPr>
        <p:spPr bwMode="auto">
          <a:xfrm>
            <a:off x="2857500" y="1285875"/>
            <a:ext cx="56435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4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Школьники часто волнуются, т.к. им кажется, что объем материала очень большой, и они не успеют все выучить к экзаменам. </a:t>
            </a:r>
            <a:endParaRPr lang="ru-RU" alt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958166" cy="776270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/>
              <a:t>Режим дня</a:t>
            </a:r>
            <a:endParaRPr lang="ru-RU" sz="3200" dirty="0"/>
          </a:p>
        </p:txBody>
      </p:sp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571500" y="3214688"/>
            <a:ext cx="8001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400" b="0">
                <a:latin typeface="Times New Roman" pitchFamily="18" charset="0"/>
                <a:cs typeface="Times New Roman" pitchFamily="18" charset="0"/>
              </a:rPr>
              <a:t>	Важно, чтобы школьник имел возможность отдохнуть, сменить деятельность. Но, например, компьютерные игры только увеличивают усталость. Очень важно помочь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найти такую форму досуга, которая бы школьника не переутомляла: прогулки, общение с одним-двумя друзьями и т.д.</a:t>
            </a:r>
            <a:r>
              <a:rPr lang="ru-RU" altLang="ru-RU" sz="2400" b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altLang="ru-RU" sz="2400" b="0">
                <a:latin typeface="Times New Roman" pitchFamily="18" charset="0"/>
                <a:cs typeface="Times New Roman" pitchFamily="18" charset="0"/>
              </a:rPr>
              <a:t>	В течение дня также необходимо делать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короткие перерывы на 10-15 минут каждые 45-60 минут</a:t>
            </a:r>
            <a:r>
              <a:rPr lang="ru-RU" altLang="ru-RU" sz="2400" b="0">
                <a:latin typeface="Times New Roman" pitchFamily="18" charset="0"/>
                <a:cs typeface="Times New Roman" pitchFamily="18" charset="0"/>
              </a:rPr>
              <a:t>. Это необходимо для сохранения высокой работоспособности.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285875"/>
            <a:ext cx="24638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1285875"/>
            <a:ext cx="109061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25" y="1285875"/>
            <a:ext cx="2405063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101042" cy="847708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/>
              <a:t>сон</a:t>
            </a:r>
            <a:endParaRPr lang="ru-RU" sz="3200" dirty="0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571625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Прямоугольник 5"/>
          <p:cNvSpPr>
            <a:spLocks noChangeArrowheads="1"/>
          </p:cNvSpPr>
          <p:nvPr/>
        </p:nvSpPr>
        <p:spPr bwMode="auto">
          <a:xfrm>
            <a:off x="3643313" y="1428750"/>
            <a:ext cx="4929187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4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0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нормального самочувствия и хорошей работоспособности необходимо, чтобы ребенок хорошо высыпался. </a:t>
            </a:r>
            <a:r>
              <a:rPr lang="ru-RU" altLang="ru-RU" sz="2000" b="0">
                <a:latin typeface="Times New Roman" pitchFamily="18" charset="0"/>
                <a:cs typeface="Times New Roman" pitchFamily="18" charset="0"/>
              </a:rPr>
              <a:t>Не разрешайте детям учить целыми днями  или ночами, так как это ведет к раздражительности, быстрой утомляемости, беспокойству. </a:t>
            </a:r>
          </a:p>
          <a:p>
            <a:pPr algn="just"/>
            <a:r>
              <a:rPr lang="ru-RU" altLang="ru-RU" sz="2000" b="0">
                <a:latin typeface="Times New Roman" pitchFamily="18" charset="0"/>
                <a:cs typeface="Times New Roman" pitchFamily="18" charset="0"/>
              </a:rPr>
              <a:t>В состоянии утомления работоспособность снижается, а продуктивность такой учебы невелика. </a:t>
            </a:r>
            <a:endParaRPr lang="ru-RU" altLang="ru-RU" sz="2000"/>
          </a:p>
        </p:txBody>
      </p:sp>
      <p:sp>
        <p:nvSpPr>
          <p:cNvPr id="21509" name="Прямоугольник 6"/>
          <p:cNvSpPr>
            <a:spLocks noChangeArrowheads="1"/>
          </p:cNvSpPr>
          <p:nvPr/>
        </p:nvSpPr>
        <p:spPr bwMode="auto">
          <a:xfrm>
            <a:off x="857250" y="4929188"/>
            <a:ext cx="7786688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Проследите за тем, чтобы накануне экзамена ваш ребенок обязательно отдохнул и как следует выспался.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600976" cy="704832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Питание</a:t>
            </a:r>
            <a:endParaRPr lang="ru-RU" dirty="0"/>
          </a:p>
        </p:txBody>
      </p:sp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857250" y="3929063"/>
            <a:ext cx="77866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000" b="0">
                <a:latin typeface="Times New Roman" pitchFamily="18" charset="0"/>
                <a:cs typeface="Times New Roman" pitchFamily="18" charset="0"/>
              </a:rPr>
              <a:t>Всегда, а во время экзаменов особенно, заботьтесь об организации полноценного питания.</a:t>
            </a:r>
          </a:p>
          <a:p>
            <a:pPr>
              <a:lnSpc>
                <a:spcPct val="80000"/>
              </a:lnSpc>
            </a:pPr>
            <a:r>
              <a:rPr lang="ru-RU" altLang="ru-RU" sz="2000" b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altLang="ru-RU" sz="2000" b="0">
                <a:latin typeface="Times New Roman" pitchFamily="18" charset="0"/>
                <a:cs typeface="Times New Roman" pitchFamily="18" charset="0"/>
              </a:rPr>
              <a:t>Такие продукты, как овощи, фрукты, рыба, творог, орехи, шоколад и т.д. стимулируют работу головного мозга. </a:t>
            </a:r>
          </a:p>
        </p:txBody>
      </p:sp>
      <p:pic>
        <p:nvPicPr>
          <p:cNvPr id="22532" name="Picture 5" descr="ar1175737168163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428750"/>
            <a:ext cx="178593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big_38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2500313"/>
            <a:ext cx="18669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25" y="1428750"/>
            <a:ext cx="18573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813" y="2500313"/>
            <a:ext cx="20097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3" y="1428750"/>
            <a:ext cx="197961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 descr="post-19-124349828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63838" y="2500313"/>
            <a:ext cx="18081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TextBox 25"/>
          <p:cNvSpPr txBox="1">
            <a:spLocks noChangeArrowheads="1"/>
          </p:cNvSpPr>
          <p:nvPr/>
        </p:nvSpPr>
        <p:spPr bwMode="auto">
          <a:xfrm>
            <a:off x="2357438" y="1071563"/>
            <a:ext cx="863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Белки</a:t>
            </a:r>
          </a:p>
        </p:txBody>
      </p:sp>
      <p:pic>
        <p:nvPicPr>
          <p:cNvPr id="22539" name="Picture 9" descr="i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43500" y="1428750"/>
            <a:ext cx="17541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 descr="3151_tqfz oyww fxi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15125" y="2500313"/>
            <a:ext cx="192881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1" name="TextBox 29"/>
          <p:cNvSpPr txBox="1">
            <a:spLocks noChangeArrowheads="1"/>
          </p:cNvSpPr>
          <p:nvPr/>
        </p:nvSpPr>
        <p:spPr bwMode="auto">
          <a:xfrm>
            <a:off x="6572250" y="1071563"/>
            <a:ext cx="1344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Витамины</a:t>
            </a:r>
          </a:p>
        </p:txBody>
      </p:sp>
      <p:pic>
        <p:nvPicPr>
          <p:cNvPr id="32" name="Picture 12" descr="3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29063" y="5429250"/>
            <a:ext cx="16430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00313" y="5429250"/>
            <a:ext cx="15716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886728" cy="70483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/>
              <a:t>Нужно ли во время экзаменов освобождать ребенка от домашней работы? </a:t>
            </a:r>
            <a:endParaRPr lang="ru-RU" sz="2400" dirty="0"/>
          </a:p>
        </p:txBody>
      </p:sp>
      <p:sp>
        <p:nvSpPr>
          <p:cNvPr id="23555" name="Прямоугольник 4"/>
          <p:cNvSpPr>
            <a:spLocks noChangeArrowheads="1"/>
          </p:cNvSpPr>
          <p:nvPr/>
        </p:nvSpPr>
        <p:spPr bwMode="auto">
          <a:xfrm>
            <a:off x="857250" y="3143250"/>
            <a:ext cx="757237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400" b="0">
                <a:latin typeface="Times New Roman" pitchFamily="18" charset="0"/>
                <a:cs typeface="Times New Roman" pitchFamily="18" charset="0"/>
              </a:rPr>
              <a:t>	Это вопрос непростой, потому что иногда школьники начинают манипулировать своей учебой, чтобы избежать помощи по дому. Легкая физическая работа может выступать в роли разгрузки, позволяющей сменить деятельность и отдохнуть, а может только усиливать общее утомление, поэтому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вопрос о помощи по дому нужно решать в индивидуальном порядке с учетом особенностей ребенка.</a:t>
            </a:r>
          </a:p>
        </p:txBody>
      </p:sp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1143000"/>
            <a:ext cx="2428875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1143000"/>
            <a:ext cx="26797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500" y="1143000"/>
            <a:ext cx="122872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43852" cy="704832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/>
              <a:t>Эмоциональный настрой</a:t>
            </a:r>
            <a:endParaRPr lang="ru-RU" sz="3200" dirty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14313" y="3214688"/>
            <a:ext cx="8501062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altLang="ru-RU" sz="1900" b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Существует определенный уровень тревоги, оптимальный для организации деятельности, </a:t>
            </a:r>
            <a:r>
              <a:rPr lang="ru-RU" altLang="ru-RU" sz="2200" b="0">
                <a:latin typeface="Times New Roman" pitchFamily="18" charset="0"/>
                <a:cs typeface="Times New Roman" pitchFamily="18" charset="0"/>
              </a:rPr>
              <a:t>но очень высокий уровень волнения мешает учебной деятельности. Все силы уходят на то, чтобы справиться с волнением. Это особенно характерно для детей тревожных, склонных переживать даже без особого повода (например, когда родители сильно переживают, пьют валерьянку, их дети как бы заражаются этим напряжением и тревогой). </a:t>
            </a:r>
          </a:p>
          <a:p>
            <a:pPr algn="just" eaLnBrk="0" hangingPunct="0"/>
            <a:r>
              <a:rPr lang="ru-RU" altLang="ru-RU" sz="1900" b="0">
                <a:latin typeface="Times New Roman" pitchFamily="18" charset="0"/>
                <a:cs typeface="Times New Roman" pitchFamily="18" charset="0"/>
              </a:rPr>
              <a:t>	</a:t>
            </a:r>
            <a:endParaRPr lang="ru-RU" altLang="ru-RU" sz="2300" b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357313"/>
            <a:ext cx="2143125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Прямоугольник 4"/>
          <p:cNvSpPr>
            <a:spLocks noChangeArrowheads="1"/>
          </p:cNvSpPr>
          <p:nvPr/>
        </p:nvSpPr>
        <p:spPr bwMode="auto">
          <a:xfrm>
            <a:off x="3000375" y="1500188"/>
            <a:ext cx="585787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altLang="ru-RU" sz="2200" b="0">
                <a:latin typeface="Times New Roman" pitchFamily="18" charset="0"/>
                <a:cs typeface="Times New Roman" pitchFamily="18" charset="0"/>
              </a:rPr>
              <a:t>Эмоциональный настрой играет важную роль при подготовке и прохождении ГИА, т.к. период экзаменов для большинства выпускников является очень тревожным. </a:t>
            </a:r>
            <a:endParaRPr lang="ru-RU" altLang="ru-RU" sz="2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785813" y="4714875"/>
            <a:ext cx="7929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altLang="ru-RU" b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500063" y="928688"/>
            <a:ext cx="8215312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endParaRPr lang="ru-RU" altLang="ru-RU" sz="2400" b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 typeface="Arial" charset="0"/>
              <a:buChar char="•"/>
            </a:pPr>
            <a:r>
              <a:rPr lang="ru-RU" altLang="ru-RU" sz="2400" b="0">
                <a:latin typeface="Times New Roman" pitchFamily="18" charset="0"/>
                <a:cs typeface="Times New Roman" pitchFamily="18" charset="0"/>
              </a:rPr>
              <a:t>создание эмоционально спокойной, ненапряженной атмосферы (для тревожных детей);</a:t>
            </a:r>
          </a:p>
          <a:p>
            <a:pPr algn="just" eaLnBrk="0" hangingPunct="0">
              <a:buFont typeface="Arial" charset="0"/>
              <a:buChar char="•"/>
            </a:pPr>
            <a:r>
              <a:rPr lang="ru-RU" altLang="ru-RU" sz="2400" b="0">
                <a:latin typeface="Times New Roman" pitchFamily="18" charset="0"/>
                <a:cs typeface="Times New Roman" pitchFamily="18" charset="0"/>
              </a:rPr>
              <a:t>создание ситуации успеха (для неуверенных детей);</a:t>
            </a:r>
          </a:p>
          <a:p>
            <a:pPr algn="just" eaLnBrk="0" hangingPunct="0">
              <a:buFont typeface="Arial" charset="0"/>
              <a:buChar char="•"/>
            </a:pPr>
            <a:r>
              <a:rPr lang="ru-RU" altLang="ru-RU" sz="2400" b="0">
                <a:latin typeface="Times New Roman" pitchFamily="18" charset="0"/>
                <a:cs typeface="Times New Roman" pitchFamily="18" charset="0"/>
              </a:rPr>
              <a:t>снижение значимости экзамена: следует дать понять, что ничего страшного не произойдет, даже если результат будет не совсем таким, каким хотелось бы (особенно в том случае, если обучающийся очень ответственный и старается соответствовать ожиданиям взрослых);</a:t>
            </a:r>
          </a:p>
          <a:p>
            <a:pPr algn="just" eaLnBrk="0" hangingPunct="0">
              <a:buFont typeface="Arial" charset="0"/>
              <a:buChar char="•"/>
            </a:pPr>
            <a:r>
              <a:rPr lang="ru-RU" altLang="ru-RU" sz="2400" b="0">
                <a:latin typeface="Times New Roman" pitchFamily="18" charset="0"/>
                <a:cs typeface="Times New Roman" pitchFamily="18" charset="0"/>
              </a:rPr>
              <a:t>повышение значимости экзамена (для гиперактивных детей, испытывающих недостаток произвольности и самоорганизации);</a:t>
            </a:r>
          </a:p>
          <a:p>
            <a:pPr algn="just" eaLnBrk="0" hangingPunct="0">
              <a:buFont typeface="Arial" charset="0"/>
              <a:buChar char="•"/>
            </a:pPr>
            <a:r>
              <a:rPr lang="ru-RU" altLang="ru-RU" sz="2400" b="0">
                <a:latin typeface="Times New Roman" pitchFamily="18" charset="0"/>
                <a:cs typeface="Times New Roman" pitchFamily="18" charset="0"/>
              </a:rPr>
              <a:t>определение того, в какой помощи нуждается именно ваш ребенок (например, выслушать выученные им темы или помочь написать планы и конспекты).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85875" y="357188"/>
            <a:ext cx="68707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sz="36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ЗАДАЧИ РОДИТЕЛЕЙ: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BDBED"/>
            </a:gs>
            <a:gs pos="50000">
              <a:srgbClr val="FFF7AB"/>
            </a:gs>
            <a:gs pos="100000">
              <a:srgbClr val="DBDBE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1187450" y="1773238"/>
            <a:ext cx="7696200" cy="40005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600" smtClean="0"/>
          </a:p>
          <a:p>
            <a:pPr eaLnBrk="1" hangingPunct="1">
              <a:lnSpc>
                <a:spcPct val="80000"/>
              </a:lnSpc>
            </a:pPr>
            <a:endParaRPr lang="ru-RU" altLang="ru-RU" sz="220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24302" y="1071546"/>
            <a:ext cx="4633978" cy="5357850"/>
          </a:xfrm>
        </p:spPr>
        <p:txBody>
          <a:bodyPr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sz="2200" b="1" cap="none" dirty="0" smtClean="0">
                <a:latin typeface="Times New Roman" pitchFamily="18" charset="0"/>
                <a:cs typeface="Times New Roman" pitchFamily="18" charset="0"/>
              </a:rPr>
              <a:t>«экзамен» </a:t>
            </a: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>переводится с латинского как </a:t>
            </a:r>
            <a:r>
              <a:rPr lang="ru-RU" sz="2200" b="1" cap="none" dirty="0" smtClean="0">
                <a:latin typeface="Times New Roman" pitchFamily="18" charset="0"/>
                <a:cs typeface="Times New Roman" pitchFamily="18" charset="0"/>
              </a:rPr>
              <a:t>«испытание»</a:t>
            </a: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>. И именно испытаниями, сложными, подчас драматичными, становятся выпускные экзамены для обучающихся 9-х и 11-х классов.</a:t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none" dirty="0" smtClean="0">
                <a:latin typeface="Times New Roman" pitchFamily="18" charset="0"/>
                <a:cs typeface="Times New Roman" pitchFamily="18" charset="0"/>
              </a:rPr>
              <a:t>Экзамен – самый ответственный период  в жизни каждого выпускника</a:t>
            </a: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>. Именно на экзамене подводится итог учебной деятельности каждого школьника. Чтобы успешно сдать экзамен, им необходимо хорошо подготовиться к нему. Кроме того, важную роль в подготовке детей к ГИА играет поведение их родителей.</a:t>
            </a:r>
            <a:endParaRPr lang="ru-RU" sz="2200" cap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500188"/>
            <a:ext cx="321945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BB9FF"/>
            </a:gs>
            <a:gs pos="100000">
              <a:srgbClr val="FFB9B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152401"/>
            <a:ext cx="8358246" cy="77627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cap="none" dirty="0" smtClean="0">
                <a:cs typeface="Times New Roman" pitchFamily="18" charset="0"/>
              </a:rPr>
              <a:t>Ваши сын или дочь принимают участие в ГИА.</a:t>
            </a:r>
            <a:br>
              <a:rPr lang="ru-RU" sz="2400" b="1" cap="none" dirty="0" smtClean="0">
                <a:cs typeface="Times New Roman" pitchFamily="18" charset="0"/>
              </a:rPr>
            </a:br>
            <a:r>
              <a:rPr lang="ru-RU" sz="2400" b="1" cap="none" dirty="0" smtClean="0">
                <a:cs typeface="Times New Roman" pitchFamily="18" charset="0"/>
              </a:rPr>
              <a:t>Почему они так волнуются?</a:t>
            </a:r>
            <a:endParaRPr lang="ru-RU" sz="2400" b="1" cap="none" dirty="0">
              <a:cs typeface="Times New Roman" pitchFamily="18" charset="0"/>
            </a:endParaRPr>
          </a:p>
        </p:txBody>
      </p:sp>
      <p:sp>
        <p:nvSpPr>
          <p:cNvPr id="12291" name="Прямоугольник 6"/>
          <p:cNvSpPr>
            <a:spLocks noChangeArrowheads="1"/>
          </p:cNvSpPr>
          <p:nvPr/>
        </p:nvSpPr>
        <p:spPr bwMode="auto">
          <a:xfrm>
            <a:off x="357188" y="1285875"/>
            <a:ext cx="8501062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altLang="ru-RU" sz="2400" b="0">
                <a:latin typeface="Times New Roman" pitchFamily="18" charset="0"/>
                <a:cs typeface="Times New Roman" pitchFamily="18" charset="0"/>
              </a:rPr>
              <a:t>Сомневаются в полноте и прочности своих знаний.</a:t>
            </a:r>
          </a:p>
          <a:p>
            <a:pPr algn="just">
              <a:buFont typeface="Wingdings" pitchFamily="2" charset="2"/>
              <a:buChar char="§"/>
            </a:pPr>
            <a:r>
              <a:rPr lang="ru-RU" altLang="ru-RU" sz="2400" b="0">
                <a:latin typeface="Times New Roman" pitchFamily="18" charset="0"/>
                <a:cs typeface="Times New Roman" pitchFamily="18" charset="0"/>
              </a:rPr>
              <a:t>Сомневаются в собственных способностях: умении логически мыслить, анализировать, концентрировать и распределять внимание.</a:t>
            </a:r>
          </a:p>
          <a:p>
            <a:pPr algn="just">
              <a:buFont typeface="Wingdings" pitchFamily="2" charset="2"/>
              <a:buChar char="§"/>
            </a:pPr>
            <a:r>
              <a:rPr lang="ru-RU" altLang="ru-RU" sz="2400" b="0">
                <a:latin typeface="Times New Roman" pitchFamily="18" charset="0"/>
                <a:cs typeface="Times New Roman" pitchFamily="18" charset="0"/>
              </a:rPr>
              <a:t>Испытывают страх перед экзаменом в силу личностных особенностей - тревожности, неуверенности в себе, астеничности (быстрой утомляемости) и т.д.</a:t>
            </a:r>
          </a:p>
          <a:p>
            <a:pPr algn="just">
              <a:buFont typeface="Wingdings" pitchFamily="2" charset="2"/>
              <a:buChar char="§"/>
            </a:pPr>
            <a:r>
              <a:rPr lang="ru-RU" altLang="ru-RU" sz="2400" b="0">
                <a:latin typeface="Times New Roman" pitchFamily="18" charset="0"/>
                <a:cs typeface="Times New Roman" pitchFamily="18" charset="0"/>
              </a:rPr>
              <a:t>Боятся незнакомой, неопределенной ситуации.</a:t>
            </a:r>
          </a:p>
          <a:p>
            <a:pPr algn="just">
              <a:buFont typeface="Wingdings" pitchFamily="2" charset="2"/>
              <a:buChar char="§"/>
            </a:pPr>
            <a:r>
              <a:rPr lang="ru-RU" altLang="ru-RU" sz="2400" b="0">
                <a:latin typeface="Times New Roman" pitchFamily="18" charset="0"/>
                <a:cs typeface="Times New Roman" pitchFamily="18" charset="0"/>
              </a:rPr>
              <a:t>Испытывают повышенную ответственность перед родителями и школой.</a:t>
            </a:r>
          </a:p>
          <a:p>
            <a:pPr algn="just"/>
            <a:endParaRPr lang="ru-RU" altLang="ru-RU" sz="2400" b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2400" b="0">
                <a:latin typeface="Times New Roman" pitchFamily="18" charset="0"/>
                <a:cs typeface="Times New Roman" pitchFamily="18" charset="0"/>
              </a:rPr>
              <a:t>Каждая из этих причин может в той или иной степени влиять на состояние вашего ребенка. </a:t>
            </a:r>
          </a:p>
          <a:p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86800" cy="838200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/>
              <a:t>ПОВЕДЕНИЕ РОДИТЕЛЕЙ</a:t>
            </a:r>
            <a:endParaRPr lang="ru-RU" b="1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553450" cy="4875212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В экзаменационную пору </a:t>
            </a: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основная задача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родителей – создать комфортные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условия для подготовки обучающегося 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и не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мешать ему.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Психологическая поддержка, поощрение,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реальная помощь, спокойствие взрослых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помогают школьнику успешно справиться с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собственным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волнением.</a:t>
            </a:r>
          </a:p>
          <a:p>
            <a:pPr>
              <a:buFont typeface="Wingdings 2" pitchFamily="18" charset="2"/>
              <a:buNone/>
            </a:pPr>
            <a:endParaRPr lang="ru-RU" altLang="ru-RU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96356" cy="47147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b="1" dirty="0" smtClean="0"/>
              <a:t>Психологическая поддержка</a:t>
            </a:r>
            <a:endParaRPr lang="ru-RU" b="1" dirty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0" y="3429000"/>
            <a:ext cx="8501063" cy="3286125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altLang="ru-RU" sz="210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alt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 2" pitchFamily="18" charset="2"/>
              <a:buNone/>
            </a:pPr>
            <a:r>
              <a:rPr lang="ru-RU" altLang="ru-RU" sz="2700" b="1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600" b="1" smtClean="0">
                <a:latin typeface="Times New Roman" pitchFamily="18" charset="0"/>
                <a:cs typeface="Times New Roman" pitchFamily="18" charset="0"/>
              </a:rPr>
              <a:t>Поддерживать  обучающегося– значит верить в него.</a:t>
            </a:r>
          </a:p>
          <a:p>
            <a:pPr algn="just">
              <a:buFont typeface="Wingdings 2" pitchFamily="18" charset="2"/>
              <a:buNone/>
            </a:pPr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	Взрослые имеют немало возможностей, чтобы продемонстрировать обучающемуся свое удовлетворение от его достижений или  усилий. </a:t>
            </a:r>
          </a:p>
          <a:p>
            <a:pPr>
              <a:buFont typeface="Wingdings 2" pitchFamily="18" charset="2"/>
              <a:buNone/>
            </a:pPr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ru-RU" altLang="ru-RU" sz="90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90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90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90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90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90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90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90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90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90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90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90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90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90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90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ru-RU" altLang="ru-RU" sz="5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285875"/>
            <a:ext cx="252253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Прямоугольник 8"/>
          <p:cNvSpPr>
            <a:spLocks noChangeArrowheads="1"/>
          </p:cNvSpPr>
          <p:nvPr/>
        </p:nvSpPr>
        <p:spPr bwMode="auto">
          <a:xfrm>
            <a:off x="3214688" y="1285875"/>
            <a:ext cx="542925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600" b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Психологическая поддержка – это один из важнейших факторов, определяющих успешность выпускника в сдаче государственной (итоговой) аттестации. </a:t>
            </a:r>
            <a:endParaRPr lang="ru-RU" altLang="ru-RU" sz="2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838200"/>
          </a:xfrm>
        </p:spPr>
        <p:txBody>
          <a:bodyPr/>
          <a:lstStyle/>
          <a:p>
            <a:pPr>
              <a:defRPr/>
            </a:pPr>
            <a:r>
              <a:rPr lang="ru-RU" sz="3000" dirty="0" smtClean="0"/>
              <a:t>Чем родители могут помочь своим детям?</a:t>
            </a:r>
            <a:endParaRPr lang="ru-RU" sz="3000" dirty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85750" y="1214438"/>
            <a:ext cx="8572500" cy="51435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altLang="ru-RU" sz="2200" b="1" smtClean="0">
                <a:latin typeface="Times New Roman" pitchFamily="18" charset="0"/>
                <a:cs typeface="Times New Roman" pitchFamily="18" charset="0"/>
              </a:rPr>
              <a:t>	Существуют слова, которые поддерживают детей</a:t>
            </a:r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, например: </a:t>
            </a:r>
          </a:p>
          <a:p>
            <a:pPr>
              <a:buFont typeface="Wingdings 2" pitchFamily="18" charset="2"/>
              <a:buNone/>
            </a:pPr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«Ты сможешь это сделать», «Зная тебя, я уверен, что ты все </a:t>
            </a:r>
          </a:p>
          <a:p>
            <a:pPr>
              <a:buFont typeface="Wingdings 2" pitchFamily="18" charset="2"/>
              <a:buNone/>
            </a:pPr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сделаешь хорошо», «Ты знаешь это очень хорошо», «Все у тебя </a:t>
            </a:r>
          </a:p>
          <a:p>
            <a:pPr>
              <a:buFont typeface="Wingdings 2" pitchFamily="18" charset="2"/>
              <a:buNone/>
            </a:pPr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получится», «Не боги горшки обжигали» и т.д. </a:t>
            </a:r>
          </a:p>
          <a:p>
            <a:pPr>
              <a:buFont typeface="Wingdings 2" pitchFamily="18" charset="2"/>
              <a:buNone/>
            </a:pPr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	Если сын или дочь сильно волнуются, лучше заранее рассказать о </a:t>
            </a:r>
          </a:p>
          <a:p>
            <a:pPr>
              <a:buFont typeface="Wingdings 2" pitchFamily="18" charset="2"/>
              <a:buNone/>
            </a:pPr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возможных вариантах пересдачи, вариантах развития событий в </a:t>
            </a:r>
          </a:p>
          <a:p>
            <a:pPr>
              <a:buFont typeface="Wingdings 2" pitchFamily="18" charset="2"/>
              <a:buNone/>
            </a:pPr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случае не самого лучшего исхода («Да, итоговый экзамен очень </a:t>
            </a:r>
          </a:p>
          <a:p>
            <a:pPr>
              <a:buFont typeface="Wingdings 2" pitchFamily="18" charset="2"/>
              <a:buNone/>
            </a:pPr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важен, но при неудачной сдаче ГИА жизнь не остановится», «Век </a:t>
            </a:r>
          </a:p>
          <a:p>
            <a:pPr>
              <a:buFont typeface="Wingdings 2" pitchFamily="18" charset="2"/>
              <a:buNone/>
            </a:pPr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живи, век учись»)	</a:t>
            </a:r>
          </a:p>
          <a:p>
            <a:pPr algn="ctr">
              <a:buFont typeface="Wingdings 2" pitchFamily="18" charset="2"/>
              <a:buNone/>
            </a:pPr>
            <a:r>
              <a:rPr lang="ru-RU" altLang="ru-RU" sz="2200" b="1" smtClean="0">
                <a:latin typeface="Times New Roman" pitchFamily="18" charset="0"/>
                <a:cs typeface="Times New Roman" pitchFamily="18" charset="0"/>
              </a:rPr>
              <a:t>Поддерживать можно посредством прикосновений,</a:t>
            </a:r>
          </a:p>
          <a:p>
            <a:pPr algn="ctr">
              <a:buFont typeface="Wingdings 2" pitchFamily="18" charset="2"/>
              <a:buNone/>
            </a:pPr>
            <a:r>
              <a:rPr lang="ru-RU" altLang="ru-RU" sz="2200" b="1" smtClean="0">
                <a:latin typeface="Times New Roman" pitchFamily="18" charset="0"/>
                <a:cs typeface="Times New Roman" pitchFamily="18" charset="0"/>
              </a:rPr>
              <a:t>доброжелательного выражения лица, интонации голоса,</a:t>
            </a:r>
          </a:p>
          <a:p>
            <a:pPr algn="ctr">
              <a:buFont typeface="Wingdings 2" pitchFamily="18" charset="2"/>
              <a:buNone/>
            </a:pPr>
            <a:r>
              <a:rPr lang="ru-RU" altLang="ru-RU" sz="2200" b="1" smtClean="0">
                <a:latin typeface="Times New Roman" pitchFamily="18" charset="0"/>
                <a:cs typeface="Times New Roman" pitchFamily="18" charset="0"/>
              </a:rPr>
              <a:t>а также посредством совместных  усилий в подготовке.</a:t>
            </a:r>
            <a:endParaRPr lang="ru-RU" altLang="ru-RU" sz="110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10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10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10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304800" y="1000125"/>
            <a:ext cx="8267700" cy="357187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В ходе подготовки к экзаменам родители нередко </a:t>
            </a:r>
          </a:p>
          <a:p>
            <a:pPr algn="ctr">
              <a:buFont typeface="Wingdings 2" pitchFamily="18" charset="2"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используют тактику запугивания : </a:t>
            </a:r>
          </a:p>
          <a:p>
            <a:pPr algn="ctr">
              <a:buFont typeface="Wingdings 2" pitchFamily="18" charset="2"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«Мало занимаешься – не сдашь», «Не стараешься – будут </a:t>
            </a:r>
          </a:p>
          <a:p>
            <a:pPr algn="ctr">
              <a:buFont typeface="Wingdings 2" pitchFamily="18" charset="2"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плохие результаты», «Ты совсем не готов», «Это так сложно» </a:t>
            </a:r>
          </a:p>
          <a:p>
            <a:pPr algn="ctr">
              <a:buFont typeface="Wingdings 2" pitchFamily="18" charset="2"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и т.п.</a:t>
            </a:r>
            <a:r>
              <a:rPr lang="en-US" altLang="ru-RU" sz="240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Такая тактика не повышает мотивацию, а создает</a:t>
            </a:r>
          </a:p>
          <a:p>
            <a:pPr algn="ctr">
              <a:buFont typeface="Wingdings 2" pitchFamily="18" charset="2"/>
              <a:buNone/>
            </a:pP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эмоциональные барьеры, которые школьник не может</a:t>
            </a:r>
          </a:p>
          <a:p>
            <a:pPr algn="ctr">
              <a:buFont typeface="Wingdings 2" pitchFamily="18" charset="2"/>
              <a:buNone/>
            </a:pP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самостоятельно преодолеть. 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5000625"/>
            <a:ext cx="2214563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5000625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63" y="5000625"/>
            <a:ext cx="2151062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6125" y="5000625"/>
            <a:ext cx="18097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28688" y="357188"/>
            <a:ext cx="743108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0" dirty="0">
                <a:latin typeface="+mj-lt"/>
              </a:rPr>
              <a:t>ОШИБКИ, КОТОРЫЕ СЛЕДУЕТ ИЗБЕГАТЬ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1142984"/>
            <a:ext cx="8318530" cy="5072097"/>
          </a:xfrm>
        </p:spPr>
        <p:txBody>
          <a:bodyPr>
            <a:normAutofit fontScale="90000"/>
          </a:bodyPr>
          <a:lstStyle/>
          <a:p>
            <a:pPr algn="just" eaLnBrk="1" hangingPunct="1">
              <a:defRPr/>
            </a:pPr>
            <a: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cap="none" dirty="0" smtClean="0">
                <a:latin typeface="Times New Roman" pitchFamily="18" charset="0"/>
                <a:cs typeface="Times New Roman" pitchFamily="18" charset="0"/>
              </a:rPr>
              <a:t>Маша - ученица 11  класса. Мама и папа готовят Марию к поступлению в один из престижных вузов страны на факультет связей с общественностью. Потрачена уже не одна тысяча на репетиторов, помогающих Маше сосредоточиться на нужных предметах. Девочка старательно выполняет все задания, приходит домой поздно вечером. Папа ежедневно усаживает ее на диван и расспрашивает об успехах, сурово хмурит брови, наверное, чтобы еще больше навести жути на уже истощенный организм девочки. Мама каждый день устраивает сцены, стоит Маше заговорить о желании на всякий случай подать документы в художественный. Кричит и чуть ли не плачет: «Неблагодарная, ты нас не любишь! Мы столько денег в тебя вбухали, столько усилий потратили! А ты нам вот как отплачиваешь!» Маша разворачивается и тихонько уходит в свою комнату, а по ночам плачет, не понимая, почему то, что сделает ее счастливой - показатель нелюбви к родителям. Иногда родители настолько любят своих детей, что, в сущности, забывают о том, что рядом с ними живет и развивается уже созревшая личность, готовая принимать решения и ответственность за них. Или отказываются видеть это, до 30 лет считая своих детей «маленькими», </a:t>
            </a:r>
            <a:br>
              <a:rPr lang="ru-RU" sz="20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 smtClean="0">
                <a:latin typeface="Times New Roman" pitchFamily="18" charset="0"/>
                <a:cs typeface="Times New Roman" pitchFamily="18" charset="0"/>
              </a:rPr>
              <a:t>при этом, требуя от них «взрослых» поступков.</a:t>
            </a:r>
            <a:endParaRPr lang="ru-RU" sz="20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8596" y="428604"/>
            <a:ext cx="8334404" cy="5262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 fontScale="85000" lnSpcReduction="20000"/>
          </a:bodyPr>
          <a:lstStyle/>
          <a:p>
            <a:pPr defTabSz="914363" fontAlgn="auto">
              <a:spcAft>
                <a:spcPts val="0"/>
              </a:spcAft>
              <a:defRPr/>
            </a:pPr>
            <a:r>
              <a:rPr lang="ru-RU" sz="3800" b="0" cap="all" dirty="0">
                <a:effectLst>
                  <a:reflection blurRad="12700" stA="48000" endA="300" endPos="55000" dir="5400000" sy="-90000" algn="bl" rotWithShape="0"/>
                </a:effectLst>
                <a:latin typeface="Calibri" pitchFamily="34" charset="0"/>
                <a:cs typeface="Calibri" pitchFamily="34" charset="0"/>
              </a:rPr>
              <a:t>Информация для размышления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214422"/>
            <a:ext cx="8556528" cy="5214974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>	Валера, из параллельного с Машей класса, вовсе ни о чем не беспокоится. За него уже давно обо всем позаботились родители. Единственное, о чем попросил папа – «позаботься о выборе! Ну, там, у друзей поспрашивай, что, да как! Только выбери что-нибудь посолиднее, чтобы перед родственниками и знакомыми стыдно не было!». И парень в самом рассвете сил, продолжает жизнь с осознанием того, что выбор он сделает - не важно как - просто пойдет за тем, что модно или друг посоветует. А все остальное за него сделают родители. За все заплачено, как говорится.  А затем родители обвинят его в несамостоятельности, отсутствии устремлений и т.п. И может быть он и пошел бы подавать документы на кинооператора, о чем в тайне мечтает, но режиссером быть куда более престижно.</a:t>
            </a: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cap="none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8596" y="428604"/>
            <a:ext cx="8334404" cy="5262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 fontScale="85000" lnSpcReduction="20000"/>
          </a:bodyPr>
          <a:lstStyle/>
          <a:p>
            <a:pPr defTabSz="914363" fontAlgn="auto">
              <a:spcAft>
                <a:spcPts val="0"/>
              </a:spcAft>
              <a:defRPr/>
            </a:pPr>
            <a:r>
              <a:rPr lang="ru-RU" sz="3800" b="0" cap="all" dirty="0">
                <a:effectLst>
                  <a:reflection blurRad="12700" stA="48000" endA="300" endPos="55000" dir="5400000" sy="-90000" algn="bl" rotWithShape="0"/>
                </a:effectLst>
                <a:latin typeface="Calibri" pitchFamily="34" charset="0"/>
                <a:cs typeface="Calibri" pitchFamily="34" charset="0"/>
              </a:rPr>
              <a:t>Информация для размышления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3349</TotalTime>
  <Words>447</Words>
  <Application>Microsoft Office PowerPoint</Application>
  <PresentationFormat>Экран (4:3)</PresentationFormat>
  <Paragraphs>116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Comic Sans MS</vt:lpstr>
      <vt:lpstr>Arial</vt:lpstr>
      <vt:lpstr>Franklin Gothic Medium</vt:lpstr>
      <vt:lpstr>Franklin Gothic Book</vt:lpstr>
      <vt:lpstr>Wingdings 2</vt:lpstr>
      <vt:lpstr>Times New Roman</vt:lpstr>
      <vt:lpstr>Wingdings</vt:lpstr>
      <vt:lpstr>Трек</vt:lpstr>
      <vt:lpstr>Как помочь учащимся подготовиться и сдать гИА</vt:lpstr>
      <vt:lpstr>Слово «экзамен» переводится с латинского как «испытание». И именно испытаниями, сложными, подчас драматичными, становятся выпускные экзамены для обучающихся 9-х и 11-х классов. Экзамен – самый ответственный период  в жизни каждого выпускника. Именно на экзамене подводится итог учебной деятельности каждого школьника. Чтобы успешно сдать экзамен, им необходимо хорошо подготовиться к нему. Кроме того, важную роль в подготовке детей к ГИА играет поведение их родителей.</vt:lpstr>
      <vt:lpstr>Ваши сын или дочь принимают участие в ГИА. Почему они так волнуются?</vt:lpstr>
      <vt:lpstr>ПОВЕДЕНИЕ РОДИТЕЛЕЙ</vt:lpstr>
      <vt:lpstr>Психологическая поддержка</vt:lpstr>
      <vt:lpstr>Чем родители могут помочь своим детям?</vt:lpstr>
      <vt:lpstr>Слайд 7</vt:lpstr>
      <vt:lpstr>  Маша - ученица 11  класса. Мама и папа готовят Марию к поступлению в один из престижных вузов страны на факультет связей с общественностью. Потрачена уже не одна тысяча на репетиторов, помогающих Маше сосредоточиться на нужных предметах. Девочка старательно выполняет все задания, приходит домой поздно вечером. Папа ежедневно усаживает ее на диван и расспрашивает об успехах, сурово хмурит брови, наверное, чтобы еще больше навести жути на уже истощенный организм девочки. Мама каждый день устраивает сцены, стоит Маше заговорить о желании на всякий случай подать документы в художественный. Кричит и чуть ли не плачет: «Неблагодарная, ты нас не любишь! Мы столько денег в тебя вбухали, столько усилий потратили! А ты нам вот как отплачиваешь!» Маша разворачивается и тихонько уходит в свою комнату, а по ночам плачет, не понимая, почему то, что сделает ее счастливой - показатель нелюбви к родителям. Иногда родители настолько любят своих детей, что, в сущности, забывают о том, что рядом с ними живет и развивается уже созревшая личность, готовая принимать решения и ответственность за них. Или отказываются видеть это, до 30 лет считая своих детей «маленькими»,  при этом, требуя от них «взрослых» поступков.</vt:lpstr>
      <vt:lpstr> Валера, из параллельного с Машей класса, вовсе ни о чем не беспокоится. За него уже давно обо всем позаботились родители. Единственное, о чем попросил папа – «позаботься о выборе! Ну, там, у друзей поспрашивай, что, да как! Только выбери что-нибудь посолиднее, чтобы перед родственниками и знакомыми стыдно не было!». И парень в самом рассвете сил, продолжает жизнь с осознанием того, что выбор он сделает - не важно как - просто пойдет за тем, что модно или друг посоветует. А все остальное за него сделают родители. За все заплачено, как говорится.  А затем родители обвинят его в несамостоятельности, отсутствии устремлений и т.п. И может быть он и пошел бы подавать документы на кинооператора, о чем в тайне мечтает, но режиссером быть куда более престижно. </vt:lpstr>
      <vt:lpstr>Оказание помощи в организации режима дня </vt:lpstr>
      <vt:lpstr>Режим дня</vt:lpstr>
      <vt:lpstr>сон</vt:lpstr>
      <vt:lpstr>Питание</vt:lpstr>
      <vt:lpstr>Нужно ли во время экзаменов освобождать ребенка от домашней работы? </vt:lpstr>
      <vt:lpstr>Эмоциональный настрой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Психологическая подготовка учащихся к экзаменам (ЭГЭ)</dc:title>
  <dc:creator>Александра Веснина</dc:creator>
  <cp:lastModifiedBy>Школа-7</cp:lastModifiedBy>
  <cp:revision>272</cp:revision>
  <dcterms:created xsi:type="dcterms:W3CDTF">2006-05-14T05:58:35Z</dcterms:created>
  <dcterms:modified xsi:type="dcterms:W3CDTF">2016-04-27T17:18:24Z</dcterms:modified>
</cp:coreProperties>
</file>