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51" r:id="rId1"/>
  </p:sldMasterIdLst>
  <p:notesMasterIdLst>
    <p:notesMasterId r:id="rId16"/>
  </p:notesMasterIdLst>
  <p:sldIdLst>
    <p:sldId id="256" r:id="rId2"/>
    <p:sldId id="301" r:id="rId3"/>
    <p:sldId id="282" r:id="rId4"/>
    <p:sldId id="283" r:id="rId5"/>
    <p:sldId id="302" r:id="rId6"/>
    <p:sldId id="292" r:id="rId7"/>
    <p:sldId id="293" r:id="rId8"/>
    <p:sldId id="294" r:id="rId9"/>
    <p:sldId id="299" r:id="rId10"/>
    <p:sldId id="285" r:id="rId11"/>
    <p:sldId id="287" r:id="rId12"/>
    <p:sldId id="297" r:id="rId13"/>
    <p:sldId id="298" r:id="rId14"/>
    <p:sldId id="261" r:id="rId15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5501"/>
    <a:srgbClr val="D2611C"/>
    <a:srgbClr val="FE8637"/>
    <a:srgbClr val="660066"/>
    <a:srgbClr val="ABABFF"/>
    <a:srgbClr val="6B37FF"/>
    <a:srgbClr val="FFFACD"/>
    <a:srgbClr val="D5FFD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111" autoAdjust="0"/>
    <p:restoredTop sz="94576" autoAdjust="0"/>
  </p:normalViewPr>
  <p:slideViewPr>
    <p:cSldViewPr>
      <p:cViewPr varScale="1">
        <p:scale>
          <a:sx n="65" d="100"/>
          <a:sy n="65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B8B5EF03-FE53-41F9-937F-BA3B8706F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alt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2F2B88-78A0-417D-AC32-2059A8343B69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7F844-5ABA-4E92-AED3-96D888EB1F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8E3A3-9C94-4A4E-B6E7-A6AEAC7018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8A33F-25D1-471B-885E-CA246C07B5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CDB2DB0-F029-4FCC-98F4-E6034BECB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127D7-D522-4BFF-B292-4C4599F0FC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F5CA4-32CD-49BA-9EBD-0696DFD3E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59730-D33F-4FF0-A38F-6B84DE149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933354B-CA53-4AE9-A995-300C4BBAD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96A3B-7180-4F4B-AC72-4B6BE6E12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EDFDCC9-D39D-4569-8567-4D9AA40768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B5BC74C-DA91-4FE8-83ED-F05E1A2AC5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7D933FA-204E-43F9-9E65-B72E348E34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6" r:id="rId1"/>
    <p:sldLayoutId id="2147484377" r:id="rId2"/>
    <p:sldLayoutId id="2147484378" r:id="rId3"/>
    <p:sldLayoutId id="2147484371" r:id="rId4"/>
    <p:sldLayoutId id="2147484372" r:id="rId5"/>
    <p:sldLayoutId id="2147484379" r:id="rId6"/>
    <p:sldLayoutId id="2147484373" r:id="rId7"/>
    <p:sldLayoutId id="2147484380" r:id="rId8"/>
    <p:sldLayoutId id="2147484381" r:id="rId9"/>
    <p:sldLayoutId id="2147484374" r:id="rId10"/>
    <p:sldLayoutId id="21474843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57375" y="714375"/>
            <a:ext cx="7000875" cy="321468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Психологическая</a:t>
            </a:r>
            <a:br>
              <a:rPr lang="ru-RU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обучающихся к ГИА</a:t>
            </a:r>
            <a:br>
              <a:rPr lang="ru-RU" sz="4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Стратегия подготовки обучающихся к экзаменам</a:t>
            </a:r>
            <a:br>
              <a:rPr lang="ru-RU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часть </a:t>
            </a:r>
            <a:r>
              <a:rPr lang="en-US" sz="280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endParaRPr lang="ru-RU" sz="28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19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3" y="4071938"/>
            <a:ext cx="2581275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88" y="285750"/>
            <a:ext cx="7467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Основные принципы подготовки к экзаменам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625" y="1571625"/>
            <a:ext cx="8229600" cy="4525963"/>
          </a:xfrm>
        </p:spPr>
        <p:txBody>
          <a:bodyPr>
            <a:normAutofit fontScale="92500"/>
          </a:bodyPr>
          <a:lstStyle/>
          <a:p>
            <a:pPr marL="457200" indent="-457200" algn="just" eaLnBrk="1" fontAlgn="auto" hangingPunct="1">
              <a:spcAft>
                <a:spcPts val="0"/>
              </a:spcAft>
              <a:buClrTx/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7030A0"/>
                </a:solidFill>
                <a:cs typeface="Arial" charset="0"/>
              </a:rPr>
              <a:t>Начни с самого трудного – с того раздела, который знаешь меньше всего. Но если трудно «раскачаться», можно начать с того материала, который тебе больше интересен и приятен, который ты лучше всего знаешь. Постепенно вработаешься и дело пойдет.</a:t>
            </a:r>
          </a:p>
          <a:p>
            <a:pPr marL="457200" indent="-457200" algn="just" eaLnBrk="1" fontAlgn="auto" hangingPunct="1">
              <a:spcAft>
                <a:spcPts val="0"/>
              </a:spcAft>
              <a:buClrTx/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7030A0"/>
                </a:solidFill>
              </a:rPr>
              <a:t>Чередуй занятия и отдых.</a:t>
            </a:r>
          </a:p>
          <a:p>
            <a:pPr marL="457200" indent="-457200" algn="just" eaLnBrk="1" fontAlgn="auto" hangingPunct="1">
              <a:spcAft>
                <a:spcPts val="0"/>
              </a:spcAft>
              <a:buClrTx/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7030A0"/>
                </a:solidFill>
              </a:rPr>
              <a:t>Не надо стремиться к тому, чтобы прочитать и запомнить наизусть весь учебник. Полезно повторять материал по темам, разделам и т.д. </a:t>
            </a:r>
          </a:p>
          <a:p>
            <a:pPr marL="457200" indent="-457200" algn="just" eaLnBrk="1" fontAlgn="auto" hangingPunct="1">
              <a:spcAft>
                <a:spcPts val="0"/>
              </a:spcAft>
              <a:buClrTx/>
              <a:buFont typeface="+mj-lt"/>
              <a:buAutoNum type="arabicPeriod"/>
              <a:defRPr/>
            </a:pPr>
            <a:r>
              <a:rPr lang="ru-RU" dirty="0" smtClean="0">
                <a:solidFill>
                  <a:srgbClr val="7030A0"/>
                </a:solidFill>
              </a:rPr>
              <a:t>Также полезно структурировать материал за счет составления планов, схем, причем, желательно на бумаге.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ru-RU" sz="1800" dirty="0" smtClean="0">
              <a:solidFill>
                <a:srgbClr val="7030A0"/>
              </a:solidFill>
            </a:endParaRP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ru-RU" sz="900" b="1" dirty="0" smtClean="0">
              <a:solidFill>
                <a:srgbClr val="7030A0"/>
              </a:solidFill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2800" dirty="0" smtClean="0">
              <a:solidFill>
                <a:srgbClr val="7030A0"/>
              </a:solidFill>
              <a:latin typeface="+mj-lt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57250" y="928688"/>
            <a:ext cx="7429500" cy="4643437"/>
          </a:xfrm>
        </p:spPr>
        <p:txBody>
          <a:bodyPr rtlCol="0">
            <a:normAutofit fontScale="77500" lnSpcReduction="20000"/>
          </a:bodyPr>
          <a:lstStyle/>
          <a:p>
            <a:pPr marL="514350" indent="-514350" algn="just" eaLnBrk="1" fontAlgn="auto" hangingPunct="1">
              <a:spcAft>
                <a:spcPts val="0"/>
              </a:spcAft>
              <a:buClrTx/>
              <a:buFont typeface="+mj-lt"/>
              <a:buAutoNum type="arabicPeriod" startAt="5"/>
              <a:defRPr/>
            </a:pPr>
            <a:r>
              <a:rPr lang="ru-RU" sz="3100" dirty="0" smtClean="0">
                <a:solidFill>
                  <a:srgbClr val="7030A0"/>
                </a:solidFill>
              </a:rPr>
              <a:t>Выполняй как можно больше различных опубликованных тестов по предмету, который ты будешь сдавать в форме ЕГЭ и ГИА-9.</a:t>
            </a:r>
          </a:p>
          <a:p>
            <a:pPr marL="514350" indent="-514350" algn="just" eaLnBrk="1" fontAlgn="auto" hangingPunct="1">
              <a:spcAft>
                <a:spcPts val="0"/>
              </a:spcAft>
              <a:buClrTx/>
              <a:buFont typeface="+mj-lt"/>
              <a:buAutoNum type="arabicPeriod" startAt="5"/>
              <a:defRPr/>
            </a:pPr>
            <a:r>
              <a:rPr lang="ru-RU" sz="3100" dirty="0" smtClean="0">
                <a:solidFill>
                  <a:srgbClr val="7030A0"/>
                </a:solidFill>
              </a:rPr>
              <a:t>Тренируйся с часами в руках, засекай время выполнения тестов (на задания в части А в среднем должно уходить по 2 минуты на задание).</a:t>
            </a:r>
          </a:p>
          <a:p>
            <a:pPr marL="514350" indent="-514350" algn="just" eaLnBrk="1" fontAlgn="auto" hangingPunct="1">
              <a:spcAft>
                <a:spcPts val="0"/>
              </a:spcAft>
              <a:buClrTx/>
              <a:buFont typeface="+mj-lt"/>
              <a:buAutoNum type="arabicPeriod" startAt="5"/>
              <a:defRPr/>
            </a:pPr>
            <a:r>
              <a:rPr lang="ru-RU" sz="3100" dirty="0" smtClean="0">
                <a:solidFill>
                  <a:srgbClr val="7030A0"/>
                </a:solidFill>
              </a:rPr>
              <a:t>Готовясь к экзаменам, никогда не думай о том, что не справишься, а напротив, мысленно рисуй себе картину триумфа.</a:t>
            </a:r>
          </a:p>
          <a:p>
            <a:pPr marL="514350" indent="-514350" algn="just" eaLnBrk="1" fontAlgn="auto" hangingPunct="1">
              <a:spcAft>
                <a:spcPts val="0"/>
              </a:spcAft>
              <a:buClrTx/>
              <a:buFont typeface="+mj-lt"/>
              <a:buAutoNum type="arabicPeriod" startAt="5"/>
              <a:defRPr/>
            </a:pPr>
            <a:r>
              <a:rPr lang="ru-RU" sz="3100" dirty="0" smtClean="0">
                <a:solidFill>
                  <a:srgbClr val="7030A0"/>
                </a:solidFill>
              </a:rPr>
              <a:t>Оставь один день перед экзаменом, чтобы вновь повторить все темы (разделы) с помощью планов, еще раз останавливаясь подробнее на самых       трудных вопросах.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0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072438" cy="1928813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D155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Гармонизация эмоционального состояния перед экзаменом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sz="quarter" idx="1"/>
          </p:nvPr>
        </p:nvSpPr>
        <p:spPr>
          <a:xfrm>
            <a:off x="500063" y="2571750"/>
            <a:ext cx="8072437" cy="4000500"/>
          </a:xfrm>
        </p:spPr>
        <p:txBody>
          <a:bodyPr>
            <a:normAutofit fontScale="92500" lnSpcReduction="20000"/>
          </a:bodyPr>
          <a:lstStyle/>
          <a:p>
            <a:pPr marL="274320" indent="-274320" algn="just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sz="1800" dirty="0" smtClean="0"/>
              <a:t>     </a:t>
            </a:r>
          </a:p>
          <a:p>
            <a:pPr marL="274320" indent="-274320" algn="just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ru-RU" sz="2200" dirty="0" smtClean="0">
              <a:solidFill>
                <a:srgbClr val="7030A0"/>
              </a:solidFill>
            </a:endParaRP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+mj-lt"/>
              <a:buAutoNum type="arabicPeriod"/>
              <a:defRPr/>
            </a:pPr>
            <a:r>
              <a:rPr lang="ru-RU" sz="2300" dirty="0" smtClean="0">
                <a:solidFill>
                  <a:srgbClr val="7030A0"/>
                </a:solidFill>
              </a:rPr>
              <a:t> </a:t>
            </a:r>
            <a:r>
              <a:rPr lang="ru-RU" sz="2300" dirty="0" smtClean="0">
                <a:solidFill>
                  <a:srgbClr val="7030A0"/>
                </a:solidFill>
                <a:cs typeface="Arial" charset="0"/>
              </a:rPr>
              <a:t>В день экзамена выполните </a:t>
            </a:r>
            <a:r>
              <a:rPr lang="ru-RU" sz="2300" u="sng" dirty="0" smtClean="0">
                <a:solidFill>
                  <a:srgbClr val="7030A0"/>
                </a:solidFill>
                <a:cs typeface="Arial" charset="0"/>
              </a:rPr>
              <a:t>упражнение «Прогулка», </a:t>
            </a:r>
            <a:r>
              <a:rPr lang="ru-RU" sz="2300" dirty="0" smtClean="0">
                <a:solidFill>
                  <a:srgbClr val="7030A0"/>
                </a:solidFill>
                <a:cs typeface="Arial" charset="0"/>
              </a:rPr>
              <a:t>которое позволит вам снять эмоциональное напряжение.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rgbClr val="7030A0"/>
                </a:solidFill>
                <a:cs typeface="Arial" charset="0"/>
              </a:rPr>
              <a:t>	"Вспомните или придумайте место, где вы чувствовали бы себя в безопасности, и вам было бы хорошо и спокойно. Это может быть картина цветущего луга, берег моря, поляны в лесу, освещенной теплым летним солнцем, и т. д. Представьте себе, что вы находитесь именно в этом месте. Ощутите запахи, прислушайтесь к шелесту травы или шуму волн, посмотрите вокруг, прикоснитесь к теплой поверхности песка или шершавому стволу сосны. Постарайтесь представить это как можно более четко, в мельчайших деталях".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Содержимое 2"/>
          <p:cNvSpPr>
            <a:spLocks noGrp="1"/>
          </p:cNvSpPr>
          <p:nvPr>
            <p:ph sz="quarter" idx="1"/>
          </p:nvPr>
        </p:nvSpPr>
        <p:spPr>
          <a:xfrm>
            <a:off x="357188" y="285750"/>
            <a:ext cx="8429625" cy="6215063"/>
          </a:xfrm>
        </p:spPr>
        <p:txBody>
          <a:bodyPr rtlCol="0">
            <a:noAutofit/>
          </a:bodyPr>
          <a:lstStyle/>
          <a:p>
            <a:pPr marL="171450" indent="-51435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+mj-lt"/>
              <a:buAutoNum type="arabicPeriod" startAt="2"/>
              <a:defRPr/>
            </a:pPr>
            <a:r>
              <a:rPr lang="ru-RU" sz="1800" b="1" dirty="0" smtClean="0">
                <a:solidFill>
                  <a:srgbClr val="7030A0"/>
                </a:solidFill>
              </a:rPr>
              <a:t>Сделайте с утра следующие противострессовые упражнения.</a:t>
            </a:r>
          </a:p>
          <a:p>
            <a:pPr marL="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Wingdings"/>
              <a:buNone/>
              <a:defRPr/>
            </a:pPr>
            <a:r>
              <a:rPr lang="ru-RU" sz="1800" b="1" u="sng" dirty="0" smtClean="0">
                <a:solidFill>
                  <a:srgbClr val="7030A0"/>
                </a:solidFill>
              </a:rPr>
              <a:t>Упражнение № 1 «Ха - дыхание" </a:t>
            </a:r>
          </a:p>
          <a:p>
            <a:pPr marL="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Wingdings"/>
              <a:buNone/>
              <a:defRPr/>
            </a:pPr>
            <a:r>
              <a:rPr lang="ru-RU" sz="1800" b="1" dirty="0" smtClean="0">
                <a:solidFill>
                  <a:srgbClr val="7030A0"/>
                </a:solidFill>
              </a:rPr>
              <a:t>Исходная поза - стоя, ноги на ширине плеч, руки опущены вдоль туловища. Одновременно с глубоким вдохом (по типу полного дыхания) руки медленно через стороны поднимаются вверх над головой. После этого дыхание задерживается. Затем корпус резко наклоняется вперед, руки сбрасываются вниз перед собой, и одновременно через рот делается массированный выдох. За счёт быстрого и полного выброса воздуха воспроизводится звук "ХА". </a:t>
            </a:r>
          </a:p>
          <a:p>
            <a:pPr marL="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Wingdings"/>
              <a:buNone/>
              <a:defRPr/>
            </a:pPr>
            <a:r>
              <a:rPr lang="ru-RU" sz="1800" b="1" dirty="0" smtClean="0">
                <a:solidFill>
                  <a:srgbClr val="7030A0"/>
                </a:solidFill>
              </a:rPr>
              <a:t>Упражнение повторяется 2-3 раза. </a:t>
            </a:r>
          </a:p>
          <a:p>
            <a:pPr marL="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ru-RU" sz="1800" b="1" u="sng" dirty="0" smtClean="0">
                <a:solidFill>
                  <a:srgbClr val="7030A0"/>
                </a:solidFill>
              </a:rPr>
              <a:t> Упражнение № 2 «Резкий выдох сидя" </a:t>
            </a:r>
          </a:p>
          <a:p>
            <a:pPr marL="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ru-RU" sz="1800" b="1" dirty="0" smtClean="0">
                <a:solidFill>
                  <a:srgbClr val="7030A0"/>
                </a:solidFill>
              </a:rPr>
              <a:t> Исходная поза - сидя, корпус выпрямлен, руки на коленях. На медленный вдох руки сцепляются в "замок", выворачиваются ладонями вперёд и вытягиваются над головой. При поднятых руках, высоко оттянутых вверх, осуществляется задержка дыхания. Затем вместе со сбрасыванием напряжения с плеч (корпус наклоняется вперёд, спина сгибается) производится резкий выдох через рот, руки падают на колени. </a:t>
            </a:r>
          </a:p>
          <a:p>
            <a:pPr marL="0" indent="-27432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ru-RU" sz="1800" b="1" dirty="0" smtClean="0">
                <a:solidFill>
                  <a:srgbClr val="7030A0"/>
                </a:solidFill>
              </a:rPr>
              <a:t>    Упражнение повторяется 2-3 раза. </a:t>
            </a: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800" dirty="0" smtClean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Удачи!</a:t>
            </a:r>
          </a:p>
        </p:txBody>
      </p:sp>
      <p:pic>
        <p:nvPicPr>
          <p:cNvPr id="21507" name="Содержимое 4" descr="ege-7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643188" y="1857375"/>
            <a:ext cx="3313112" cy="26638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0"/>
            <a:ext cx="8643938" cy="142875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b="1" dirty="0" smtClean="0">
                <a:solidFill>
                  <a:srgbClr val="D155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Стратегия подготовки </a:t>
            </a:r>
            <a:br>
              <a:rPr lang="ru-RU" sz="4400" b="1" dirty="0" smtClean="0">
                <a:solidFill>
                  <a:srgbClr val="D155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400" b="1" dirty="0" smtClean="0">
                <a:solidFill>
                  <a:srgbClr val="D1550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экзаменам</a:t>
            </a:r>
            <a:endParaRPr lang="ru-RU" sz="4400" b="1" dirty="0">
              <a:solidFill>
                <a:srgbClr val="D1550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5572125"/>
            <a:ext cx="833437" cy="982663"/>
          </a:xfrm>
          <a:noFill/>
        </p:spPr>
      </p:pic>
      <p:sp>
        <p:nvSpPr>
          <p:cNvPr id="9220" name="TextBox 4"/>
          <p:cNvSpPr txBox="1">
            <a:spLocks noChangeArrowheads="1"/>
          </p:cNvSpPr>
          <p:nvPr/>
        </p:nvSpPr>
        <p:spPr bwMode="auto">
          <a:xfrm>
            <a:off x="1476375" y="1989138"/>
            <a:ext cx="6408738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  <a:p>
            <a:endParaRPr lang="ru-RU" altLang="ru-RU"/>
          </a:p>
        </p:txBody>
      </p:sp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428625" y="1500188"/>
            <a:ext cx="789305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2800" dirty="0">
                <a:solidFill>
                  <a:srgbClr val="7030A0"/>
                </a:solidFill>
                <a:latin typeface="+mj-lt"/>
              </a:rPr>
              <a:t>-Подготовка рабочего места для занятий.</a:t>
            </a:r>
            <a:endParaRPr lang="en-US" sz="2800" dirty="0">
              <a:solidFill>
                <a:srgbClr val="7030A0"/>
              </a:solidFill>
              <a:latin typeface="+mj-lt"/>
            </a:endParaRPr>
          </a:p>
          <a:p>
            <a:pPr algn="just">
              <a:defRPr/>
            </a:pPr>
            <a:r>
              <a:rPr lang="ru-RU" sz="2800" dirty="0">
                <a:solidFill>
                  <a:srgbClr val="7030A0"/>
                </a:solidFill>
                <a:latin typeface="+mj-lt"/>
              </a:rPr>
              <a:t>-Составление плана подготовки.</a:t>
            </a:r>
          </a:p>
          <a:p>
            <a:pPr algn="just">
              <a:defRPr/>
            </a:pPr>
            <a:r>
              <a:rPr lang="ru-RU" sz="2800" dirty="0">
                <a:solidFill>
                  <a:srgbClr val="7030A0"/>
                </a:solidFill>
                <a:latin typeface="+mj-lt"/>
              </a:rPr>
              <a:t>-Приемы осмысленной работы с текстами.</a:t>
            </a:r>
          </a:p>
          <a:p>
            <a:pPr algn="just">
              <a:defRPr/>
            </a:pPr>
            <a:r>
              <a:rPr lang="ru-RU" sz="2800" dirty="0">
                <a:solidFill>
                  <a:srgbClr val="7030A0"/>
                </a:solidFill>
                <a:latin typeface="+mj-lt"/>
              </a:rPr>
              <a:t>-Основные принципы подготовки к экзаменам.</a:t>
            </a:r>
          </a:p>
          <a:p>
            <a:pPr algn="just">
              <a:defRPr/>
            </a:pPr>
            <a:r>
              <a:rPr lang="ru-RU" sz="2800" dirty="0">
                <a:solidFill>
                  <a:srgbClr val="7030A0"/>
                </a:solidFill>
                <a:latin typeface="+mj-lt"/>
              </a:rPr>
              <a:t>-Гармонизация эмоционального состояния перед экзаменом</a:t>
            </a:r>
            <a:r>
              <a:rPr lang="ru-RU" sz="2800" dirty="0">
                <a:solidFill>
                  <a:srgbClr val="7030A0"/>
                </a:solidFill>
              </a:rPr>
              <a:t>.</a:t>
            </a:r>
            <a:endParaRPr lang="en-US" sz="2800" dirty="0">
              <a:solidFill>
                <a:srgbClr val="7030A0"/>
              </a:solidFill>
            </a:endParaRPr>
          </a:p>
          <a:p>
            <a:pPr algn="l">
              <a:defRPr/>
            </a:pPr>
            <a:endParaRPr lang="en-US" b="0" dirty="0"/>
          </a:p>
          <a:p>
            <a:pPr>
              <a:defRPr/>
            </a:pPr>
            <a:endParaRPr lang="ru-RU" b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571500"/>
            <a:ext cx="8229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Подготовка рабочего места </a:t>
            </a:r>
            <a:br>
              <a:rPr lang="ru-RU" sz="4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4000" b="1" dirty="0" smtClean="0">
                <a:solidFill>
                  <a:srgbClr val="D2611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для</a:t>
            </a:r>
            <a:r>
              <a:rPr lang="ru-RU" sz="4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занятий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2143125"/>
            <a:ext cx="7696200" cy="3343275"/>
          </a:xfrm>
        </p:spPr>
        <p:txBody>
          <a:bodyPr>
            <a:normAutofit fontScale="92500"/>
          </a:bodyPr>
          <a:lstStyle/>
          <a:p>
            <a:pPr marL="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Сначала подготовь место для занятий.</a:t>
            </a:r>
          </a:p>
          <a:p>
            <a:pPr marL="0" indent="-274320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ru-RU" sz="2800" b="1" dirty="0" smtClean="0">
                <a:solidFill>
                  <a:srgbClr val="7030A0"/>
                </a:solidFill>
              </a:rPr>
              <a:t>Можно ввести в интерьер комнаты желтый или фиолетовый цвета, поскольку они повышают интеллектуальную активность, создают положительный эмоциональный настрой. Для этого бывает достаточно картинки или предмета в таких тонах.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700"/>
                            </p:stCondLst>
                            <p:childTnLst>
                              <p:par>
                                <p:cTn id="1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Составление плана подготовки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58175" cy="4757738"/>
          </a:xfrm>
        </p:spPr>
        <p:txBody>
          <a:bodyPr/>
          <a:lstStyle/>
          <a:p>
            <a:pPr algn="just" eaLnBrk="1" hangingPunct="1"/>
            <a:r>
              <a:rPr lang="ru-RU" altLang="ru-RU" smtClean="0">
                <a:solidFill>
                  <a:srgbClr val="7030A0"/>
                </a:solidFill>
              </a:rPr>
              <a:t>Составь план подготовки. Для начала хорошо определить, кто ты – «СОВА» или «ЖАВОРОНОК», и, в зависимости от этого, максимально загрузить утренние или, напротив, вечерние часы.</a:t>
            </a:r>
          </a:p>
          <a:p>
            <a:pPr algn="just" eaLnBrk="1" hangingPunct="1"/>
            <a:r>
              <a:rPr lang="ru-RU" altLang="ru-RU" smtClean="0">
                <a:solidFill>
                  <a:srgbClr val="7030A0"/>
                </a:solidFill>
              </a:rPr>
              <a:t>Учти, что продуктивность запоминания меняется в течение дня. </a:t>
            </a:r>
            <a:r>
              <a:rPr lang="ru-RU" altLang="ru-RU" b="1" smtClean="0">
                <a:solidFill>
                  <a:srgbClr val="7030A0"/>
                </a:solidFill>
              </a:rPr>
              <a:t>Память наиболее цепкая и острая между 8 и 12 часами. </a:t>
            </a:r>
            <a:r>
              <a:rPr lang="ru-RU" altLang="ru-RU" smtClean="0">
                <a:solidFill>
                  <a:srgbClr val="7030A0"/>
                </a:solidFill>
              </a:rPr>
              <a:t>Затем продуктивность запоминания постепенно снижается, а </a:t>
            </a:r>
            <a:r>
              <a:rPr lang="ru-RU" altLang="ru-RU" b="1" smtClean="0">
                <a:solidFill>
                  <a:srgbClr val="7030A0"/>
                </a:solidFill>
              </a:rPr>
              <a:t>с 17 часов снова медленно растет </a:t>
            </a:r>
            <a:r>
              <a:rPr lang="ru-RU" altLang="ru-RU" smtClean="0">
                <a:solidFill>
                  <a:srgbClr val="7030A0"/>
                </a:solidFill>
              </a:rPr>
              <a:t>и при отсутствии значительного утомления </a:t>
            </a:r>
            <a:r>
              <a:rPr lang="ru-RU" altLang="ru-RU" b="1" smtClean="0">
                <a:solidFill>
                  <a:srgbClr val="7030A0"/>
                </a:solidFill>
              </a:rPr>
              <a:t>достигает высокого уровня в вечернее время (примерно к 19 часам).</a:t>
            </a:r>
          </a:p>
          <a:p>
            <a:pPr eaLnBrk="1" hangingPunct="1"/>
            <a:endParaRPr lang="ru-RU" altLang="ru-RU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50" y="1714500"/>
            <a:ext cx="8429625" cy="20716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Приемы </a:t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осмысленной работы </a:t>
            </a:r>
            <a:b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текстами</a:t>
            </a: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Содержимое 2"/>
          <p:cNvSpPr>
            <a:spLocks noGrp="1"/>
          </p:cNvSpPr>
          <p:nvPr>
            <p:ph sz="quarter" idx="1"/>
          </p:nvPr>
        </p:nvSpPr>
        <p:spPr>
          <a:xfrm>
            <a:off x="428625" y="142875"/>
            <a:ext cx="8286750" cy="6429375"/>
          </a:xfrm>
        </p:spPr>
        <p:txBody>
          <a:bodyPr/>
          <a:lstStyle/>
          <a:p>
            <a:pPr marL="0" indent="-45720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altLang="ru-RU" sz="2200" smtClean="0">
                <a:solidFill>
                  <a:srgbClr val="7030A0"/>
                </a:solidFill>
              </a:rPr>
              <a:t>	</a:t>
            </a:r>
            <a:r>
              <a:rPr lang="ru-RU" altLang="ru-RU" sz="2200" b="1" smtClean="0">
                <a:solidFill>
                  <a:srgbClr val="7030A0"/>
                </a:solidFill>
              </a:rPr>
              <a:t>1. При заучивании необходимого материала используйте раскрытый психологами секрет магической «семерки» </a:t>
            </a:r>
            <a:r>
              <a:rPr lang="ru-RU" altLang="ru-RU" sz="2200" smtClean="0">
                <a:solidFill>
                  <a:srgbClr val="7030A0"/>
                </a:solidFill>
              </a:rPr>
              <a:t>(семеро одного не ждут</a:t>
            </a:r>
            <a:r>
              <a:rPr lang="en-US" altLang="ru-RU" sz="2200" smtClean="0">
                <a:solidFill>
                  <a:srgbClr val="7030A0"/>
                </a:solidFill>
              </a:rPr>
              <a:t>;</a:t>
            </a:r>
            <a:r>
              <a:rPr lang="ru-RU" altLang="ru-RU" sz="2200" smtClean="0">
                <a:solidFill>
                  <a:srgbClr val="7030A0"/>
                </a:solidFill>
              </a:rPr>
              <a:t> семь раз отмерь – один раз отрежь и т.д.). Оказывается, таков в среднем объем нашей оперативной памяти. При одновременном восприятии она способна удержать и затем воспроизвести в среднем  лишь семь объектов. При этом, семь букв запоминаются не легче, чем семь слов и даже семь фраз.</a:t>
            </a:r>
          </a:p>
          <a:p>
            <a:pPr marL="0" indent="-45720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altLang="ru-RU" sz="2200" smtClean="0">
                <a:solidFill>
                  <a:srgbClr val="7030A0"/>
                </a:solidFill>
              </a:rPr>
              <a:t>	Следовательно</a:t>
            </a:r>
            <a:r>
              <a:rPr lang="ru-RU" altLang="ru-RU" sz="2200" b="1" smtClean="0">
                <a:solidFill>
                  <a:srgbClr val="7030A0"/>
                </a:solidFill>
              </a:rPr>
              <a:t>, подлежащий заучиванию материал необходимо разбить на смысловые куски, стараясь, чтобы их количество не превышало семи. </a:t>
            </a:r>
            <a:r>
              <a:rPr lang="ru-RU" altLang="ru-RU" sz="2200" smtClean="0">
                <a:solidFill>
                  <a:srgbClr val="7030A0"/>
                </a:solidFill>
              </a:rPr>
              <a:t>Кроме того, смысловые куски материала необходимо укрупнять и обобщать, выражая главную мысль одной фразой. </a:t>
            </a:r>
          </a:p>
          <a:p>
            <a:pPr marL="0" indent="-45720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altLang="ru-RU" sz="2200" smtClean="0">
                <a:solidFill>
                  <a:srgbClr val="7030A0"/>
                </a:solidFill>
              </a:rPr>
              <a:t>	Важно знать, что для запоминания  и одного предложения, и одной          мысли, в которой заключен смысл двухстраничного текста, требуется </a:t>
            </a:r>
          </a:p>
          <a:p>
            <a:pPr marL="0" indent="-457200" algn="just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altLang="ru-RU" sz="2200" smtClean="0">
                <a:solidFill>
                  <a:srgbClr val="7030A0"/>
                </a:solidFill>
              </a:rPr>
              <a:t>сравнительно одинаковый объем памяти.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Содержимое 2"/>
          <p:cNvSpPr>
            <a:spLocks noGrp="1"/>
          </p:cNvSpPr>
          <p:nvPr>
            <p:ph sz="quarter" idx="1"/>
          </p:nvPr>
        </p:nvSpPr>
        <p:spPr>
          <a:xfrm>
            <a:off x="500063" y="285750"/>
            <a:ext cx="8215312" cy="6143625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1800" dirty="0" smtClean="0">
                <a:solidFill>
                  <a:srgbClr val="7030A0"/>
                </a:solidFill>
              </a:rPr>
              <a:t>	</a:t>
            </a:r>
            <a:endParaRPr lang="ru-RU" b="1" dirty="0" smtClean="0">
              <a:solidFill>
                <a:srgbClr val="7030A0"/>
              </a:solidFill>
              <a:latin typeface="+mj-lt"/>
              <a:cs typeface="Arial" charset="0"/>
            </a:endParaRPr>
          </a:p>
          <a:p>
            <a:pPr marL="0" indent="-457200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ru-RU" b="1" dirty="0" smtClean="0">
                <a:solidFill>
                  <a:srgbClr val="7030A0"/>
                </a:solidFill>
                <a:latin typeface="+mj-lt"/>
                <a:cs typeface="Arial" charset="0"/>
              </a:rPr>
              <a:t>2. Используйте методы активного запоминания.</a:t>
            </a:r>
          </a:p>
          <a:p>
            <a:pPr marL="0" indent="-457200" algn="just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Calibri" pitchFamily="34" charset="0"/>
              <a:buChar char="─"/>
              <a:defRPr/>
            </a:pPr>
            <a:r>
              <a:rPr lang="ru-RU" i="1" u="sng" dirty="0" smtClean="0">
                <a:solidFill>
                  <a:srgbClr val="7030A0"/>
                </a:solidFill>
                <a:latin typeface="+mj-lt"/>
                <a:cs typeface="Arial" charset="0"/>
              </a:rPr>
              <a:t>Метод ключевых слов. </a:t>
            </a:r>
          </a:p>
          <a:p>
            <a:pPr marL="0" indent="-457200" algn="just" eaLnBrk="1" fontAlgn="auto" hangingPunct="1">
              <a:spcBef>
                <a:spcPts val="0"/>
              </a:spcBef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>
                <a:solidFill>
                  <a:srgbClr val="7030A0"/>
                </a:solidFill>
                <a:latin typeface="+mj-lt"/>
                <a:cs typeface="Arial" charset="0"/>
              </a:rPr>
              <a:t>	Что такое ключевое слово</a:t>
            </a:r>
            <a:r>
              <a:rPr lang="en-US" dirty="0" smtClean="0">
                <a:solidFill>
                  <a:srgbClr val="7030A0"/>
                </a:solidFill>
                <a:latin typeface="+mj-lt"/>
                <a:cs typeface="Arial" charset="0"/>
              </a:rPr>
              <a:t>? </a:t>
            </a:r>
            <a:r>
              <a:rPr lang="ru-RU" dirty="0" smtClean="0">
                <a:solidFill>
                  <a:srgbClr val="7030A0"/>
                </a:solidFill>
                <a:latin typeface="+mj-lt"/>
                <a:cs typeface="Arial" charset="0"/>
              </a:rPr>
              <a:t>Это своеобразный «узел», связывающий хранящуюся в памяти информацию с нашим непосредственным сознанием и позволяющий нам ее воспроизвести. Для запоминания какой-либо фразы достаточно выделить 1-2 главных (ключевых) слова и запомнить их. В дальнейшем, если вспомнить эти слова, то вспомнится и вся фраза. Этот метод можно применить и при запоминании больших по объему текстов, составляя цепочку ключевых слов, следующих друг за другом и связанных между собой.                 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Содержимое 2"/>
          <p:cNvSpPr>
            <a:spLocks noGrp="1"/>
          </p:cNvSpPr>
          <p:nvPr>
            <p:ph sz="quarter" idx="1"/>
          </p:nvPr>
        </p:nvSpPr>
        <p:spPr>
          <a:xfrm>
            <a:off x="500063" y="428625"/>
            <a:ext cx="8072437" cy="6072188"/>
          </a:xfrm>
        </p:spPr>
        <p:txBody>
          <a:bodyPr>
            <a:normAutofit lnSpcReduction="10000"/>
          </a:bodyPr>
          <a:lstStyle/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Calibri" pitchFamily="34" charset="0"/>
              <a:buChar char="─"/>
              <a:defRPr/>
            </a:pPr>
            <a:r>
              <a:rPr lang="ru-RU" sz="2200" i="1" u="sng" dirty="0" smtClean="0">
                <a:solidFill>
                  <a:srgbClr val="7030A0"/>
                </a:solidFill>
                <a:latin typeface="+mj-lt"/>
                <a:cs typeface="Arial" charset="0"/>
              </a:rPr>
              <a:t>Повторение материала по вопросам. 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Wingdings"/>
              <a:buNone/>
              <a:defRPr/>
            </a:pPr>
            <a:r>
              <a:rPr lang="ru-RU" sz="2200" i="1" dirty="0" smtClean="0">
                <a:solidFill>
                  <a:srgbClr val="7030A0"/>
                </a:solidFill>
                <a:latin typeface="+mj-lt"/>
                <a:cs typeface="Arial" charset="0"/>
              </a:rPr>
              <a:t>	</a:t>
            </a:r>
            <a:r>
              <a:rPr lang="ru-RU" sz="2200" dirty="0" smtClean="0">
                <a:solidFill>
                  <a:srgbClr val="7030A0"/>
                </a:solidFill>
                <a:latin typeface="+mj-lt"/>
                <a:cs typeface="Arial" charset="0"/>
              </a:rPr>
              <a:t>Вначале вспомни и обязательно кратко запиши все, что знаешь, и лишь затем проверь правильность дат, основных фактов. Читая учебник, выделяй главные мысли – это опорные пункты ответа. Научись составлять краткий план ответа отдельно на каждый вопрос на маленьких листочках. В последний день перед экзаменом просмотри листочки с кратким планом ответа.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Calibri" pitchFamily="34" charset="0"/>
              <a:buChar char="─"/>
              <a:defRPr/>
            </a:pPr>
            <a:r>
              <a:rPr lang="ru-RU" sz="2200" i="1" u="sng" dirty="0" smtClean="0">
                <a:solidFill>
                  <a:srgbClr val="7030A0"/>
                </a:solidFill>
                <a:latin typeface="+mj-lt"/>
                <a:cs typeface="Arial" charset="0"/>
              </a:rPr>
              <a:t>Приемы зрительной памяти: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Wingdings"/>
              <a:buNone/>
              <a:defRPr/>
            </a:pPr>
            <a:r>
              <a:rPr lang="ru-RU" sz="2200" dirty="0" smtClean="0">
                <a:solidFill>
                  <a:srgbClr val="7030A0"/>
                </a:solidFill>
                <a:latin typeface="+mj-lt"/>
                <a:cs typeface="Arial" charset="0"/>
              </a:rPr>
              <a:t>	а) мысленно представь предмет, который хочешь запомнить. «Раскрась» его необычным цветом или представь его огромного размера, «поверни» этот предмет и посмотри на него с разных сторон;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Wingdings"/>
              <a:buNone/>
              <a:defRPr/>
            </a:pPr>
            <a:r>
              <a:rPr lang="ru-RU" sz="2200" dirty="0" smtClean="0">
                <a:solidFill>
                  <a:srgbClr val="7030A0"/>
                </a:solidFill>
                <a:latin typeface="+mj-lt"/>
                <a:cs typeface="Arial" charset="0"/>
              </a:rPr>
              <a:t>	 б) запоминание чисел (например, исторических дат). Представь себе, что число, которое вам необходимо запомнить, написано крупным красным шрифтом на белой стене. Заставь эту надпись мигать 15 секунд в вашем воображении.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Содержимое 2"/>
          <p:cNvSpPr>
            <a:spLocks noGrp="1"/>
          </p:cNvSpPr>
          <p:nvPr>
            <p:ph sz="quarter" idx="1"/>
          </p:nvPr>
        </p:nvSpPr>
        <p:spPr>
          <a:xfrm>
            <a:off x="428625" y="214313"/>
            <a:ext cx="8215313" cy="6500812"/>
          </a:xfrm>
        </p:spPr>
        <p:txBody>
          <a:bodyPr rtlCol="0">
            <a:normAutofit fontScale="92500" lnSpcReduction="20000"/>
          </a:bodyPr>
          <a:lstStyle/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endParaRPr lang="ru-RU" sz="1900" b="1" i="1" dirty="0" smtClean="0">
              <a:solidFill>
                <a:srgbClr val="7030A0"/>
              </a:solidFill>
            </a:endParaRP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Wingdings" pitchFamily="2" charset="2"/>
              <a:buNone/>
              <a:defRPr/>
            </a:pPr>
            <a:r>
              <a:rPr lang="ru-RU" b="1" dirty="0" smtClean="0">
                <a:solidFill>
                  <a:srgbClr val="7030A0"/>
                </a:solidFill>
              </a:rPr>
              <a:t>3. Ознакомьтесь и применяйте следующие приемы работы с запоминаемым материалом. 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endParaRPr lang="ru-RU" sz="1900" b="1" i="1" dirty="0" smtClean="0">
              <a:solidFill>
                <a:srgbClr val="7030A0"/>
              </a:solidFill>
            </a:endParaRP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ru-RU" sz="1900" b="1" i="1" dirty="0" smtClean="0">
                <a:solidFill>
                  <a:srgbClr val="7030A0"/>
                </a:solidFill>
              </a:rPr>
              <a:t>Группировка</a:t>
            </a:r>
            <a:r>
              <a:rPr lang="ru-RU" sz="1900" dirty="0" smtClean="0">
                <a:solidFill>
                  <a:srgbClr val="7030A0"/>
                </a:solidFill>
              </a:rPr>
              <a:t> — разбивка материала на группы по каким-либо основаниям (смыслу, ассоциациям и т. п.).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ru-RU" sz="1900" b="1" i="1" dirty="0" smtClean="0">
                <a:solidFill>
                  <a:srgbClr val="7030A0"/>
                </a:solidFill>
              </a:rPr>
              <a:t>Выделение опорных пунктов</a:t>
            </a:r>
            <a:r>
              <a:rPr lang="ru-RU" sz="1900" dirty="0" smtClean="0">
                <a:solidFill>
                  <a:srgbClr val="7030A0"/>
                </a:solidFill>
              </a:rPr>
              <a:t> — фиксация какого-либо краткого пункта, служащего опорой более широкого содержания (тезисы, заглавие, вопросы к тексту, примеры, шифровые данные, сравнения и т. п.).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ru-RU" sz="1900" b="1" i="1" dirty="0" smtClean="0">
                <a:solidFill>
                  <a:srgbClr val="7030A0"/>
                </a:solidFill>
              </a:rPr>
              <a:t>План</a:t>
            </a:r>
            <a:r>
              <a:rPr lang="ru-RU" sz="1900" b="1" dirty="0" smtClean="0">
                <a:solidFill>
                  <a:srgbClr val="7030A0"/>
                </a:solidFill>
              </a:rPr>
              <a:t> </a:t>
            </a:r>
            <a:r>
              <a:rPr lang="ru-RU" sz="1900" dirty="0" smtClean="0">
                <a:solidFill>
                  <a:srgbClr val="7030A0"/>
                </a:solidFill>
              </a:rPr>
              <a:t>— совокупность опорных пунктов.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ru-RU" sz="1900" b="1" i="1" dirty="0" smtClean="0">
                <a:solidFill>
                  <a:srgbClr val="7030A0"/>
                </a:solidFill>
              </a:rPr>
              <a:t>Классификация</a:t>
            </a:r>
            <a:r>
              <a:rPr lang="ru-RU" sz="1900" b="1" dirty="0" smtClean="0">
                <a:solidFill>
                  <a:srgbClr val="7030A0"/>
                </a:solidFill>
              </a:rPr>
              <a:t> </a:t>
            </a:r>
            <a:r>
              <a:rPr lang="ru-RU" sz="1900" dirty="0" smtClean="0">
                <a:solidFill>
                  <a:srgbClr val="7030A0"/>
                </a:solidFill>
              </a:rPr>
              <a:t>- распределение каких-либо предметов, явлений, понятий по классам, группам, разрядам на основе определенных общих признаков.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ru-RU" sz="1900" b="1" i="1" dirty="0" smtClean="0">
                <a:solidFill>
                  <a:srgbClr val="7030A0"/>
                </a:solidFill>
              </a:rPr>
              <a:t>Структурирование</a:t>
            </a:r>
            <a:r>
              <a:rPr lang="ru-RU" sz="1900" b="1" dirty="0" smtClean="0">
                <a:solidFill>
                  <a:srgbClr val="7030A0"/>
                </a:solidFill>
              </a:rPr>
              <a:t> </a:t>
            </a:r>
            <a:r>
              <a:rPr lang="ru-RU" sz="1900" dirty="0" smtClean="0">
                <a:solidFill>
                  <a:srgbClr val="7030A0"/>
                </a:solidFill>
              </a:rPr>
              <a:t>— установление взаимного расположения частей, составляющих целое.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ru-RU" sz="1900" b="1" i="1" dirty="0" smtClean="0">
                <a:solidFill>
                  <a:srgbClr val="7030A0"/>
                </a:solidFill>
              </a:rPr>
              <a:t>Схематизация (построение графических схем)</a:t>
            </a:r>
            <a:r>
              <a:rPr lang="ru-RU" sz="1900" dirty="0" smtClean="0">
                <a:solidFill>
                  <a:srgbClr val="7030A0"/>
                </a:solidFill>
              </a:rPr>
              <a:t> — изображение или описание чего-либо в основных чертах или упрощенное представление запоминаемой информации.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ru-RU" sz="1900" b="1" i="1" dirty="0" smtClean="0">
                <a:solidFill>
                  <a:srgbClr val="7030A0"/>
                </a:solidFill>
              </a:rPr>
              <a:t>Серийная организация материала</a:t>
            </a:r>
            <a:r>
              <a:rPr lang="ru-RU" sz="1900" dirty="0" smtClean="0">
                <a:solidFill>
                  <a:srgbClr val="7030A0"/>
                </a:solidFill>
              </a:rPr>
              <a:t> — установление или построение различных последовательностей: распределение по объему, распределение по времени, упорядочивание в пространстве и т. д.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Arial" pitchFamily="34" charset="0"/>
              <a:buChar char="•"/>
              <a:defRPr/>
            </a:pPr>
            <a:r>
              <a:rPr lang="ru-RU" sz="1900" b="1" i="1" dirty="0" smtClean="0">
                <a:solidFill>
                  <a:srgbClr val="7030A0"/>
                </a:solidFill>
              </a:rPr>
              <a:t>Ассоциации</a:t>
            </a:r>
            <a:r>
              <a:rPr lang="ru-RU" sz="1900" b="1" dirty="0" smtClean="0">
                <a:solidFill>
                  <a:srgbClr val="7030A0"/>
                </a:solidFill>
              </a:rPr>
              <a:t> </a:t>
            </a:r>
            <a:r>
              <a:rPr lang="ru-RU" sz="1900" dirty="0" smtClean="0">
                <a:solidFill>
                  <a:srgbClr val="7030A0"/>
                </a:solidFill>
              </a:rPr>
              <a:t>— установление связей по сходству, смежности или противоположности.</a:t>
            </a: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Wingdings" pitchFamily="2" charset="2"/>
              <a:buNone/>
              <a:defRPr/>
            </a:pPr>
            <a:endParaRPr lang="ru-RU" sz="1800" dirty="0" smtClean="0">
              <a:solidFill>
                <a:srgbClr val="7030A0"/>
              </a:solidFill>
            </a:endParaRPr>
          </a:p>
          <a:p>
            <a:pPr marL="0" indent="-274320" algn="just" eaLnBrk="1" fontAlgn="auto" hangingPunct="1">
              <a:spcBef>
                <a:spcPct val="0"/>
              </a:spcBef>
              <a:spcAft>
                <a:spcPts val="0"/>
              </a:spcAft>
              <a:buClrTx/>
              <a:buFont typeface="Wingdings"/>
              <a:buNone/>
              <a:defRPr/>
            </a:pPr>
            <a:r>
              <a:rPr lang="ru-RU" b="1" i="1" dirty="0" smtClean="0">
                <a:solidFill>
                  <a:srgbClr val="7030A0"/>
                </a:solidFill>
              </a:rPr>
              <a:t>Возьми текст  из школьного учебника и попробуй применить к нему все вышеуказанные приемы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2362</TotalTime>
  <Words>734</Words>
  <Application>Microsoft Office PowerPoint</Application>
  <PresentationFormat>Экран (4:3)</PresentationFormat>
  <Paragraphs>73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Comic Sans MS</vt:lpstr>
      <vt:lpstr>Arial</vt:lpstr>
      <vt:lpstr>Century Schoolbook</vt:lpstr>
      <vt:lpstr>Wingdings</vt:lpstr>
      <vt:lpstr>Wingdings 2</vt:lpstr>
      <vt:lpstr>Calibri</vt:lpstr>
      <vt:lpstr>Эркер</vt:lpstr>
      <vt:lpstr>Психологическая подготовка обучающихся к ГИА Стратегия подготовки обучающихся к экзаменам  часть II</vt:lpstr>
      <vt:lpstr> Стратегия подготовки  к экзаменам</vt:lpstr>
      <vt:lpstr>Подготовка рабочего места  для занятий</vt:lpstr>
      <vt:lpstr>Составление плана подготовки</vt:lpstr>
      <vt:lpstr>Приемы  осмысленной работы  с текстами</vt:lpstr>
      <vt:lpstr>Слайд 6</vt:lpstr>
      <vt:lpstr>Слайд 7</vt:lpstr>
      <vt:lpstr>Слайд 8</vt:lpstr>
      <vt:lpstr>Слайд 9</vt:lpstr>
      <vt:lpstr>Основные принципы подготовки к экзаменам</vt:lpstr>
      <vt:lpstr>Слайд 11</vt:lpstr>
      <vt:lpstr>Гармонизация эмоционального состояния перед экзаменом</vt:lpstr>
      <vt:lpstr>Слайд 13</vt:lpstr>
      <vt:lpstr>Удачи!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подготовка учащихся к экзаменам (ЭГЭ)</dc:title>
  <dc:creator>Александра Веснина;подготовка к ГИА</dc:creator>
  <cp:lastModifiedBy>Школа-7</cp:lastModifiedBy>
  <cp:revision>420</cp:revision>
  <dcterms:created xsi:type="dcterms:W3CDTF">2006-05-14T05:58:35Z</dcterms:created>
  <dcterms:modified xsi:type="dcterms:W3CDTF">2016-04-27T17:16:03Z</dcterms:modified>
</cp:coreProperties>
</file>