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notesMasterIdLst>
    <p:notesMasterId r:id="rId22"/>
  </p:notesMasterIdLst>
  <p:sldIdLst>
    <p:sldId id="263" r:id="rId3"/>
    <p:sldId id="305" r:id="rId4"/>
    <p:sldId id="306" r:id="rId5"/>
    <p:sldId id="259" r:id="rId6"/>
    <p:sldId id="307" r:id="rId7"/>
    <p:sldId id="264" r:id="rId8"/>
    <p:sldId id="285" r:id="rId9"/>
    <p:sldId id="266" r:id="rId10"/>
    <p:sldId id="288" r:id="rId11"/>
    <p:sldId id="267" r:id="rId12"/>
    <p:sldId id="286" r:id="rId13"/>
    <p:sldId id="268" r:id="rId14"/>
    <p:sldId id="289" r:id="rId15"/>
    <p:sldId id="269" r:id="rId16"/>
    <p:sldId id="292" r:id="rId17"/>
    <p:sldId id="284" r:id="rId18"/>
    <p:sldId id="294" r:id="rId19"/>
    <p:sldId id="293" r:id="rId20"/>
    <p:sldId id="30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BF7"/>
    <a:srgbClr val="0000FF"/>
    <a:srgbClr val="AE1D12"/>
    <a:srgbClr val="D2FE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1D365-484F-48B1-AE27-9B07FC1C9BEF}" type="doc">
      <dgm:prSet loTypeId="urn:microsoft.com/office/officeart/2005/8/layout/pyramid2" loCatId="list" qsTypeId="urn:microsoft.com/office/officeart/2005/8/quickstyle/3d3" qsCatId="3D" csTypeId="urn:microsoft.com/office/officeart/2005/8/colors/accent3_5" csCatId="accent3" phldr="1"/>
      <dgm:spPr/>
    </dgm:pt>
    <dgm:pt modelId="{A2FB473B-D884-4D42-9755-540F43AF332C}">
      <dgm:prSet phldrT="[Текст]" custT="1"/>
      <dgm:spPr/>
      <dgm:t>
        <a:bodyPr/>
        <a:lstStyle/>
        <a:p>
          <a:r>
            <a:rPr lang="ru-RU" sz="2400" b="1" dirty="0" smtClean="0"/>
            <a:t>Атомы</a:t>
          </a:r>
          <a:endParaRPr lang="ru-RU" sz="2400" b="1" dirty="0"/>
        </a:p>
      </dgm:t>
    </dgm:pt>
    <dgm:pt modelId="{81FE43AB-5BDD-4466-BB14-1031C2741236}" type="parTrans" cxnId="{40A4F4FD-21E2-478C-93A2-1F5294C91006}">
      <dgm:prSet/>
      <dgm:spPr/>
      <dgm:t>
        <a:bodyPr/>
        <a:lstStyle/>
        <a:p>
          <a:endParaRPr lang="ru-RU"/>
        </a:p>
      </dgm:t>
    </dgm:pt>
    <dgm:pt modelId="{22024DB0-74FF-4DA3-AAAF-23EC635D261E}" type="sibTrans" cxnId="{40A4F4FD-21E2-478C-93A2-1F5294C91006}">
      <dgm:prSet/>
      <dgm:spPr/>
      <dgm:t>
        <a:bodyPr/>
        <a:lstStyle/>
        <a:p>
          <a:endParaRPr lang="ru-RU"/>
        </a:p>
      </dgm:t>
    </dgm:pt>
    <dgm:pt modelId="{C94F4F6F-BB43-461F-83A3-C197AB1A73A4}">
      <dgm:prSet phldrT="[Текст]" custT="1"/>
      <dgm:spPr/>
      <dgm:t>
        <a:bodyPr/>
        <a:lstStyle/>
        <a:p>
          <a:r>
            <a:rPr lang="ru-RU" sz="2400" b="1" dirty="0" smtClean="0"/>
            <a:t>Молекулы</a:t>
          </a:r>
          <a:endParaRPr lang="ru-RU" sz="2400" b="1" dirty="0"/>
        </a:p>
      </dgm:t>
    </dgm:pt>
    <dgm:pt modelId="{013E1C44-032B-4B15-8B77-D8653636496C}" type="parTrans" cxnId="{FB154329-D1CC-4046-912F-7DE2F1ABB55D}">
      <dgm:prSet/>
      <dgm:spPr/>
      <dgm:t>
        <a:bodyPr/>
        <a:lstStyle/>
        <a:p>
          <a:endParaRPr lang="ru-RU"/>
        </a:p>
      </dgm:t>
    </dgm:pt>
    <dgm:pt modelId="{788C48F7-0744-406E-8ED0-631D78624344}" type="sibTrans" cxnId="{FB154329-D1CC-4046-912F-7DE2F1ABB55D}">
      <dgm:prSet/>
      <dgm:spPr/>
      <dgm:t>
        <a:bodyPr/>
        <a:lstStyle/>
        <a:p>
          <a:endParaRPr lang="ru-RU"/>
        </a:p>
      </dgm:t>
    </dgm:pt>
    <dgm:pt modelId="{793BD6C5-DF89-4F30-9226-AC087F8A8BB2}">
      <dgm:prSet phldrT="[Текст]" custT="1"/>
      <dgm:spPr/>
      <dgm:t>
        <a:bodyPr/>
        <a:lstStyle/>
        <a:p>
          <a:r>
            <a:rPr lang="ru-RU" sz="2400" b="1" dirty="0" smtClean="0"/>
            <a:t>Ионы</a:t>
          </a:r>
          <a:endParaRPr lang="ru-RU" sz="2400" b="1" dirty="0"/>
        </a:p>
      </dgm:t>
    </dgm:pt>
    <dgm:pt modelId="{9A064B21-2D55-4384-BD48-709612978BC7}" type="parTrans" cxnId="{B95998D2-DDFF-4CA8-8469-04B23D9D9615}">
      <dgm:prSet/>
      <dgm:spPr/>
      <dgm:t>
        <a:bodyPr/>
        <a:lstStyle/>
        <a:p>
          <a:endParaRPr lang="ru-RU"/>
        </a:p>
      </dgm:t>
    </dgm:pt>
    <dgm:pt modelId="{27722BB7-E200-4ABF-B75A-56AE54FDC236}" type="sibTrans" cxnId="{B95998D2-DDFF-4CA8-8469-04B23D9D9615}">
      <dgm:prSet/>
      <dgm:spPr/>
      <dgm:t>
        <a:bodyPr/>
        <a:lstStyle/>
        <a:p>
          <a:endParaRPr lang="ru-RU"/>
        </a:p>
      </dgm:t>
    </dgm:pt>
    <dgm:pt modelId="{B7E2F288-85A3-4861-AA3E-F4D780209D69}" type="pres">
      <dgm:prSet presAssocID="{7491D365-484F-48B1-AE27-9B07FC1C9BEF}" presName="compositeShape" presStyleCnt="0">
        <dgm:presLayoutVars>
          <dgm:dir/>
          <dgm:resizeHandles/>
        </dgm:presLayoutVars>
      </dgm:prSet>
      <dgm:spPr/>
    </dgm:pt>
    <dgm:pt modelId="{792B82FE-415E-40F4-A5E0-2DCAAF45D1DF}" type="pres">
      <dgm:prSet presAssocID="{7491D365-484F-48B1-AE27-9B07FC1C9BEF}" presName="pyramid" presStyleLbl="node1" presStyleIdx="0" presStyleCnt="1"/>
      <dgm:spPr/>
    </dgm:pt>
    <dgm:pt modelId="{E4EBEFC0-27D0-43DB-AEEA-9E32E223FED4}" type="pres">
      <dgm:prSet presAssocID="{7491D365-484F-48B1-AE27-9B07FC1C9BEF}" presName="theList" presStyleCnt="0"/>
      <dgm:spPr/>
    </dgm:pt>
    <dgm:pt modelId="{2ED97A81-7E10-4533-91F3-26C35D94FA93}" type="pres">
      <dgm:prSet presAssocID="{A2FB473B-D884-4D42-9755-540F43AF332C}" presName="aNode" presStyleLbl="fgAcc1" presStyleIdx="0" presStyleCnt="3" custScaleX="13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7AB86-A283-46A7-BB68-40769C75C08F}" type="pres">
      <dgm:prSet presAssocID="{A2FB473B-D884-4D42-9755-540F43AF332C}" presName="aSpace" presStyleCnt="0"/>
      <dgm:spPr/>
    </dgm:pt>
    <dgm:pt modelId="{E3A882E3-C50F-413D-A74E-4FAD2C19D3A7}" type="pres">
      <dgm:prSet presAssocID="{C94F4F6F-BB43-461F-83A3-C197AB1A73A4}" presName="aNode" presStyleLbl="fgAcc1" presStyleIdx="1" presStyleCnt="3" custScaleX="139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B2405-42C0-42C6-8442-1275C8E262A7}" type="pres">
      <dgm:prSet presAssocID="{C94F4F6F-BB43-461F-83A3-C197AB1A73A4}" presName="aSpace" presStyleCnt="0"/>
      <dgm:spPr/>
    </dgm:pt>
    <dgm:pt modelId="{9BBBDA64-1CCB-4A26-9EFD-8C6D247826A1}" type="pres">
      <dgm:prSet presAssocID="{793BD6C5-DF89-4F30-9226-AC087F8A8BB2}" presName="aNode" presStyleLbl="fgAcc1" presStyleIdx="2" presStyleCnt="3" custScaleX="141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3C2C7-213A-4442-AE85-42F41FD36877}" type="pres">
      <dgm:prSet presAssocID="{793BD6C5-DF89-4F30-9226-AC087F8A8BB2}" presName="aSpace" presStyleCnt="0"/>
      <dgm:spPr/>
    </dgm:pt>
  </dgm:ptLst>
  <dgm:cxnLst>
    <dgm:cxn modelId="{40A4F4FD-21E2-478C-93A2-1F5294C91006}" srcId="{7491D365-484F-48B1-AE27-9B07FC1C9BEF}" destId="{A2FB473B-D884-4D42-9755-540F43AF332C}" srcOrd="0" destOrd="0" parTransId="{81FE43AB-5BDD-4466-BB14-1031C2741236}" sibTransId="{22024DB0-74FF-4DA3-AAAF-23EC635D261E}"/>
    <dgm:cxn modelId="{797A6D4A-3B22-4C9E-A47E-960652B5ADF9}" type="presOf" srcId="{793BD6C5-DF89-4F30-9226-AC087F8A8BB2}" destId="{9BBBDA64-1CCB-4A26-9EFD-8C6D247826A1}" srcOrd="0" destOrd="0" presId="urn:microsoft.com/office/officeart/2005/8/layout/pyramid2"/>
    <dgm:cxn modelId="{FB154329-D1CC-4046-912F-7DE2F1ABB55D}" srcId="{7491D365-484F-48B1-AE27-9B07FC1C9BEF}" destId="{C94F4F6F-BB43-461F-83A3-C197AB1A73A4}" srcOrd="1" destOrd="0" parTransId="{013E1C44-032B-4B15-8B77-D8653636496C}" sibTransId="{788C48F7-0744-406E-8ED0-631D78624344}"/>
    <dgm:cxn modelId="{75B6CDBC-AEBB-4525-B8E0-8113AB779CDC}" type="presOf" srcId="{C94F4F6F-BB43-461F-83A3-C197AB1A73A4}" destId="{E3A882E3-C50F-413D-A74E-4FAD2C19D3A7}" srcOrd="0" destOrd="0" presId="urn:microsoft.com/office/officeart/2005/8/layout/pyramid2"/>
    <dgm:cxn modelId="{3EFB28D7-3A82-4411-A839-EE6AEDAFCF7B}" type="presOf" srcId="{A2FB473B-D884-4D42-9755-540F43AF332C}" destId="{2ED97A81-7E10-4533-91F3-26C35D94FA93}" srcOrd="0" destOrd="0" presId="urn:microsoft.com/office/officeart/2005/8/layout/pyramid2"/>
    <dgm:cxn modelId="{84B83A31-2C64-450B-90AC-CBAD5D80B008}" type="presOf" srcId="{7491D365-484F-48B1-AE27-9B07FC1C9BEF}" destId="{B7E2F288-85A3-4861-AA3E-F4D780209D69}" srcOrd="0" destOrd="0" presId="urn:microsoft.com/office/officeart/2005/8/layout/pyramid2"/>
    <dgm:cxn modelId="{B95998D2-DDFF-4CA8-8469-04B23D9D9615}" srcId="{7491D365-484F-48B1-AE27-9B07FC1C9BEF}" destId="{793BD6C5-DF89-4F30-9226-AC087F8A8BB2}" srcOrd="2" destOrd="0" parTransId="{9A064B21-2D55-4384-BD48-709612978BC7}" sibTransId="{27722BB7-E200-4ABF-B75A-56AE54FDC236}"/>
    <dgm:cxn modelId="{B8E9AA32-8BA5-46FC-8C52-9D79FB192523}" type="presParOf" srcId="{B7E2F288-85A3-4861-AA3E-F4D780209D69}" destId="{792B82FE-415E-40F4-A5E0-2DCAAF45D1DF}" srcOrd="0" destOrd="0" presId="urn:microsoft.com/office/officeart/2005/8/layout/pyramid2"/>
    <dgm:cxn modelId="{C81C6293-CCDF-4638-8F37-240010F633CE}" type="presParOf" srcId="{B7E2F288-85A3-4861-AA3E-F4D780209D69}" destId="{E4EBEFC0-27D0-43DB-AEEA-9E32E223FED4}" srcOrd="1" destOrd="0" presId="urn:microsoft.com/office/officeart/2005/8/layout/pyramid2"/>
    <dgm:cxn modelId="{6AA15CDC-CBE0-40C8-9261-D1D1CDAE5027}" type="presParOf" srcId="{E4EBEFC0-27D0-43DB-AEEA-9E32E223FED4}" destId="{2ED97A81-7E10-4533-91F3-26C35D94FA93}" srcOrd="0" destOrd="0" presId="urn:microsoft.com/office/officeart/2005/8/layout/pyramid2"/>
    <dgm:cxn modelId="{C9FA18FE-DCC4-4F78-BBE0-A3ACF92A7D49}" type="presParOf" srcId="{E4EBEFC0-27D0-43DB-AEEA-9E32E223FED4}" destId="{39C7AB86-A283-46A7-BB68-40769C75C08F}" srcOrd="1" destOrd="0" presId="urn:microsoft.com/office/officeart/2005/8/layout/pyramid2"/>
    <dgm:cxn modelId="{962D33A9-E8F5-4D50-B7E7-8F1F8CE69BCA}" type="presParOf" srcId="{E4EBEFC0-27D0-43DB-AEEA-9E32E223FED4}" destId="{E3A882E3-C50F-413D-A74E-4FAD2C19D3A7}" srcOrd="2" destOrd="0" presId="urn:microsoft.com/office/officeart/2005/8/layout/pyramid2"/>
    <dgm:cxn modelId="{0B236E71-D672-4A13-A32B-95CAA335D2D3}" type="presParOf" srcId="{E4EBEFC0-27D0-43DB-AEEA-9E32E223FED4}" destId="{8B3B2405-42C0-42C6-8442-1275C8E262A7}" srcOrd="3" destOrd="0" presId="urn:microsoft.com/office/officeart/2005/8/layout/pyramid2"/>
    <dgm:cxn modelId="{85701899-69D0-4499-9A25-98A726AB3036}" type="presParOf" srcId="{E4EBEFC0-27D0-43DB-AEEA-9E32E223FED4}" destId="{9BBBDA64-1CCB-4A26-9EFD-8C6D247826A1}" srcOrd="4" destOrd="0" presId="urn:microsoft.com/office/officeart/2005/8/layout/pyramid2"/>
    <dgm:cxn modelId="{821E263C-DCA9-49A8-A8DA-0F792564F90A}" type="presParOf" srcId="{E4EBEFC0-27D0-43DB-AEEA-9E32E223FED4}" destId="{FE33C2C7-213A-4442-AE85-42F41FD3687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2B82FE-415E-40F4-A5E0-2DCAAF45D1DF}">
      <dsp:nvSpPr>
        <dsp:cNvPr id="0" name=""/>
        <dsp:cNvSpPr/>
      </dsp:nvSpPr>
      <dsp:spPr>
        <a:xfrm>
          <a:off x="-82110" y="0"/>
          <a:ext cx="2723653" cy="2723653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D97A81-7E10-4533-91F3-26C35D94FA93}">
      <dsp:nvSpPr>
        <dsp:cNvPr id="0" name=""/>
        <dsp:cNvSpPr/>
      </dsp:nvSpPr>
      <dsp:spPr>
        <a:xfrm>
          <a:off x="945504" y="273828"/>
          <a:ext cx="2438797" cy="6447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Атомы</a:t>
          </a:r>
          <a:endParaRPr lang="ru-RU" sz="2400" b="1" kern="1200" dirty="0"/>
        </a:p>
      </dsp:txBody>
      <dsp:txXfrm>
        <a:off x="945504" y="273828"/>
        <a:ext cx="2438797" cy="644739"/>
      </dsp:txXfrm>
    </dsp:sp>
    <dsp:sp modelId="{E3A882E3-C50F-413D-A74E-4FAD2C19D3A7}">
      <dsp:nvSpPr>
        <dsp:cNvPr id="0" name=""/>
        <dsp:cNvSpPr/>
      </dsp:nvSpPr>
      <dsp:spPr>
        <a:xfrm>
          <a:off x="926552" y="999160"/>
          <a:ext cx="2476700" cy="6447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Молекулы</a:t>
          </a:r>
          <a:endParaRPr lang="ru-RU" sz="2400" b="1" kern="1200" dirty="0"/>
        </a:p>
      </dsp:txBody>
      <dsp:txXfrm>
        <a:off x="926552" y="999160"/>
        <a:ext cx="2476700" cy="644739"/>
      </dsp:txXfrm>
    </dsp:sp>
    <dsp:sp modelId="{9BBBDA64-1CCB-4A26-9EFD-8C6D247826A1}">
      <dsp:nvSpPr>
        <dsp:cNvPr id="0" name=""/>
        <dsp:cNvSpPr/>
      </dsp:nvSpPr>
      <dsp:spPr>
        <a:xfrm>
          <a:off x="913947" y="1724492"/>
          <a:ext cx="2501910" cy="6447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Ионы</a:t>
          </a:r>
          <a:endParaRPr lang="ru-RU" sz="2400" b="1" kern="1200" dirty="0"/>
        </a:p>
      </dsp:txBody>
      <dsp:txXfrm>
        <a:off x="913947" y="1724492"/>
        <a:ext cx="2501910" cy="644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660DC-DFDE-48A1-AC80-6CDBB8E697D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8EE7-91EA-4318-9449-1588F649FA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05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40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18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255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7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5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59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1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85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01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74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82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AE32-09DE-4AE5-BB92-51ECC7EF6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AC36F-55FF-4448-8F4E-2EB7D53F8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5.wdp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microsoft.com/office/2007/relationships/hdphoto" Target="../media/hdphoto2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microsoft.com/office/2007/relationships/hdphoto" Target="../media/hdphoto42.wdp"/><Relationship Id="rId18" Type="http://schemas.openxmlformats.org/officeDocument/2006/relationships/image" Target="../media/image43.jpeg"/><Relationship Id="rId26" Type="http://schemas.openxmlformats.org/officeDocument/2006/relationships/image" Target="../media/image48.jpeg"/><Relationship Id="rId3" Type="http://schemas.microsoft.com/office/2007/relationships/hdphoto" Target="../media/hdphoto37.wdp"/><Relationship Id="rId21" Type="http://schemas.openxmlformats.org/officeDocument/2006/relationships/image" Target="../media/image45.png"/><Relationship Id="rId7" Type="http://schemas.microsoft.com/office/2007/relationships/hdphoto" Target="../media/hdphoto39.wdp"/><Relationship Id="rId12" Type="http://schemas.openxmlformats.org/officeDocument/2006/relationships/image" Target="../media/image40.jpeg"/><Relationship Id="rId17" Type="http://schemas.microsoft.com/office/2007/relationships/hdphoto" Target="../media/hdphoto44.wdp"/><Relationship Id="rId25" Type="http://schemas.microsoft.com/office/2007/relationships/hdphoto" Target="../media/hdphoto47.wdp"/><Relationship Id="rId2" Type="http://schemas.openxmlformats.org/officeDocument/2006/relationships/image" Target="../media/image35.png"/><Relationship Id="rId16" Type="http://schemas.openxmlformats.org/officeDocument/2006/relationships/image" Target="../media/image42.jpeg"/><Relationship Id="rId20" Type="http://schemas.openxmlformats.org/officeDocument/2006/relationships/image" Target="../media/image44.jpeg"/><Relationship Id="rId29" Type="http://schemas.microsoft.com/office/2007/relationships/hdphoto" Target="../media/hdphoto49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11" Type="http://schemas.microsoft.com/office/2007/relationships/hdphoto" Target="../media/hdphoto41.wdp"/><Relationship Id="rId24" Type="http://schemas.openxmlformats.org/officeDocument/2006/relationships/image" Target="../media/image47.jpeg"/><Relationship Id="rId5" Type="http://schemas.microsoft.com/office/2007/relationships/hdphoto" Target="../media/hdphoto38.wdp"/><Relationship Id="rId15" Type="http://schemas.microsoft.com/office/2007/relationships/hdphoto" Target="../media/hdphoto43.wdp"/><Relationship Id="rId23" Type="http://schemas.microsoft.com/office/2007/relationships/hdphoto" Target="../media/hdphoto46.wdp"/><Relationship Id="rId28" Type="http://schemas.openxmlformats.org/officeDocument/2006/relationships/image" Target="../media/image49.jpeg"/><Relationship Id="rId10" Type="http://schemas.openxmlformats.org/officeDocument/2006/relationships/image" Target="../media/image39.jpeg"/><Relationship Id="rId19" Type="http://schemas.microsoft.com/office/2007/relationships/hdphoto" Target="../media/hdphoto45.wdp"/><Relationship Id="rId31" Type="http://schemas.microsoft.com/office/2007/relationships/hdphoto" Target="../media/hdphoto50.wdp"/><Relationship Id="rId4" Type="http://schemas.openxmlformats.org/officeDocument/2006/relationships/image" Target="../media/image36.jpeg"/><Relationship Id="rId9" Type="http://schemas.microsoft.com/office/2007/relationships/hdphoto" Target="../media/hdphoto40.wdp"/><Relationship Id="rId14" Type="http://schemas.openxmlformats.org/officeDocument/2006/relationships/image" Target="../media/image41.jpeg"/><Relationship Id="rId22" Type="http://schemas.openxmlformats.org/officeDocument/2006/relationships/image" Target="../media/image46.jpeg"/><Relationship Id="rId27" Type="http://schemas.microsoft.com/office/2007/relationships/hdphoto" Target="../media/hdphoto48.wdp"/><Relationship Id="rId30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jpeg"/><Relationship Id="rId17" Type="http://schemas.microsoft.com/office/2007/relationships/hdphoto" Target="../media/hdphoto8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4.wdp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0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3.wdp"/><Relationship Id="rId7" Type="http://schemas.microsoft.com/office/2007/relationships/hdphoto" Target="../media/hdphoto1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11" Type="http://schemas.microsoft.com/office/2007/relationships/hdphoto" Target="../media/hdphoto16.wdp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jpeg"/><Relationship Id="rId9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авел\Downloads\Boron-nitride-(wurtzite)-3D-balls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-496"/>
            <a:ext cx="8604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3557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bliqueTopLeft"/>
              <a:lightRig rig="threePt" dir="tl"/>
            </a:scene3d>
            <a:sp3d extrusionH="184150" contourW="8890" prstMaterial="plastic">
              <a:bevelT w="139700" h="323850"/>
              <a:bevelB w="412750" h="31750"/>
              <a:extrusionClr>
                <a:srgbClr val="251BF7"/>
              </a:extrusionClr>
              <a:contourClr>
                <a:schemeClr val="accent6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 w="11430"/>
                <a:gradFill flip="none" rotWithShape="1">
                  <a:gsLst>
                    <a:gs pos="0">
                      <a:srgbClr val="000082">
                        <a:lumMod val="0"/>
                        <a:lumOff val="100000"/>
                      </a:srgb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37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Кристаллические </a:t>
            </a:r>
            <a:br>
              <a:rPr lang="ru-RU" sz="6000" b="1" dirty="0" smtClean="0">
                <a:ln w="11430"/>
                <a:gradFill flip="none" rotWithShape="1">
                  <a:gsLst>
                    <a:gs pos="0">
                      <a:srgbClr val="000082">
                        <a:lumMod val="0"/>
                        <a:lumOff val="100000"/>
                      </a:srgb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37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 flip="none" rotWithShape="1">
                  <a:gsLst>
                    <a:gs pos="0">
                      <a:srgbClr val="000082">
                        <a:lumMod val="0"/>
                        <a:lumOff val="100000"/>
                      </a:srgb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37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решетки</a:t>
            </a:r>
            <a:endParaRPr lang="ru-RU" sz="6000" b="1" dirty="0">
              <a:ln w="11430"/>
              <a:gradFill flip="none" rotWithShape="1">
                <a:gsLst>
                  <a:gs pos="0">
                    <a:srgbClr val="000082">
                      <a:lumMod val="0"/>
                      <a:lumOff val="100000"/>
                    </a:srgbClr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37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5000636"/>
            <a:ext cx="46129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Автор: Савченко Кристина Геннадьевна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Тбилисский район,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МБОУ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«СОШ № 7» им. Грановского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2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4445" y="1021739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узлах решетки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Химическая связь -  </a:t>
            </a:r>
          </a:p>
          <a:p>
            <a:endParaRPr lang="ru-RU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веществ: 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/>
          </a:p>
        </p:txBody>
      </p:sp>
      <p:pic>
        <p:nvPicPr>
          <p:cNvPr id="1026" name="Picture 2" descr="C:\Users\Павел\Downloads\What+i+think+_ee006a0eca53a997ced5b5af6a335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799209" cy="27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вел\Downloads\slide0011_image0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2639" y="3789040"/>
            <a:ext cx="2640223" cy="25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3760" y="325706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51BF7"/>
                </a:solidFill>
              </a:rPr>
              <a:t>Алмаз</a:t>
            </a:r>
            <a:endParaRPr lang="ru-RU" b="1" dirty="0">
              <a:solidFill>
                <a:srgbClr val="251BF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8824" y="608574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51BF7"/>
                </a:solidFill>
              </a:rPr>
              <a:t>Графит</a:t>
            </a:r>
            <a:endParaRPr lang="ru-RU" b="1" dirty="0">
              <a:solidFill>
                <a:srgbClr val="251BF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000108"/>
            <a:ext cx="1137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Атомы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1989" y="20608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ковалентная неполярная, полярная.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96473" y="3441733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очень высокая твердость,  прочность, </a:t>
            </a:r>
            <a:b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очень высокая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температура плавления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тугоплавкость,</a:t>
            </a:r>
          </a:p>
          <a:p>
            <a:pPr lvl="0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практически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нерастворимы</a:t>
            </a:r>
            <a:r>
              <a:rPr lang="ru-RU" sz="2400" b="1" dirty="0">
                <a:solidFill>
                  <a:prstClr val="black"/>
                </a:solidFill>
              </a:rPr>
              <a:t>. </a:t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2" name="Заголовок 15"/>
          <p:cNvSpPr txBox="1">
            <a:spLocks/>
          </p:cNvSpPr>
          <p:nvPr/>
        </p:nvSpPr>
        <p:spPr>
          <a:xfrm>
            <a:off x="357158" y="142852"/>
            <a:ext cx="8229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Атомная  кристаллическая решетка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8012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ownloads\silicon-dioxide-lattic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571" y="1215023"/>
            <a:ext cx="2019057" cy="2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авел\Downloads\Silicon-carbide-3D-ball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520280" cy="25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6769" y="3550005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51BF7"/>
                </a:solidFill>
              </a:rPr>
              <a:t>Карбид кремния </a:t>
            </a:r>
            <a:r>
              <a:rPr lang="en-US" b="1" dirty="0" err="1" smtClean="0">
                <a:solidFill>
                  <a:srgbClr val="251BF7"/>
                </a:solidFill>
              </a:rPr>
              <a:t>SiC</a:t>
            </a:r>
            <a:endParaRPr lang="ru-RU" b="1" dirty="0">
              <a:solidFill>
                <a:srgbClr val="251BF7"/>
              </a:solidFill>
            </a:endParaRPr>
          </a:p>
        </p:txBody>
      </p:sp>
      <p:pic>
        <p:nvPicPr>
          <p:cNvPr id="2054" name="Picture 6" descr="C:\Users\Павел\Downloads\htmlconvd-fRH4275x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92906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1934" y="628652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51BF7"/>
                </a:solidFill>
              </a:rPr>
              <a:t>Кремний</a:t>
            </a:r>
            <a:r>
              <a:rPr lang="en-US" b="1" dirty="0" smtClean="0">
                <a:solidFill>
                  <a:srgbClr val="251BF7"/>
                </a:solidFill>
              </a:rPr>
              <a:t> Si</a:t>
            </a:r>
            <a:endParaRPr lang="ru-RU" b="1" dirty="0">
              <a:solidFill>
                <a:srgbClr val="251B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4561" y="3522253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51BF7"/>
                </a:solidFill>
              </a:rPr>
              <a:t>Оксид кремния </a:t>
            </a:r>
            <a:r>
              <a:rPr lang="en-US" b="1" dirty="0" smtClean="0">
                <a:solidFill>
                  <a:srgbClr val="251BF7"/>
                </a:solidFill>
              </a:rPr>
              <a:t>SiO2</a:t>
            </a:r>
            <a:endParaRPr lang="ru-RU" b="1" dirty="0">
              <a:solidFill>
                <a:srgbClr val="251BF7"/>
              </a:solidFill>
            </a:endParaRPr>
          </a:p>
        </p:txBody>
      </p:sp>
      <p:sp>
        <p:nvSpPr>
          <p:cNvPr id="14" name="Заголовок 15"/>
          <p:cNvSpPr txBox="1">
            <a:spLocks/>
          </p:cNvSpPr>
          <p:nvPr/>
        </p:nvSpPr>
        <p:spPr>
          <a:xfrm>
            <a:off x="357158" y="142852"/>
            <a:ext cx="8229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Атомная  кристаллическая решетка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056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40591" y="1052736"/>
            <a:ext cx="45518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узлах решетки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Химическая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веществ: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2051" name="Picture 3" descr="C:\Users\Павел\Downloads\14577679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8" y="1988840"/>
            <a:ext cx="4346189" cy="33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420981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Иод</a:t>
            </a:r>
            <a:r>
              <a:rPr lang="ru-RU" sz="2800" b="1" dirty="0" smtClean="0"/>
              <a:t> </a:t>
            </a:r>
            <a:r>
              <a:rPr lang="en-US" sz="2800" b="1" dirty="0" smtClean="0"/>
              <a:t>  I2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90353" y="1412776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молекулы.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1328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ковалентная полярная и неполярная.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35010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малая твердость, </a:t>
            </a:r>
            <a:b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низкие Т пл., Т кип., </a:t>
            </a:r>
            <a:b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при комнатной Т обычно жидкости или газы, </a:t>
            </a:r>
            <a:b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высокая летучесть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" name="Заголовок 15"/>
          <p:cNvSpPr txBox="1">
            <a:spLocks/>
          </p:cNvSpPr>
          <p:nvPr/>
        </p:nvSpPr>
        <p:spPr>
          <a:xfrm>
            <a:off x="357158" y="142852"/>
            <a:ext cx="8229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Молекулярная  кристаллическая решетка</a:t>
            </a:r>
          </a:p>
        </p:txBody>
      </p:sp>
    </p:spTree>
    <p:extLst>
      <p:ext uri="{BB962C8B-B14F-4D97-AF65-F5344CB8AC3E}">
        <p14:creationId xmlns:p14="http://schemas.microsoft.com/office/powerpoint/2010/main" xmlns="" val="84862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авел\Downloads\White_phosphrous_molecu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503319" cy="23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авел\Downloads\Cyclooctasulfur-above-3D-ball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495" y="1626866"/>
            <a:ext cx="3088619" cy="22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вел\Downloads\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357694"/>
            <a:ext cx="2505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3884366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Сера  </a:t>
            </a:r>
            <a:r>
              <a:rPr lang="en-US" sz="2400" b="1" dirty="0" smtClean="0">
                <a:solidFill>
                  <a:srgbClr val="0000FF"/>
                </a:solidFill>
              </a:rPr>
              <a:t>S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995772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Белый фосфор  </a:t>
            </a:r>
            <a:r>
              <a:rPr lang="en-US" sz="2400" b="1" dirty="0" smtClean="0">
                <a:solidFill>
                  <a:srgbClr val="0000FF"/>
                </a:solidFill>
              </a:rPr>
              <a:t>P4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1" name="Заголовок 15"/>
          <p:cNvSpPr txBox="1">
            <a:spLocks/>
          </p:cNvSpPr>
          <p:nvPr/>
        </p:nvSpPr>
        <p:spPr>
          <a:xfrm>
            <a:off x="357158" y="142852"/>
            <a:ext cx="8229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Молекулярная  кристаллическая решетка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687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узлах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решетки –</a:t>
            </a:r>
          </a:p>
          <a:p>
            <a:endParaRPr lang="ru-RU" sz="24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Химическая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-</a:t>
            </a:r>
            <a:endParaRPr lang="ru-RU" sz="24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Свойства веществ: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/>
          </a:p>
        </p:txBody>
      </p:sp>
      <p:pic>
        <p:nvPicPr>
          <p:cNvPr id="6" name="Picture 3" descr="C:\Users\Павел\Downloads\13.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712"/>
          <a:stretch/>
        </p:blipFill>
        <p:spPr bwMode="auto">
          <a:xfrm>
            <a:off x="-25065" y="1052735"/>
            <a:ext cx="3624174" cy="26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авел\Downloads\13.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9453" y="3993439"/>
            <a:ext cx="3228909" cy="23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3597604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Натрий  </a:t>
            </a:r>
            <a:r>
              <a:rPr lang="en-US" sz="2400" b="1" dirty="0" smtClean="0">
                <a:solidFill>
                  <a:srgbClr val="0000FF"/>
                </a:solidFill>
              </a:rPr>
              <a:t>Na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309320"/>
            <a:ext cx="406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Схема металлической связи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938897"/>
            <a:ext cx="2113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атом-ионы.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2075" y="2636912"/>
            <a:ext cx="2807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металлическая.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60337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металлический блеск, </a:t>
            </a:r>
            <a:b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Электропроводность и теплопроводность,</a:t>
            </a:r>
            <a:b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ковкость и пластичность.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   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2" name="Заголовок 15"/>
          <p:cNvSpPr txBox="1">
            <a:spLocks/>
          </p:cNvSpPr>
          <p:nvPr/>
        </p:nvSpPr>
        <p:spPr>
          <a:xfrm>
            <a:off x="357158" y="142852"/>
            <a:ext cx="8229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Металлическая  кристаллическая решетка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361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авел\Downloads\yacheika_CUB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512" y="986165"/>
            <a:ext cx="1989359" cy="19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авел\Downloads\yacheika_OCK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57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авел\Downloads\yacheika_GCK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478" y="36557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авел\Downloads\yacheika_GP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9368" y="9807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6636" y="3009804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Кубическая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92" y="5509615"/>
            <a:ext cx="4581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Объемно-центрированная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F</a:t>
            </a:r>
            <a:r>
              <a:rPr lang="ru-RU" sz="2400" b="1" dirty="0" smtClean="0">
                <a:solidFill>
                  <a:srgbClr val="0000FF"/>
                </a:solidFill>
              </a:rPr>
              <a:t>е, </a:t>
            </a:r>
            <a:r>
              <a:rPr lang="en-US" sz="2400" b="1" dirty="0" smtClean="0">
                <a:solidFill>
                  <a:srgbClr val="0000FF"/>
                </a:solidFill>
              </a:rPr>
              <a:t>Cr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</a:rPr>
              <a:t>W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4292" y="5495799"/>
            <a:ext cx="39549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Гранецентрированная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Fe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</a:rPr>
              <a:t>Al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</a:rPr>
              <a:t>Cu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</a:rPr>
              <a:t>Ni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Pb</a:t>
            </a:r>
            <a:endParaRPr lang="en-US" sz="2400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2959362"/>
            <a:ext cx="2839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Гексагональная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Mg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</a:rPr>
              <a:t>Zn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</a:rPr>
              <a:t>Cd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</a:rPr>
              <a:t>Ti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>
            <a:off x="1913784" y="3313305"/>
            <a:ext cx="870520" cy="224747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flipH="1">
            <a:off x="3059832" y="3313305"/>
            <a:ext cx="995123" cy="193188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Заголовок 15"/>
          <p:cNvSpPr txBox="1">
            <a:spLocks/>
          </p:cNvSpPr>
          <p:nvPr/>
        </p:nvSpPr>
        <p:spPr>
          <a:xfrm>
            <a:off x="357158" y="142852"/>
            <a:ext cx="8229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u="sng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Тиы</a:t>
            </a:r>
            <a:r>
              <a:rPr lang="ru-RU" sz="2800" b="1" u="sng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</a:t>
            </a:r>
            <a:r>
              <a:rPr kumimoji="0" lang="ru-RU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еталлических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решетка</a:t>
            </a:r>
          </a:p>
        </p:txBody>
      </p:sp>
    </p:spTree>
    <p:extLst>
      <p:ext uri="{BB962C8B-B14F-4D97-AF65-F5344CB8AC3E}">
        <p14:creationId xmlns:p14="http://schemas.microsoft.com/office/powerpoint/2010/main" xmlns="" val="9027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893" y="116632"/>
            <a:ext cx="8856984" cy="662473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Определить тип кристаллической решетки</a:t>
            </a:r>
            <a:endParaRPr lang="ru-RU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052"/>
            <a:ext cx="1800200" cy="182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6410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4566" y="1649016"/>
            <a:ext cx="178261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6976"/>
            <a:ext cx="190182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913" y="4036152"/>
            <a:ext cx="2093268" cy="173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852" y="1655539"/>
            <a:ext cx="22860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30557" y="1649016"/>
            <a:ext cx="1656184" cy="17484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</a:rPr>
              <a:t>Аморфное вещество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467" y="3278118"/>
            <a:ext cx="12682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</a:rPr>
              <a:t>Атомная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808" y="5768875"/>
            <a:ext cx="11576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</a:rPr>
              <a:t>Ионная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3859" y="3278118"/>
            <a:ext cx="12682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</a:rPr>
              <a:t>Атомная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570" y="5813871"/>
            <a:ext cx="20297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</a:rPr>
              <a:t>Молекулярная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9069" y="3293686"/>
            <a:ext cx="20297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</a:rPr>
              <a:t>Молекулярная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4807" y="5706684"/>
            <a:ext cx="21275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</a:rPr>
              <a:t>Металлическая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9930" y="1613645"/>
            <a:ext cx="1872209" cy="199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771" y="1622416"/>
            <a:ext cx="1964734" cy="204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648" y="4066975"/>
            <a:ext cx="2198229" cy="207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733" y="4036151"/>
            <a:ext cx="17494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963" y="5706684"/>
            <a:ext cx="2133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08" y="1613644"/>
            <a:ext cx="2079122" cy="204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C:\Users\Павел\Downloads\mota_ru_1030721-1024x768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963" y="4036151"/>
            <a:ext cx="2133600" cy="21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Павел\Downloads\соль.jp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630" y="4067472"/>
            <a:ext cx="2072355" cy="21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Павел\Downloads\x600_6049.jp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 xmlns="">
                  <a14:imgLayer r:embed="rId2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55539"/>
            <a:ext cx="2251083" cy="20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Павел\Downloads\dstNews_20359_CO2.jp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70" y="4092003"/>
            <a:ext cx="2080174" cy="20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4853" y="1052736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Georgia"/>
              </a:rPr>
              <a:t>Алмаз 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5357" y="1053247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Georgia"/>
              </a:rPr>
              <a:t>Сахар С</a:t>
            </a:r>
            <a:r>
              <a:rPr lang="ru-RU" sz="2400" b="1" baseline="-2000" dirty="0">
                <a:solidFill>
                  <a:srgbClr val="FF0000"/>
                </a:solidFill>
                <a:latin typeface="Georgia"/>
              </a:rPr>
              <a:t>12</a:t>
            </a:r>
            <a:r>
              <a:rPr lang="ru-RU" sz="2400" b="1" dirty="0">
                <a:solidFill>
                  <a:srgbClr val="FF0000"/>
                </a:solidFill>
                <a:latin typeface="Georgia"/>
              </a:rPr>
              <a:t>Н</a:t>
            </a:r>
            <a:r>
              <a:rPr lang="ru-RU" sz="2400" b="1" baseline="-2000" dirty="0">
                <a:solidFill>
                  <a:srgbClr val="FF0000"/>
                </a:solidFill>
                <a:latin typeface="Georgia"/>
              </a:rPr>
              <a:t>22</a:t>
            </a:r>
            <a:r>
              <a:rPr lang="ru-RU" sz="2400" b="1" dirty="0">
                <a:solidFill>
                  <a:srgbClr val="FF0000"/>
                </a:solidFill>
                <a:latin typeface="Georgia"/>
              </a:rPr>
              <a:t>О</a:t>
            </a:r>
            <a:r>
              <a:rPr lang="ru-RU" sz="2400" b="1" baseline="-2000" dirty="0">
                <a:solidFill>
                  <a:srgbClr val="FF0000"/>
                </a:solidFill>
                <a:latin typeface="Georgia"/>
              </a:rPr>
              <a:t>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5542" y="1052735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Georgia"/>
              </a:rPr>
              <a:t>Кварц 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SiO2</a:t>
            </a:r>
            <a:endParaRPr lang="ru-RU" sz="2400" b="1" dirty="0">
              <a:solidFill>
                <a:srgbClr val="FF0000"/>
              </a:solidFill>
              <a:latin typeface="Georg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9354" y="1052734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Georgia"/>
              </a:rPr>
              <a:t>Шоколад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896" y="6219292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/>
              </a:rPr>
              <a:t>Углекислый газ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2870" y="6138388"/>
            <a:ext cx="2335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Georgia"/>
              </a:rPr>
              <a:t>Поваренная соль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Georgia"/>
              </a:rPr>
              <a:t>NaCl</a:t>
            </a:r>
            <a:endParaRPr lang="ru-RU" b="1" dirty="0">
              <a:solidFill>
                <a:srgbClr val="FF0000"/>
              </a:solidFill>
              <a:latin typeface="Georg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1130" y="620006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/>
              </a:rPr>
              <a:t>Лед Н2О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62339" y="6138206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/>
              </a:rPr>
              <a:t>Медь </a:t>
            </a:r>
            <a:r>
              <a:rPr lang="en-US" sz="2000" b="1" dirty="0">
                <a:solidFill>
                  <a:srgbClr val="FF0000"/>
                </a:solidFill>
                <a:latin typeface="Georgia"/>
              </a:rPr>
              <a:t>Cu</a:t>
            </a:r>
            <a:endParaRPr lang="ru-RU" sz="2000" b="1" dirty="0">
              <a:solidFill>
                <a:srgbClr val="FF0000"/>
              </a:solidFill>
              <a:latin typeface="Georgia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597177" y="6536785"/>
            <a:ext cx="765162" cy="257825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07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79512" y="1052736"/>
            <a:ext cx="8712967" cy="540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1.Интерактивный тест включает в себя 1</a:t>
            </a: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r>
              <a:rPr lang="ru-RU" sz="2400" b="1" dirty="0" smtClean="0">
                <a:solidFill>
                  <a:prstClr val="black"/>
                </a:solidFill>
              </a:rPr>
              <a:t> вопросов.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2. Для   начала работы  перейдите к следующему слайду.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3.Выберите 1 правильный ответ из  предложенных вариантов и щелкните по нему. 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4.При правильном ответе появляется </a:t>
            </a:r>
            <a:r>
              <a:rPr lang="ru-RU" sz="2400" b="1" dirty="0" smtClean="0">
                <a:solidFill>
                  <a:srgbClr val="00B050"/>
                </a:solidFill>
              </a:rPr>
              <a:t>зелёный       ,  </a:t>
            </a:r>
            <a:r>
              <a:rPr lang="ru-RU" sz="2400" b="1" dirty="0" smtClean="0">
                <a:solidFill>
                  <a:prstClr val="black"/>
                </a:solidFill>
              </a:rPr>
              <a:t> при неправильном – </a:t>
            </a:r>
            <a:r>
              <a:rPr lang="ru-RU" sz="2400" b="1" dirty="0" smtClean="0">
                <a:solidFill>
                  <a:srgbClr val="FF0000"/>
                </a:solidFill>
              </a:rPr>
              <a:t>красный             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5.Для перехода к следующему вопросу используйте кнопку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6.По окончании работы подсчитайте количество набранных баллов.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74638"/>
            <a:ext cx="8229600" cy="562074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>
            <a:no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Тест Строение вещества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724128" y="4433416"/>
            <a:ext cx="504056" cy="432048"/>
          </a:xfrm>
          <a:prstGeom prst="hexagon">
            <a:avLst/>
          </a:prstGeom>
          <a:solidFill>
            <a:srgbClr val="AE1D1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7992380" y="4001368"/>
            <a:ext cx="504056" cy="432048"/>
          </a:xfrm>
          <a:prstGeom prst="hexagon">
            <a:avLst/>
          </a:prstGeom>
          <a:solidFill>
            <a:srgbClr val="0FC1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82220"/>
            <a:ext cx="782861" cy="5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1072952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Инструкция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5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547664" y="274638"/>
            <a:ext cx="5760640" cy="562074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>
            <a:noAutofit/>
          </a:bodyPr>
          <a:lstStyle/>
          <a:p>
            <a:pPr algn="ctr" eaLnBrk="0" hangingPunct="0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Тест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" name="Объект 3"/>
          <p:cNvSpPr txBox="1">
            <a:spLocks noGrp="1"/>
          </p:cNvSpPr>
          <p:nvPr>
            <p:ph idx="1"/>
          </p:nvPr>
        </p:nvSpPr>
        <p:spPr>
          <a:xfrm>
            <a:off x="1374481" y="1566458"/>
            <a:ext cx="6923112" cy="4056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+mn-lt"/>
              </a:rPr>
              <a:t>Подсчитайте количество правильных ответов</a:t>
            </a:r>
          </a:p>
          <a:p>
            <a:pPr algn="ctr"/>
            <a:endParaRPr lang="ru-RU" sz="2800" b="1" dirty="0" smtClean="0">
              <a:latin typeface="+mn-lt"/>
            </a:endParaRPr>
          </a:p>
          <a:p>
            <a:pPr marL="0" indent="0" algn="ctr">
              <a:buNone/>
            </a:pPr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          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0 - 5  </a:t>
            </a:r>
            <a:r>
              <a:rPr lang="ru-RU" sz="2800" b="1" dirty="0" smtClean="0">
                <a:latin typeface="+mn-lt"/>
              </a:rPr>
              <a:t>баллов – оценка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«2»</a:t>
            </a:r>
          </a:p>
          <a:p>
            <a:pPr marL="0" indent="0" algn="ctr">
              <a:buNone/>
            </a:pPr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          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6 - 7  </a:t>
            </a:r>
            <a:r>
              <a:rPr lang="ru-RU" sz="2800" b="1" dirty="0" smtClean="0">
                <a:latin typeface="+mn-lt"/>
              </a:rPr>
              <a:t>баллов – оценка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«3»</a:t>
            </a:r>
          </a:p>
          <a:p>
            <a:pPr marL="0" indent="0" algn="ctr">
              <a:buNone/>
            </a:pPr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           </a:t>
            </a:r>
            <a:r>
              <a:rPr lang="ru-RU" sz="2800" b="1" dirty="0" smtClean="0">
                <a:solidFill>
                  <a:srgbClr val="FF0000"/>
                </a:solidFill>
              </a:rPr>
              <a:t>8 - 9 </a:t>
            </a:r>
            <a:r>
              <a:rPr lang="ru-RU" sz="2800" b="1" dirty="0" smtClean="0">
                <a:latin typeface="+mn-lt"/>
              </a:rPr>
              <a:t> баллов – оценка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«4»</a:t>
            </a:r>
          </a:p>
          <a:p>
            <a:pPr marL="0" indent="0" algn="ctr">
              <a:buNone/>
            </a:pPr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10    </a:t>
            </a:r>
            <a:r>
              <a:rPr lang="ru-RU" sz="2800" b="1" dirty="0" smtClean="0">
                <a:latin typeface="+mn-lt"/>
              </a:rPr>
              <a:t>баллов – оценка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«5»</a:t>
            </a:r>
          </a:p>
          <a:p>
            <a:pPr marL="0" indent="0" algn="ctr">
              <a:buNone/>
            </a:pPr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                   </a:t>
            </a:r>
            <a:endParaRPr lang="ru-RU" sz="2800" b="1" dirty="0">
              <a:latin typeface="+mn-lt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2211383" y="6087121"/>
            <a:ext cx="504056" cy="432048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2709710" y="6094643"/>
            <a:ext cx="504056" cy="432048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191068" y="6094643"/>
            <a:ext cx="504056" cy="432048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3695213" y="6094643"/>
            <a:ext cx="504056" cy="432048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194841" y="6093061"/>
            <a:ext cx="504056" cy="432048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5041006" y="6093061"/>
            <a:ext cx="504056" cy="432048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555044" y="6091703"/>
            <a:ext cx="504056" cy="432048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6057753" y="6076918"/>
            <a:ext cx="504056" cy="432048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540521" y="6076918"/>
            <a:ext cx="504056" cy="432048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7037764" y="6087121"/>
            <a:ext cx="504056" cy="432048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 descr="C:\Users\n.popov\AppData\Local\Microsoft\Windows\Temporary Internet Files\Content.IE5\JSILXYV7\MC900441428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64290" y="4615821"/>
            <a:ext cx="1365486" cy="965566"/>
          </a:xfrm>
          <a:prstGeom prst="rect">
            <a:avLst/>
          </a:prstGeom>
          <a:noFill/>
        </p:spPr>
      </p:pic>
      <p:pic>
        <p:nvPicPr>
          <p:cNvPr id="16" name="Picture 2" descr="C:\Users\Павел\Downloads\71c5e3u-48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0781" y="1805300"/>
            <a:ext cx="1488456" cy="303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Заголовок 3"/>
          <p:cNvSpPr txBox="1">
            <a:spLocks/>
          </p:cNvSpPr>
          <p:nvPr/>
        </p:nvSpPr>
        <p:spPr>
          <a:xfrm>
            <a:off x="661277" y="116632"/>
            <a:ext cx="8075240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/>
              <a:t>1.</a:t>
            </a:r>
            <a:r>
              <a:rPr lang="ru-RU" sz="2000" b="1" dirty="0" smtClean="0"/>
              <a:t>Верны ли следующие суждения о веществах с молекулярной кристаллической решёткой?</a:t>
            </a:r>
            <a:br>
              <a:rPr lang="ru-RU" sz="2000" b="1" dirty="0" smtClean="0"/>
            </a:br>
            <a:r>
              <a:rPr lang="ru-RU" sz="2000" b="1" dirty="0" smtClean="0"/>
              <a:t>             A. Эти вещества тугоплавкие.</a:t>
            </a:r>
            <a:br>
              <a:rPr lang="ru-RU" sz="2000" b="1" dirty="0" smtClean="0"/>
            </a:br>
            <a:r>
              <a:rPr lang="ru-RU" sz="2000" b="1" dirty="0" smtClean="0"/>
              <a:t>             B. Эти вещества обладают высокой   электропроводностью.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2690473" y="2555940"/>
            <a:ext cx="3635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2) Верно </a:t>
            </a:r>
            <a:r>
              <a:rPr lang="ru-RU" sz="2800" b="1" dirty="0"/>
              <a:t>только Б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669334" y="3212976"/>
            <a:ext cx="470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3) Оба </a:t>
            </a:r>
            <a:r>
              <a:rPr lang="ru-RU" sz="2800" b="1" dirty="0"/>
              <a:t>суждения верны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630743" y="3933056"/>
            <a:ext cx="5264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 4) Оба </a:t>
            </a:r>
            <a:r>
              <a:rPr lang="ru-RU" sz="2800" b="1" dirty="0"/>
              <a:t>суждения неверны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9710" y="1928664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1) Верно только А</a:t>
            </a:r>
            <a:endParaRPr lang="ru-RU" sz="2800" b="1" dirty="0"/>
          </a:p>
        </p:txBody>
      </p:sp>
      <p:sp>
        <p:nvSpPr>
          <p:cNvPr id="71" name="Заголовок 3"/>
          <p:cNvSpPr txBox="1">
            <a:spLocks/>
          </p:cNvSpPr>
          <p:nvPr/>
        </p:nvSpPr>
        <p:spPr>
          <a:xfrm>
            <a:off x="661276" y="116632"/>
            <a:ext cx="8075240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 smtClean="0"/>
              <a:t>2) Понятие </a:t>
            </a:r>
            <a:r>
              <a:rPr lang="ru-RU" sz="2000" b="1" dirty="0"/>
              <a:t>«молекула» неприменимо по отношению к структурной единице вещества:</a:t>
            </a:r>
            <a:endParaRPr lang="ru-RU" sz="20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021277" y="1835447"/>
            <a:ext cx="3082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1) Хлороформа</a:t>
            </a:r>
            <a:endParaRPr lang="ru-RU" sz="28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021277" y="2492896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2) Кислорода</a:t>
            </a:r>
            <a:endParaRPr lang="ru-RU" sz="28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059832" y="3212976"/>
            <a:ext cx="2077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3</a:t>
            </a:r>
            <a:r>
              <a:rPr lang="ru-RU" sz="2800" b="1" dirty="0"/>
              <a:t>) </a:t>
            </a:r>
            <a:r>
              <a:rPr lang="ru-RU" sz="2800" b="1" dirty="0" smtClean="0"/>
              <a:t>Алмаза</a:t>
            </a:r>
            <a:endParaRPr lang="ru-RU" sz="28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079734" y="3933056"/>
            <a:ext cx="1853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4</a:t>
            </a:r>
            <a:r>
              <a:rPr lang="ru-RU" sz="2800" b="1" dirty="0"/>
              <a:t>) </a:t>
            </a:r>
            <a:r>
              <a:rPr lang="ru-RU" sz="2800" b="1" dirty="0" smtClean="0"/>
              <a:t>Озона</a:t>
            </a:r>
            <a:endParaRPr lang="ru-RU" sz="2800" b="1" dirty="0"/>
          </a:p>
        </p:txBody>
      </p:sp>
      <p:sp>
        <p:nvSpPr>
          <p:cNvPr id="76" name="Заголовок 3"/>
          <p:cNvSpPr txBox="1">
            <a:spLocks/>
          </p:cNvSpPr>
          <p:nvPr/>
        </p:nvSpPr>
        <p:spPr>
          <a:xfrm>
            <a:off x="658886" y="116632"/>
            <a:ext cx="8075240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 smtClean="0"/>
              <a:t>3.Вещество </a:t>
            </a:r>
            <a:r>
              <a:rPr lang="ru-RU" sz="2000" b="1" dirty="0"/>
              <a:t>светло-серого цвета, пластично, хорошо проводит тепло и электрический ток. Его кристаллическая решётка</a:t>
            </a:r>
            <a:endParaRPr lang="ru-RU" sz="20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021277" y="1835447"/>
            <a:ext cx="3629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/>
              <a:t>1) </a:t>
            </a:r>
            <a:r>
              <a:rPr lang="ru-RU" sz="2800" b="1" dirty="0" smtClean="0"/>
              <a:t>Металлическая</a:t>
            </a:r>
            <a:endParaRPr lang="ru-RU" sz="28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021277" y="2492896"/>
            <a:ext cx="234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2</a:t>
            </a:r>
            <a:r>
              <a:rPr lang="ru-RU" sz="2800" b="1" dirty="0"/>
              <a:t>) </a:t>
            </a:r>
            <a:r>
              <a:rPr lang="ru-RU" sz="2800" b="1" dirty="0" smtClean="0"/>
              <a:t>Атомная</a:t>
            </a:r>
            <a:endParaRPr lang="ru-RU" sz="28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059832" y="3212976"/>
            <a:ext cx="2170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3</a:t>
            </a:r>
            <a:r>
              <a:rPr lang="ru-RU" sz="2800" b="1" dirty="0"/>
              <a:t>) </a:t>
            </a:r>
            <a:r>
              <a:rPr lang="ru-RU" sz="2800" b="1" dirty="0" smtClean="0"/>
              <a:t>Ионная</a:t>
            </a:r>
            <a:endParaRPr lang="ru-RU" sz="28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3079734" y="3933056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4) Молекулярная</a:t>
            </a:r>
            <a:endParaRPr lang="ru-RU" sz="2800" b="1" dirty="0"/>
          </a:p>
        </p:txBody>
      </p:sp>
      <p:sp>
        <p:nvSpPr>
          <p:cNvPr id="81" name="Заголовок 3"/>
          <p:cNvSpPr txBox="1">
            <a:spLocks/>
          </p:cNvSpPr>
          <p:nvPr/>
        </p:nvSpPr>
        <p:spPr>
          <a:xfrm>
            <a:off x="683129" y="116632"/>
            <a:ext cx="8075240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/>
              <a:t>4. </a:t>
            </a:r>
            <a:r>
              <a:rPr lang="ru-RU" sz="2400" b="1" dirty="0" smtClean="0"/>
              <a:t>Молекулярное </a:t>
            </a:r>
            <a:r>
              <a:rPr lang="ru-RU" sz="2400" b="1" dirty="0"/>
              <a:t>строение имеет</a:t>
            </a:r>
            <a:endParaRPr lang="ru-RU" sz="24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3021277" y="1835447"/>
            <a:ext cx="3337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/>
              <a:t>1) </a:t>
            </a:r>
            <a:r>
              <a:rPr lang="ru-RU" sz="2800" b="1" dirty="0" smtClean="0"/>
              <a:t>Хлорид калия</a:t>
            </a:r>
            <a:endParaRPr lang="ru-RU" sz="28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021277" y="2492896"/>
            <a:ext cx="1439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2</a:t>
            </a:r>
            <a:r>
              <a:rPr lang="ru-RU" sz="2800" b="1" dirty="0"/>
              <a:t>) </a:t>
            </a:r>
            <a:r>
              <a:rPr lang="ru-RU" sz="2800" b="1" dirty="0" smtClean="0"/>
              <a:t>Йод</a:t>
            </a:r>
            <a:endParaRPr lang="ru-RU" sz="28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3059832" y="3212976"/>
            <a:ext cx="4086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3) Гидроксид  калия</a:t>
            </a:r>
            <a:endParaRPr lang="ru-RU" sz="28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079734" y="3933056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4) Графит</a:t>
            </a:r>
            <a:endParaRPr lang="ru-RU" sz="2800" b="1" dirty="0"/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647220" y="116632"/>
            <a:ext cx="8075240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 smtClean="0"/>
              <a:t>5. </a:t>
            </a:r>
            <a:r>
              <a:rPr lang="ru-RU" sz="2500" b="1" dirty="0" smtClean="0"/>
              <a:t>Немолекулярное </a:t>
            </a:r>
            <a:r>
              <a:rPr lang="ru-RU" sz="2500" b="1" dirty="0"/>
              <a:t>строение </a:t>
            </a:r>
            <a:r>
              <a:rPr lang="ru-RU" sz="2500" b="1" dirty="0" smtClean="0"/>
              <a:t>имеет</a:t>
            </a:r>
            <a:endParaRPr lang="ru-RU" sz="25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021277" y="1835447"/>
            <a:ext cx="3669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/>
              <a:t>1) </a:t>
            </a:r>
            <a:r>
              <a:rPr lang="ru-RU" sz="2800" b="1" dirty="0" smtClean="0"/>
              <a:t>Углекислый газ</a:t>
            </a:r>
            <a:endParaRPr lang="ru-RU" sz="28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021277" y="2492896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2</a:t>
            </a:r>
            <a:r>
              <a:rPr lang="ru-RU" sz="2800" b="1" dirty="0"/>
              <a:t>) </a:t>
            </a:r>
            <a:r>
              <a:rPr lang="ru-RU" sz="2800" b="1" dirty="0" smtClean="0"/>
              <a:t>Кислород</a:t>
            </a:r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59832" y="3212976"/>
            <a:ext cx="2294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3) Водород</a:t>
            </a:r>
            <a:endParaRPr lang="ru-RU" sz="28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79734" y="3933056"/>
            <a:ext cx="214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4) Железо</a:t>
            </a:r>
            <a:endParaRPr lang="ru-RU" sz="2800" b="1" dirty="0"/>
          </a:p>
        </p:txBody>
      </p:sp>
      <p:sp>
        <p:nvSpPr>
          <p:cNvPr id="40" name="Заголовок 3"/>
          <p:cNvSpPr txBox="1">
            <a:spLocks/>
          </p:cNvSpPr>
          <p:nvPr/>
        </p:nvSpPr>
        <p:spPr>
          <a:xfrm>
            <a:off x="647220" y="116632"/>
            <a:ext cx="8110951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 smtClean="0"/>
              <a:t>6. Четырёххлористый углерод плавится при комнатной температуре, а поваренная соль  - при 800</a:t>
            </a:r>
            <a:r>
              <a:rPr lang="ru-RU" sz="2000" b="1" baseline="30000" dirty="0" smtClean="0"/>
              <a:t>0</a:t>
            </a:r>
            <a:r>
              <a:rPr lang="ru-RU" sz="2000" b="1" dirty="0" smtClean="0"/>
              <a:t>С. Причина такого различия в том , что кристаллическая решётка у этих веществ соответственно</a:t>
            </a:r>
            <a:endParaRPr lang="ru-RU" sz="25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53169" y="1842094"/>
            <a:ext cx="4277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 1</a:t>
            </a:r>
            <a:r>
              <a:rPr lang="ru-RU" sz="2800" b="1" dirty="0"/>
              <a:t>) </a:t>
            </a:r>
            <a:r>
              <a:rPr lang="ru-RU" sz="2800" b="1" dirty="0" smtClean="0"/>
              <a:t>Ионная </a:t>
            </a:r>
            <a:r>
              <a:rPr lang="ru-RU" sz="2800" b="1" dirty="0"/>
              <a:t>и </a:t>
            </a:r>
            <a:r>
              <a:rPr lang="ru-RU" sz="2800" b="1" dirty="0" smtClean="0"/>
              <a:t>атомная</a:t>
            </a:r>
            <a:endParaRPr lang="ru-RU" sz="2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555776" y="2501384"/>
            <a:ext cx="5404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2</a:t>
            </a:r>
            <a:r>
              <a:rPr lang="ru-RU" sz="2800" b="1" dirty="0"/>
              <a:t>) </a:t>
            </a:r>
            <a:r>
              <a:rPr lang="ru-RU" sz="2800" b="1" dirty="0" smtClean="0"/>
              <a:t>Молекулярная </a:t>
            </a:r>
            <a:r>
              <a:rPr lang="ru-RU" sz="2800" b="1" dirty="0"/>
              <a:t>и </a:t>
            </a:r>
            <a:r>
              <a:rPr lang="ru-RU" sz="2800" b="1" dirty="0" smtClean="0"/>
              <a:t>ионная</a:t>
            </a:r>
            <a:endParaRPr lang="ru-RU" sz="28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55776" y="3212976"/>
            <a:ext cx="5790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3) Атомная </a:t>
            </a:r>
            <a:r>
              <a:rPr lang="ru-RU" sz="2800" b="1" dirty="0"/>
              <a:t>и </a:t>
            </a:r>
            <a:r>
              <a:rPr lang="ru-RU" sz="2800" b="1" dirty="0" smtClean="0"/>
              <a:t>молекулярная</a:t>
            </a:r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529471" y="3933056"/>
            <a:ext cx="5405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4) Ионная </a:t>
            </a:r>
            <a:r>
              <a:rPr lang="ru-RU" sz="2800" b="1" dirty="0"/>
              <a:t>и </a:t>
            </a:r>
            <a:r>
              <a:rPr lang="ru-RU" sz="2800" b="1" dirty="0" smtClean="0"/>
              <a:t>молекулярная</a:t>
            </a:r>
            <a:endParaRPr lang="ru-RU" sz="2800" b="1" dirty="0"/>
          </a:p>
        </p:txBody>
      </p:sp>
      <p:sp>
        <p:nvSpPr>
          <p:cNvPr id="45" name="Заголовок 3"/>
          <p:cNvSpPr txBox="1">
            <a:spLocks/>
          </p:cNvSpPr>
          <p:nvPr/>
        </p:nvSpPr>
        <p:spPr>
          <a:xfrm>
            <a:off x="647220" y="116632"/>
            <a:ext cx="8110951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2000" b="1" dirty="0" smtClean="0"/>
              <a:t>7. Верны </a:t>
            </a:r>
            <a:r>
              <a:rPr lang="ru-RU" sz="2000" b="1" dirty="0"/>
              <a:t>ли следующие суждения о веществах с ковалентной полярной связью?</a:t>
            </a:r>
          </a:p>
          <a:p>
            <a:pPr lvl="0" algn="l"/>
            <a:r>
              <a:rPr lang="ru-RU" sz="2000" b="1" dirty="0" smtClean="0"/>
              <a:t>           A</a:t>
            </a:r>
            <a:r>
              <a:rPr lang="ru-RU" sz="2000" b="1" dirty="0"/>
              <a:t>.	В узлах кристаллической решётки находятся атомы.</a:t>
            </a:r>
          </a:p>
          <a:p>
            <a:pPr lvl="0" algn="l"/>
            <a:r>
              <a:rPr lang="ru-RU" sz="2000" b="1" dirty="0" smtClean="0"/>
              <a:t>           B</a:t>
            </a:r>
            <a:r>
              <a:rPr lang="ru-RU" sz="2000" b="1" dirty="0"/>
              <a:t>.	Как правило, вещества с ковалентной полярной связью тугоплавки.  </a:t>
            </a:r>
            <a:endParaRPr lang="ru-RU" sz="25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496056" y="1855388"/>
            <a:ext cx="368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 1</a:t>
            </a:r>
            <a:r>
              <a:rPr lang="ru-RU" sz="2800" b="1" dirty="0"/>
              <a:t>) </a:t>
            </a:r>
            <a:r>
              <a:rPr lang="ru-RU" sz="2800" b="1" dirty="0" smtClean="0"/>
              <a:t>Верно </a:t>
            </a:r>
            <a:r>
              <a:rPr lang="ru-RU" sz="2800" b="1" dirty="0"/>
              <a:t>только </a:t>
            </a:r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555776" y="2501384"/>
            <a:ext cx="354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2)Верно </a:t>
            </a:r>
            <a:r>
              <a:rPr lang="ru-RU" sz="2800" b="1" dirty="0"/>
              <a:t>только </a:t>
            </a:r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555776" y="3212976"/>
            <a:ext cx="470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3) Оба </a:t>
            </a:r>
            <a:r>
              <a:rPr lang="ru-RU" sz="2800" b="1" dirty="0"/>
              <a:t>суждения </a:t>
            </a:r>
            <a:r>
              <a:rPr lang="ru-RU" sz="2800" b="1" dirty="0" smtClean="0"/>
              <a:t>верны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529471" y="3933056"/>
            <a:ext cx="5173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4) Оба </a:t>
            </a:r>
            <a:r>
              <a:rPr lang="ru-RU" sz="2800" b="1" dirty="0"/>
              <a:t>суждения </a:t>
            </a:r>
            <a:r>
              <a:rPr lang="ru-RU" sz="2800" b="1" dirty="0" smtClean="0"/>
              <a:t>неверны</a:t>
            </a:r>
            <a:endParaRPr lang="ru-RU" sz="2800" b="1" dirty="0"/>
          </a:p>
        </p:txBody>
      </p:sp>
      <p:sp>
        <p:nvSpPr>
          <p:cNvPr id="50" name="Заголовок 3"/>
          <p:cNvSpPr txBox="1">
            <a:spLocks/>
          </p:cNvSpPr>
          <p:nvPr/>
        </p:nvSpPr>
        <p:spPr>
          <a:xfrm>
            <a:off x="639655" y="102627"/>
            <a:ext cx="8089297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/>
              <a:t>8</a:t>
            </a:r>
            <a:r>
              <a:rPr lang="ru-RU" sz="2400" b="1" dirty="0" smtClean="0"/>
              <a:t>. Наибольшую </a:t>
            </a:r>
            <a:r>
              <a:rPr lang="ru-RU" sz="2400" b="1" dirty="0"/>
              <a:t>температуру плавления имеет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025455" y="1855388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 1</a:t>
            </a:r>
            <a:r>
              <a:rPr lang="ru-RU" sz="2800" b="1" dirty="0"/>
              <a:t>) </a:t>
            </a:r>
            <a:r>
              <a:rPr lang="en-US" sz="2800" b="1" dirty="0" smtClean="0"/>
              <a:t>H2O</a:t>
            </a:r>
            <a:endParaRPr lang="ru-RU" sz="2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113077" y="2508857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2)Графит</a:t>
            </a:r>
            <a:endParaRPr lang="ru-RU" sz="28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116186" y="3199905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3) Сера</a:t>
            </a:r>
            <a:endParaRPr lang="ru-RU" sz="28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116186" y="3937579"/>
            <a:ext cx="1377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4) </a:t>
            </a:r>
            <a:r>
              <a:rPr lang="en-US" sz="2800" b="1" dirty="0" err="1" smtClean="0"/>
              <a:t>HCl</a:t>
            </a:r>
            <a:endParaRPr lang="ru-RU" sz="2800" b="1" dirty="0"/>
          </a:p>
        </p:txBody>
      </p:sp>
      <p:sp>
        <p:nvSpPr>
          <p:cNvPr id="55" name="Заголовок 3"/>
          <p:cNvSpPr txBox="1">
            <a:spLocks/>
          </p:cNvSpPr>
          <p:nvPr/>
        </p:nvSpPr>
        <p:spPr>
          <a:xfrm>
            <a:off x="646683" y="116632"/>
            <a:ext cx="8111686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b="1" dirty="0" smtClean="0"/>
              <a:t>9</a:t>
            </a:r>
            <a:r>
              <a:rPr lang="ru-RU" sz="2400" b="1" dirty="0" smtClean="0"/>
              <a:t>. Наименьшую температуру плавления имеет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025455" y="1855388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 1</a:t>
            </a:r>
            <a:r>
              <a:rPr lang="ru-RU" sz="2800" b="1" dirty="0"/>
              <a:t>) </a:t>
            </a:r>
            <a:r>
              <a:rPr lang="ru-RU" sz="2800" b="1" dirty="0" smtClean="0"/>
              <a:t>Серная кислота</a:t>
            </a:r>
            <a:endParaRPr lang="ru-RU" sz="28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116186" y="2501384"/>
            <a:ext cx="3385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2)</a:t>
            </a:r>
            <a:r>
              <a:rPr lang="ru-RU" sz="2800" b="1" dirty="0"/>
              <a:t> </a:t>
            </a:r>
            <a:r>
              <a:rPr lang="ru-RU" sz="2800" b="1" dirty="0" smtClean="0"/>
              <a:t>Хлорид калия</a:t>
            </a:r>
            <a:endParaRPr lang="ru-RU" sz="28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116186" y="3199905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3) Азот</a:t>
            </a:r>
            <a:endParaRPr lang="ru-RU" sz="28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116186" y="3937579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4) Алмаз</a:t>
            </a:r>
            <a:endParaRPr lang="ru-RU" sz="2800" b="1" dirty="0"/>
          </a:p>
        </p:txBody>
      </p:sp>
      <p:sp>
        <p:nvSpPr>
          <p:cNvPr id="60" name="Заголовок 3"/>
          <p:cNvSpPr txBox="1">
            <a:spLocks/>
          </p:cNvSpPr>
          <p:nvPr/>
        </p:nvSpPr>
        <p:spPr>
          <a:xfrm>
            <a:off x="661276" y="102627"/>
            <a:ext cx="8075240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 smtClean="0"/>
              <a:t>10.  Вещества </a:t>
            </a:r>
            <a:r>
              <a:rPr lang="ru-RU" sz="2400" b="1" dirty="0"/>
              <a:t>с металлическими </a:t>
            </a:r>
            <a:r>
              <a:rPr lang="ru-RU" sz="2400" b="1" dirty="0" smtClean="0"/>
              <a:t>решётками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308103" y="1867446"/>
            <a:ext cx="50738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 1</a:t>
            </a:r>
            <a:r>
              <a:rPr lang="ru-RU" sz="2800" b="1" dirty="0"/>
              <a:t>) </a:t>
            </a:r>
            <a:r>
              <a:rPr lang="ru-RU" sz="2800" b="1" dirty="0" smtClean="0"/>
              <a:t>Хорошие </a:t>
            </a:r>
            <a:r>
              <a:rPr lang="ru-RU" sz="2800" b="1" dirty="0"/>
              <a:t>проводники </a:t>
            </a:r>
            <a:endParaRPr lang="ru-RU" sz="2800" b="1" dirty="0" smtClean="0"/>
          </a:p>
          <a:p>
            <a:pPr lvl="0"/>
            <a:r>
              <a:rPr lang="ru-RU" sz="2800" b="1" dirty="0" smtClean="0"/>
              <a:t>     электрического тока</a:t>
            </a:r>
            <a:endParaRPr lang="ru-RU" sz="28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267744" y="2823953"/>
            <a:ext cx="5461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2)</a:t>
            </a:r>
            <a:r>
              <a:rPr lang="ru-RU" sz="2800" b="1" dirty="0"/>
              <a:t> </a:t>
            </a:r>
            <a:r>
              <a:rPr lang="ru-RU" sz="2800" b="1" dirty="0" smtClean="0"/>
              <a:t>Обладают </a:t>
            </a:r>
            <a:r>
              <a:rPr lang="ru-RU" sz="2800" b="1" dirty="0"/>
              <a:t>низкими </a:t>
            </a:r>
            <a:r>
              <a:rPr lang="ru-RU" sz="2800" b="1" dirty="0" smtClean="0"/>
              <a:t>Т пл.</a:t>
            </a:r>
            <a:endParaRPr lang="ru-RU" sz="2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248991" y="3461020"/>
            <a:ext cx="6301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3</a:t>
            </a:r>
            <a:r>
              <a:rPr lang="ru-RU" sz="2800" b="1" dirty="0"/>
              <a:t>) </a:t>
            </a:r>
            <a:r>
              <a:rPr lang="ru-RU" sz="2800" b="1" dirty="0" smtClean="0"/>
              <a:t>Хорошо </a:t>
            </a:r>
            <a:r>
              <a:rPr lang="ru-RU" sz="2800" b="1" dirty="0"/>
              <a:t>растворяются в </a:t>
            </a:r>
            <a:r>
              <a:rPr lang="ru-RU" sz="2800" b="1" dirty="0" smtClean="0"/>
              <a:t>воде</a:t>
            </a:r>
            <a:endParaRPr lang="ru-RU" sz="28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306406" y="4315132"/>
            <a:ext cx="227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4) Летучие</a:t>
            </a:r>
            <a:endParaRPr lang="ru-RU" sz="2800" b="1" dirty="0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46144" y="6508966"/>
            <a:ext cx="690352" cy="30441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12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animClr clrSpc="rgb" dir="cw">
                                      <p:cBhvr>
                                        <p:cTn id="5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1" fill="hold">
                      <p:stCondLst>
                        <p:cond delay="0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FC4A"/>
                                      </p:to>
                                    </p:animClr>
                                    <p:animClr clrSpc="rgb" dir="cw">
                                      <p:cBhvr>
                                        <p:cTn id="5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4A"/>
                                      </p:to>
                                    </p:animClr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6" fill="hold">
                      <p:stCondLst>
                        <p:cond delay="0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FC4A"/>
                                      </p:to>
                                    </p:animClr>
                                    <p:animClr clrSpc="rgb" dir="cw">
                                      <p:cBhvr>
                                        <p:cTn id="6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4A"/>
                                      </p:to>
                                    </p:animClr>
                                    <p:set>
                                      <p:cBhvr>
                                        <p:cTn id="6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9" fill="hold">
                      <p:stCondLst>
                        <p:cond delay="0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5" fill="hold">
                      <p:stCondLst>
                        <p:cond delay="0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4" fill="hold">
                      <p:stCondLst>
                        <p:cond delay="0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FC4A"/>
                                      </p:to>
                                    </p:animClr>
                                    <p:animClr clrSpc="rgb" dir="cw">
                                      <p:cBhvr>
                                        <p:cTn id="7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4A"/>
                                      </p:to>
                                    </p:animClr>
                                    <p:set>
                                      <p:cBhvr>
                                        <p:cTn id="7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>
                      <p:stCondLst>
                        <p:cond delay="0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FC39"/>
                                      </p:to>
                                    </p:animClr>
                                    <p:animClr clrSpc="rgb" dir="cw">
                                      <p:cBhvr>
                                        <p:cTn id="7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39"/>
                                      </p:to>
                                    </p:animClr>
                                    <p:set>
                                      <p:cBhvr>
                                        <p:cTn id="7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6" fill="hold">
                      <p:stCondLst>
                        <p:cond delay="0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2" fill="hold">
                      <p:stCondLst>
                        <p:cond delay="0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FC39"/>
                                      </p:to>
                                    </p:animClr>
                                    <p:animClr clrSpc="rgb" dir="cw">
                                      <p:cBhvr>
                                        <p:cTn id="7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39"/>
                                      </p:to>
                                    </p:animClr>
                                    <p:set>
                                      <p:cBhvr>
                                        <p:cTn id="7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1" fill="hold">
                      <p:stCondLst>
                        <p:cond delay="0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FC39"/>
                                      </p:to>
                                    </p:animClr>
                                    <p:animClr clrSpc="rgb" dir="cw">
                                      <p:cBhvr>
                                        <p:cTn id="8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39"/>
                                      </p:to>
                                    </p:animClr>
                                    <p:set>
                                      <p:cBhvr>
                                        <p:cTn id="8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2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4" fill="hold">
                      <p:stCondLst>
                        <p:cond delay="0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6" grpId="0" build="p" animBg="1"/>
      <p:bldP spid="5" grpId="0" animBg="1"/>
      <p:bldP spid="5" grpId="1" animBg="1"/>
      <p:bldP spid="5" grpId="2" animBg="1"/>
      <p:bldP spid="5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65" grpId="0" animBg="1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  <p:bldP spid="17" grpId="0"/>
      <p:bldP spid="17" grpId="1"/>
      <p:bldP spid="17" grpId="2"/>
      <p:bldP spid="71" grpId="0" animBg="1"/>
      <p:bldP spid="72" grpId="0"/>
      <p:bldP spid="72" grpId="1"/>
      <p:bldP spid="72" grpId="2"/>
      <p:bldP spid="73" grpId="0"/>
      <p:bldP spid="73" grpId="1"/>
      <p:bldP spid="73" grpId="2"/>
      <p:bldP spid="74" grpId="0"/>
      <p:bldP spid="74" grpId="1"/>
      <p:bldP spid="74" grpId="2"/>
      <p:bldP spid="75" grpId="0"/>
      <p:bldP spid="75" grpId="1"/>
      <p:bldP spid="75" grpId="2"/>
      <p:bldP spid="76" grpId="0" animBg="1"/>
      <p:bldP spid="77" grpId="0"/>
      <p:bldP spid="77" grpId="1"/>
      <p:bldP spid="77" grpId="2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81" grpId="0" animBg="1"/>
      <p:bldP spid="82" grpId="0"/>
      <p:bldP spid="82" grpId="1"/>
      <p:bldP spid="82" grpId="2"/>
      <p:bldP spid="83" grpId="1"/>
      <p:bldP spid="83" grpId="2"/>
      <p:bldP spid="83" grpId="3"/>
      <p:bldP spid="84" grpId="0"/>
      <p:bldP spid="84" grpId="1"/>
      <p:bldP spid="84" grpId="2"/>
      <p:bldP spid="85" grpId="0"/>
      <p:bldP spid="85" grpId="1"/>
      <p:bldP spid="85" grpId="2"/>
      <p:bldP spid="35" grpId="0" animBg="1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40" grpId="0" animBg="1"/>
      <p:bldP spid="41" grpId="0"/>
      <p:bldP spid="41" grpId="1"/>
      <p:bldP spid="41" grpId="2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 animBg="1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 animBg="1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 animBg="1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 animBg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3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Параграф 22, устно выполнить № 5,6 (стр. 120)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Подготовить сообщение по теме : Аморфные вещества в природе, технике, быту.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29684" cy="2214554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представление о кристаллических и аморфных веществах, о типах кристаллических решеток.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285992"/>
            <a:ext cx="75724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lvl="0" indent="-342900">
              <a:buAutoNum type="arabicParenR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актуализации и закреплению знаний учащихся об агрегатных состояниях веществах и условиях перехода из одного состояния в другое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AutoNum type="arabicParenR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обеспечить ознакомление с понятиями «аморфного» и «кристаллического» веществ, выявления зависимости свойств веществ от типов кристаллических решеток, химической связи и строения атомов;</a:t>
            </a:r>
          </a:p>
          <a:p>
            <a:pPr marL="342900" lvl="0" indent="-342900">
              <a:buAutoNum type="arabicParenR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создать условия для овладения первичными навыками определения типа кристаллической решетки и по ней физических свойств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веществ.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7880940">
            <a:off x="2009550" y="1438916"/>
            <a:ext cx="1244221" cy="587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3130263">
            <a:off x="5492056" y="1449369"/>
            <a:ext cx="1244221" cy="587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214554"/>
            <a:ext cx="34290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Аморфные вещества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50" y="2214554"/>
            <a:ext cx="53578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Кристаллические вещества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857628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1) Нет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строгого расположения частиц, нет кристаллической решетки.</a:t>
            </a:r>
          </a:p>
          <a:p>
            <a:pPr marL="109538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2) Нет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четкой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температуры плавления и температуры кипения.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4000504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1) Правильное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расположение частиц, образующих кристаллическую решетку </a:t>
            </a:r>
          </a:p>
          <a:p>
            <a:pPr marL="109538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2) Строго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</a:p>
          <a:p>
            <a:pPr marL="109538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температуры кипения и температуры плавления</a:t>
            </a:r>
            <a:endParaRPr lang="ru-RU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Павел\Downloads\cb42c3e022a0c4d668e0aed4c3d5686d_i-4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72330" y="5759020"/>
            <a:ext cx="1143008" cy="10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Павел\Downloads\n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14942" y="5765382"/>
            <a:ext cx="1500198" cy="10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Павел\Downloads\n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034" y="5643578"/>
            <a:ext cx="1375069" cy="12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Павел\Downloads\cb42c3e022a0c4d668e0aed4c3d5686d_i-44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00232" y="5512936"/>
            <a:ext cx="1357322" cy="13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57356" y="285728"/>
            <a:ext cx="5815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Твердые вещества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ел\Downloads\BCC-post-Chocolate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71670" y="5288281"/>
            <a:ext cx="2201923" cy="15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вел\Downloads\img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9306" y="5091980"/>
            <a:ext cx="2354694" cy="17660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авел\Downloads\kpFIZET2Gv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410944"/>
            <a:ext cx="2188150" cy="14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вел\Downloads\qQ1HKzPSOq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786190"/>
            <a:ext cx="2441848" cy="17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авел\Downloads\522307__glowing-gemmy-cluster-of-sulfur-crystal_p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71942"/>
            <a:ext cx="2425464" cy="18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авел\Downloads\Lvasiliev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214686"/>
            <a:ext cx="2144054" cy="20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авел\Downloads\Quartz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762" y="3357562"/>
            <a:ext cx="2542238" cy="21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7422" y="6550223"/>
            <a:ext cx="10951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Шоколад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4857760"/>
            <a:ext cx="78739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Алмаз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92211" y="5072074"/>
            <a:ext cx="185178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Горный хрусталь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5000636"/>
            <a:ext cx="86113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Стекло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5500702"/>
            <a:ext cx="64152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Сера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2560" y="6440487"/>
            <a:ext cx="126989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Пластилин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6581001"/>
            <a:ext cx="192882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  Жевательная резинка</a:t>
            </a:r>
            <a:endParaRPr lang="ru-RU" sz="1200" b="1" dirty="0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1209233" y="106264"/>
            <a:ext cx="6662289" cy="720080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Распределите вещества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 на 2 группы</a:t>
            </a:r>
            <a:endParaRPr kumimoji="0" lang="en-US" sz="2400" b="1" i="0" u="none" strike="noStrike" kern="0" normalizeH="0" baseline="0" noProof="0" dirty="0" smtClean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2683666">
            <a:off x="5557499" y="1227392"/>
            <a:ext cx="149013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7684436">
            <a:off x="1891068" y="1267351"/>
            <a:ext cx="1542507" cy="655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2285992"/>
            <a:ext cx="21431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Кристаллические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43636" y="2214554"/>
            <a:ext cx="192882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Аморфные вещества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9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1209233" y="106264"/>
            <a:ext cx="6662289" cy="720080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Проверь себя</a:t>
            </a:r>
            <a:endParaRPr kumimoji="0" lang="en-US" sz="2400" b="1" i="0" u="none" strike="noStrike" kern="0" normalizeH="0" baseline="0" noProof="0" dirty="0" smtClean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2683666">
            <a:off x="5557499" y="1227392"/>
            <a:ext cx="149013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7684436">
            <a:off x="1891068" y="1267351"/>
            <a:ext cx="1542507" cy="655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2285992"/>
            <a:ext cx="21431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Кристаллические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43636" y="2214554"/>
            <a:ext cx="192882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Аморфные вещества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1538" y="3286124"/>
            <a:ext cx="35086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Стекло,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Сера,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Алмаз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Горный хрусталь.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7786" y="3357562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Шоколад,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Жевательная резинка,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Пластилин.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9228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971600" y="188640"/>
            <a:ext cx="7355160" cy="648072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>
            <a:normAutofit fontScale="90000"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noProof="0" dirty="0" smtClean="0">
                <a:solidFill>
                  <a:schemeClr val="bg1"/>
                </a:solidFill>
              </a:rPr>
              <a:t>Кристаллическая решетка</a:t>
            </a:r>
            <a:endParaRPr kumimoji="0" lang="en-US" sz="3600" b="1" i="0" u="none" strike="noStrike" kern="0" normalizeH="0" baseline="0" noProof="0" dirty="0" smtClean="0">
              <a:solidFill>
                <a:schemeClr val="bg1"/>
              </a:solidFill>
              <a:uLnTx/>
              <a:uFillTx/>
            </a:endParaRPr>
          </a:p>
        </p:txBody>
      </p:sp>
      <p:pic>
        <p:nvPicPr>
          <p:cNvPr id="1026" name="Picture 2" descr="C:\Users\Павел\Downloads\1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5720" y="2285992"/>
            <a:ext cx="4059736" cy="370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4130" y="980728"/>
            <a:ext cx="8242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Кристаллическая решётка </a:t>
            </a:r>
            <a:r>
              <a:rPr lang="ru-RU" sz="2400" b="1" dirty="0"/>
              <a:t>вещества –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419872" y="2955432"/>
            <a:ext cx="1800200" cy="11352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475632" y="3004295"/>
            <a:ext cx="2736304" cy="83755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347864" y="3068961"/>
            <a:ext cx="1954813" cy="136815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69885" y="2655941"/>
            <a:ext cx="3289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Узлы решетки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/>
              <a:t>точки</a:t>
            </a:r>
            <a:r>
              <a:rPr lang="ru-RU" sz="2400" b="1" dirty="0" smtClean="0"/>
              <a:t>,</a:t>
            </a:r>
          </a:p>
          <a:p>
            <a:r>
              <a:rPr lang="ru-RU" sz="2400" b="1" dirty="0"/>
              <a:t>в</a:t>
            </a:r>
            <a:r>
              <a:rPr lang="ru-RU" sz="2400" b="1" dirty="0" smtClean="0"/>
              <a:t> которых размещены</a:t>
            </a:r>
          </a:p>
          <a:p>
            <a:r>
              <a:rPr lang="ru-RU" sz="2400" b="1" dirty="0"/>
              <a:t>ч</a:t>
            </a:r>
            <a:r>
              <a:rPr lang="ru-RU" sz="2400" b="1" dirty="0" smtClean="0"/>
              <a:t>астицы 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1657140216"/>
              </p:ext>
            </p:extLst>
          </p:nvPr>
        </p:nvGraphicFramePr>
        <p:xfrm>
          <a:off x="5211936" y="3873698"/>
          <a:ext cx="3333748" cy="2723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4" y="14031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это структура с </a:t>
            </a:r>
            <a:r>
              <a:rPr lang="ru-RU" sz="2400" b="1" dirty="0" smtClean="0">
                <a:solidFill>
                  <a:prstClr val="black"/>
                </a:solidFill>
              </a:rPr>
              <a:t>четким упорядоченным </a:t>
            </a:r>
            <a:r>
              <a:rPr lang="ru-RU" sz="2400" b="1" dirty="0">
                <a:solidFill>
                  <a:prstClr val="black"/>
                </a:solidFill>
              </a:rPr>
              <a:t>расположением частиц в определённых точках 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24545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1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C:\Users\Павел\Downloads\Boron-nitride-(wurtzite)-3D-balls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885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41"/>
          <p:cNvGrpSpPr>
            <a:grpSpLocks/>
          </p:cNvGrpSpPr>
          <p:nvPr/>
        </p:nvGrpSpPr>
        <p:grpSpPr bwMode="auto">
          <a:xfrm>
            <a:off x="214336" y="1881065"/>
            <a:ext cx="4808221" cy="639663"/>
            <a:chOff x="1423" y="1899"/>
            <a:chExt cx="2849" cy="288"/>
          </a:xfrm>
        </p:grpSpPr>
        <p:sp>
          <p:nvSpPr>
            <p:cNvPr id="40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44"/>
            <p:cNvSpPr txBox="1">
              <a:spLocks noChangeArrowheads="1"/>
            </p:cNvSpPr>
            <p:nvPr/>
          </p:nvSpPr>
          <p:spPr bwMode="gray">
            <a:xfrm>
              <a:off x="1680" y="1924"/>
              <a:ext cx="216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b="1" kern="0" dirty="0" smtClean="0">
                  <a:latin typeface="Arial" charset="0"/>
                </a:rPr>
                <a:t>Ионная</a:t>
              </a: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Text Box 45"/>
            <p:cNvSpPr txBox="1">
              <a:spLocks noChangeArrowheads="1"/>
            </p:cNvSpPr>
            <p:nvPr/>
          </p:nvSpPr>
          <p:spPr bwMode="gray">
            <a:xfrm>
              <a:off x="1423" y="1901"/>
              <a:ext cx="109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44" name="Group 46"/>
          <p:cNvGrpSpPr>
            <a:grpSpLocks/>
          </p:cNvGrpSpPr>
          <p:nvPr/>
        </p:nvGrpSpPr>
        <p:grpSpPr bwMode="auto">
          <a:xfrm>
            <a:off x="357158" y="3429000"/>
            <a:ext cx="4613244" cy="657148"/>
            <a:chOff x="1536" y="1899"/>
            <a:chExt cx="2736" cy="288"/>
          </a:xfrm>
        </p:grpSpPr>
        <p:sp>
          <p:nvSpPr>
            <p:cNvPr id="45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49"/>
            <p:cNvSpPr txBox="1">
              <a:spLocks noChangeArrowheads="1"/>
            </p:cNvSpPr>
            <p:nvPr/>
          </p:nvSpPr>
          <p:spPr bwMode="gray">
            <a:xfrm>
              <a:off x="1675" y="1912"/>
              <a:ext cx="2160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b="1" kern="0" dirty="0" smtClean="0">
                  <a:latin typeface="Arial" charset="0"/>
                </a:rPr>
                <a:t>Атомная</a:t>
              </a: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49" name="Group 51"/>
          <p:cNvGrpSpPr>
            <a:grpSpLocks/>
          </p:cNvGrpSpPr>
          <p:nvPr/>
        </p:nvGrpSpPr>
        <p:grpSpPr bwMode="auto">
          <a:xfrm>
            <a:off x="4527207" y="2571744"/>
            <a:ext cx="4616793" cy="615685"/>
            <a:chOff x="1536" y="1899"/>
            <a:chExt cx="2736" cy="288"/>
          </a:xfrm>
        </p:grpSpPr>
        <p:sp>
          <p:nvSpPr>
            <p:cNvPr id="50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4"/>
            <p:cNvSpPr txBox="1">
              <a:spLocks noChangeArrowheads="1"/>
            </p:cNvSpPr>
            <p:nvPr/>
          </p:nvSpPr>
          <p:spPr bwMode="gray">
            <a:xfrm>
              <a:off x="1680" y="1899"/>
              <a:ext cx="216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b="1" kern="0" dirty="0" smtClean="0">
                  <a:latin typeface="Arial" charset="0"/>
                </a:rPr>
                <a:t>Молекулярная</a:t>
              </a: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54" name="Group 56"/>
          <p:cNvGrpSpPr>
            <a:grpSpLocks/>
          </p:cNvGrpSpPr>
          <p:nvPr/>
        </p:nvGrpSpPr>
        <p:grpSpPr bwMode="auto">
          <a:xfrm>
            <a:off x="3714744" y="4357694"/>
            <a:ext cx="4530472" cy="618595"/>
            <a:chOff x="1536" y="1899"/>
            <a:chExt cx="2736" cy="288"/>
          </a:xfrm>
        </p:grpSpPr>
        <p:sp>
          <p:nvSpPr>
            <p:cNvPr id="55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Text Box 59"/>
            <p:cNvSpPr txBox="1">
              <a:spLocks noChangeArrowheads="1"/>
            </p:cNvSpPr>
            <p:nvPr/>
          </p:nvSpPr>
          <p:spPr bwMode="gray">
            <a:xfrm>
              <a:off x="1680" y="1912"/>
              <a:ext cx="2160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3200" b="1" dirty="0" smtClean="0">
                  <a:latin typeface="Arial" charset="0"/>
                </a:rPr>
                <a:t>Металлическая</a:t>
              </a:r>
              <a:endParaRPr lang="en-US" sz="3200" b="1" dirty="0">
                <a:effectLst/>
                <a:latin typeface="Arial" charset="0"/>
              </a:endParaRPr>
            </a:p>
          </p:txBody>
        </p:sp>
      </p:grpSp>
      <p:cxnSp>
        <p:nvCxnSpPr>
          <p:cNvPr id="26" name="Прямая со стрелкой 25"/>
          <p:cNvCxnSpPr>
            <a:cxnSpLocks noChangeAspect="1"/>
          </p:cNvCxnSpPr>
          <p:nvPr/>
        </p:nvCxnSpPr>
        <p:spPr>
          <a:xfrm rot="5400000">
            <a:off x="2150302" y="1350104"/>
            <a:ext cx="771433" cy="2143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 noChangeAspect="1"/>
          </p:cNvCxnSpPr>
          <p:nvPr/>
        </p:nvCxnSpPr>
        <p:spPr>
          <a:xfrm rot="5400000">
            <a:off x="2279990" y="1922806"/>
            <a:ext cx="2357454" cy="6549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 noChangeAspect="1"/>
          </p:cNvCxnSpPr>
          <p:nvPr/>
        </p:nvCxnSpPr>
        <p:spPr>
          <a:xfrm rot="5400000">
            <a:off x="3413143" y="2258151"/>
            <a:ext cx="3286149" cy="9129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 noChangeAspect="1"/>
          </p:cNvCxnSpPr>
          <p:nvPr/>
        </p:nvCxnSpPr>
        <p:spPr>
          <a:xfrm rot="5400000">
            <a:off x="5750751" y="1587461"/>
            <a:ext cx="1428760" cy="3969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28794" y="428604"/>
            <a:ext cx="571504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Типы кристаллических решеток</a:t>
            </a:r>
            <a:endParaRPr lang="ru-RU" sz="2800" b="1" u="sng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6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авел\Downloads\Хим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2684909" cy="26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43166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>
                <a:solidFill>
                  <a:srgbClr val="FF0000"/>
                </a:solidFill>
              </a:rPr>
              <a:t>В узлах </a:t>
            </a:r>
            <a:r>
              <a:rPr lang="ru-RU" sz="2400" b="1" dirty="0" smtClean="0">
                <a:solidFill>
                  <a:srgbClr val="FF0000"/>
                </a:solidFill>
              </a:rPr>
              <a:t>решетки </a:t>
            </a:r>
            <a:r>
              <a:rPr lang="ru-RU" sz="2400" b="1" dirty="0" smtClean="0"/>
              <a:t>– </a:t>
            </a:r>
          </a:p>
          <a:p>
            <a:endParaRPr lang="ru-RU" sz="24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</a:rPr>
              <a:t>Химическая связь </a:t>
            </a:r>
            <a:r>
              <a:rPr lang="ru-RU" sz="2400" b="1" dirty="0" smtClean="0">
                <a:solidFill>
                  <a:srgbClr val="7030A0"/>
                </a:solidFill>
              </a:rPr>
              <a:t> -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</a:rPr>
              <a:t>Свойства веществ: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7560" y="1663382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</a:t>
            </a:r>
            <a:r>
              <a:rPr lang="ru-RU" sz="2400" b="1" dirty="0" smtClean="0">
                <a:solidFill>
                  <a:prstClr val="black"/>
                </a:solidFill>
              </a:rPr>
              <a:t>         ионы 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  (К</a:t>
            </a:r>
            <a:r>
              <a:rPr lang="ru-RU" sz="2400" b="1" baseline="30000" dirty="0">
                <a:solidFill>
                  <a:prstClr val="black"/>
                </a:solidFill>
              </a:rPr>
              <a:t>+</a:t>
            </a:r>
            <a:r>
              <a:rPr lang="ru-RU" sz="2400" b="1" dirty="0">
                <a:solidFill>
                  <a:prstClr val="black"/>
                </a:solidFill>
              </a:rPr>
              <a:t>, С</a:t>
            </a:r>
            <a:r>
              <a:rPr lang="en-US" sz="2400" b="1" dirty="0">
                <a:solidFill>
                  <a:prstClr val="black"/>
                </a:solidFill>
              </a:rPr>
              <a:t>a</a:t>
            </a:r>
            <a:r>
              <a:rPr lang="en-US" sz="2400" b="1" baseline="30000" dirty="0">
                <a:solidFill>
                  <a:prstClr val="black"/>
                </a:solidFill>
              </a:rPr>
              <a:t>2+</a:t>
            </a:r>
            <a:r>
              <a:rPr lang="ru-RU" sz="2400" b="1" dirty="0">
                <a:solidFill>
                  <a:prstClr val="black"/>
                </a:solidFill>
              </a:rPr>
              <a:t>,</a:t>
            </a:r>
            <a:r>
              <a:rPr lang="en-US" sz="2400" b="1" dirty="0">
                <a:solidFill>
                  <a:prstClr val="black"/>
                </a:solidFill>
              </a:rPr>
              <a:t> SO4</a:t>
            </a:r>
            <a:r>
              <a:rPr lang="en-US" sz="2400" b="1" baseline="30000" dirty="0">
                <a:solidFill>
                  <a:prstClr val="black"/>
                </a:solidFill>
              </a:rPr>
              <a:t>2-</a:t>
            </a:r>
            <a:r>
              <a:rPr lang="ru-RU" sz="2400" b="1" dirty="0">
                <a:solidFill>
                  <a:prstClr val="black"/>
                </a:solidFill>
              </a:rPr>
              <a:t>,</a:t>
            </a:r>
            <a:r>
              <a:rPr lang="en-US" sz="2400" b="1" dirty="0">
                <a:solidFill>
                  <a:prstClr val="black"/>
                </a:solidFill>
              </a:rPr>
              <a:t>OH</a:t>
            </a:r>
            <a:r>
              <a:rPr lang="en-US" sz="2400" b="1" baseline="30000" dirty="0">
                <a:solidFill>
                  <a:prstClr val="black"/>
                </a:solidFill>
              </a:rPr>
              <a:t>-</a:t>
            </a:r>
            <a:r>
              <a:rPr lang="ru-RU" sz="2400" b="1" dirty="0">
                <a:solidFill>
                  <a:prstClr val="black"/>
                </a:solidFill>
              </a:rPr>
              <a:t>  и др.)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0100" y="2348880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ионная.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94112" y="32849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1) высокая твердость, прочность, 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2) хрупкость, 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3) тугоплавкость, 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4) нелетучесть.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1604" y="214290"/>
            <a:ext cx="657229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Ионная кристаллическая решетка</a:t>
            </a:r>
            <a:endParaRPr lang="ru-RU" sz="2800" b="1" u="sng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12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вел\Downloads\mediapreview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3686175" y="3048794"/>
            <a:ext cx="17716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авел\Downloads\mediapreview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3958" y="3609546"/>
            <a:ext cx="3554358" cy="28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авел\Downloads\200px-Sodium-hydroxide-crystal-3D-vdW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90646"/>
            <a:ext cx="2680692" cy="20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8249" y="3192150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251BF7"/>
                </a:solidFill>
              </a:rPr>
              <a:t>NaOH</a:t>
            </a:r>
            <a:endParaRPr lang="ru-RU" sz="2400" b="1" dirty="0">
              <a:solidFill>
                <a:srgbClr val="251BF7"/>
              </a:solidFill>
            </a:endParaRPr>
          </a:p>
        </p:txBody>
      </p:sp>
      <p:pic>
        <p:nvPicPr>
          <p:cNvPr id="1027" name="Picture 3" descr="C:\Users\Павел\Downloads\Ca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58" y="1010402"/>
            <a:ext cx="3554358" cy="27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317672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251BF7"/>
                </a:solidFill>
              </a:rPr>
              <a:t>CaO</a:t>
            </a:r>
            <a:endParaRPr lang="ru-RU" sz="2400" b="1" dirty="0">
              <a:solidFill>
                <a:srgbClr val="251BF7"/>
              </a:solidFill>
            </a:endParaRPr>
          </a:p>
        </p:txBody>
      </p:sp>
      <p:pic>
        <p:nvPicPr>
          <p:cNvPr id="1028" name="Picture 4" descr="C:\Users\Павел\Downloads\200px-Caesium-chloride-3D-ionic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594" y="4158059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63377" y="5934471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251BF7"/>
                </a:solidFill>
              </a:rPr>
              <a:t>CsCl</a:t>
            </a:r>
            <a:endParaRPr lang="ru-RU" sz="2400" b="1" dirty="0">
              <a:solidFill>
                <a:srgbClr val="251B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2077" y="6165304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51BF7"/>
                </a:solidFill>
              </a:rPr>
              <a:t>CaF2</a:t>
            </a:r>
            <a:endParaRPr lang="ru-RU" sz="2400" b="1" dirty="0">
              <a:solidFill>
                <a:srgbClr val="251BF7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396136"/>
            <a:ext cx="864096" cy="34523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5"/>
          <p:cNvSpPr txBox="1">
            <a:spLocks noGrp="1"/>
          </p:cNvSpPr>
          <p:nvPr>
            <p:ph type="title"/>
          </p:nvPr>
        </p:nvSpPr>
        <p:spPr>
          <a:xfrm>
            <a:off x="357158" y="142852"/>
            <a:ext cx="8229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Ионная кристаллическая решетка</a:t>
            </a:r>
            <a:endParaRPr lang="ru-RU" sz="2800" b="1" u="sng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30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841</Words>
  <Application>Microsoft Office PowerPoint</Application>
  <PresentationFormat>Экран (4:3)</PresentationFormat>
  <Paragraphs>210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Слайд 1</vt:lpstr>
      <vt:lpstr>Цель: Сформировать представление о кристаллических и аморфных веществах, о типах кристаллических решеток.</vt:lpstr>
      <vt:lpstr>Слайд 3</vt:lpstr>
      <vt:lpstr>Слайд 4</vt:lpstr>
      <vt:lpstr>Слайд 5</vt:lpstr>
      <vt:lpstr>Кристаллическая решетка</vt:lpstr>
      <vt:lpstr>Слайд 7</vt:lpstr>
      <vt:lpstr>Слайд 8</vt:lpstr>
      <vt:lpstr>Ионная кристаллическая решетка</vt:lpstr>
      <vt:lpstr>Слайд 10</vt:lpstr>
      <vt:lpstr>Слайд 11</vt:lpstr>
      <vt:lpstr>Слайд 12</vt:lpstr>
      <vt:lpstr>Слайд 13</vt:lpstr>
      <vt:lpstr>Слайд 14</vt:lpstr>
      <vt:lpstr>Слайд 15</vt:lpstr>
      <vt:lpstr>Определить тип кристаллической решетки</vt:lpstr>
      <vt:lpstr>Тест Строение вещества</vt:lpstr>
      <vt:lpstr>Тест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Кристаллические  решетки</dc:title>
  <dc:creator>Павел</dc:creator>
  <cp:lastModifiedBy>1</cp:lastModifiedBy>
  <cp:revision>220</cp:revision>
  <dcterms:created xsi:type="dcterms:W3CDTF">2016-03-07T07:00:56Z</dcterms:created>
  <dcterms:modified xsi:type="dcterms:W3CDTF">2021-02-01T21:21:07Z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6048669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