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3\Desktop\&#1060;&#1091;&#1085;&#1082;&#1094;&#1080;&#1086;&#1085;&#1072;&#1083;&#1100;&#1085;&#1072;&#1103;%20&#1075;&#1088;&#1072;&#1084;&#1086;&#1090;&#1085;&#1086;&#1089;&#1090;&#1100;_&#1076;&#1077;&#1082;&#1072;&#1073;&#1088;&#1100;\&#1056;&#1077;&#1079;&#1091;&#1083;&#1100;&#1090;&#1072;&#1090;&#1099;_&#1087;&#1086;%20&#1089;&#1087;&#1080;&#1089;&#1082;&#1072;&#1084;.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u3\Desktop\&#1060;&#1091;&#1085;&#1082;&#1094;&#1080;&#1086;&#1085;&#1072;&#1083;&#1100;&#1085;&#1072;&#1103;%20&#1075;&#1088;&#1072;&#1084;&#1086;&#1090;&#1085;&#1086;&#1089;&#1090;&#1100;_&#1076;&#1077;&#1082;&#1072;&#1073;&#1088;&#1100;\&#1056;&#1077;&#1079;&#1091;&#1083;&#1100;&#1090;&#1072;&#1090;&#1099;_&#1087;&#1086;%20&#1089;&#1087;&#1080;&#1089;&#1082;&#1072;&#1084;.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40" b="1" i="0" u="none" strike="noStrike" kern="1200" baseline="0">
              <a:solidFill>
                <a:schemeClr val="tx1"/>
              </a:solidFill>
              <a:latin typeface="+mn-lt"/>
              <a:ea typeface="+mn-ea"/>
              <a:cs typeface="+mn-cs"/>
            </a:defRPr>
          </a:pPr>
          <a:endParaRPr lang="ru-RU"/>
        </a:p>
      </c:txPr>
    </c:title>
    <c:autoTitleDeleted val="0"/>
    <c:plotArea>
      <c:layout>
        <c:manualLayout>
          <c:layoutTarget val="inner"/>
          <c:xMode val="edge"/>
          <c:yMode val="edge"/>
          <c:x val="0.1062215361317488"/>
          <c:y val="0.24005168863927906"/>
          <c:w val="0.86294081498402164"/>
          <c:h val="0.18227726742490519"/>
        </c:manualLayout>
      </c:layout>
      <c:lineChart>
        <c:grouping val="standard"/>
        <c:varyColors val="0"/>
        <c:ser>
          <c:idx val="0"/>
          <c:order val="0"/>
          <c:tx>
            <c:strRef>
              <c:f>Лист1!$L$185</c:f>
              <c:strCache>
                <c:ptCount val="1"/>
                <c:pt idx="0">
                  <c:v>Не справились </c:v>
                </c:pt>
              </c:strCache>
            </c:strRef>
          </c:tx>
          <c:spPr>
            <a:ln w="34925" cap="rnd">
              <a:solidFill>
                <a:srgbClr val="C00000"/>
              </a:solidFill>
              <a:round/>
            </a:ln>
            <a:effectLst>
              <a:outerShdw blurRad="57150" dist="19050" dir="5400000" algn="ctr" rotWithShape="0">
                <a:srgbClr val="000000">
                  <a:alpha val="63000"/>
                </a:srgbClr>
              </a:outerShdw>
            </a:effectLst>
          </c:spPr>
          <c:marker>
            <c:symbol val="none"/>
          </c:marker>
          <c:dLbls>
            <c:dLbl>
              <c:idx val="0"/>
              <c:layout>
                <c:manualLayout>
                  <c:x val="-4.4875254223432547E-2"/>
                  <c:y val="-9.259259259259261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FAFB-479F-9405-072AEE06C031}"/>
                </c:ext>
              </c:extLst>
            </c:dLbl>
            <c:dLbl>
              <c:idx val="1"/>
              <c:layout>
                <c:manualLayout>
                  <c:x val="-4.230545014974673E-2"/>
                  <c:y val="-6.01851851851852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FAFB-479F-9405-072AEE06C031}"/>
                </c:ext>
              </c:extLst>
            </c:dLbl>
            <c:dLbl>
              <c:idx val="2"/>
              <c:layout>
                <c:manualLayout>
                  <c:x val="-4.230545014974673E-2"/>
                  <c:y val="-6.94444444444444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FAFB-479F-9405-072AEE06C031}"/>
                </c:ext>
              </c:extLst>
            </c:dLbl>
            <c:dLbl>
              <c:idx val="3"/>
              <c:layout>
                <c:manualLayout>
                  <c:x val="-4.230545014974673E-2"/>
                  <c:y val="-9.722222222222222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FAFB-479F-9405-072AEE06C031}"/>
                </c:ext>
              </c:extLst>
            </c:dLbl>
            <c:dLbl>
              <c:idx val="4"/>
              <c:layout>
                <c:manualLayout>
                  <c:x val="-3.2026233855003652E-2"/>
                  <c:y val="-0.11574074074074074"/>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FAFB-479F-9405-072AEE06C031}"/>
                </c:ext>
              </c:extLst>
            </c:dLbl>
            <c:dLbl>
              <c:idx val="5"/>
              <c:layout>
                <c:manualLayout>
                  <c:x val="-3.7165842002375334E-2"/>
                  <c:y val="-9.722222222222222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FAFB-479F-9405-072AEE06C031}"/>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ru-R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Лист1!$M$184:$R$184</c:f>
              <c:strCache>
                <c:ptCount val="6"/>
                <c:pt idx="0">
                  <c:v>Креативное мышление</c:v>
                </c:pt>
                <c:pt idx="1">
                  <c:v>Глобальные компетенции</c:v>
                </c:pt>
                <c:pt idx="2">
                  <c:v>Естественно-научная</c:v>
                </c:pt>
                <c:pt idx="3">
                  <c:v>Математическая грамотность</c:v>
                </c:pt>
                <c:pt idx="4">
                  <c:v>Читательская грамотность</c:v>
                </c:pt>
                <c:pt idx="5">
                  <c:v>Финансовая</c:v>
                </c:pt>
              </c:strCache>
            </c:strRef>
          </c:cat>
          <c:val>
            <c:numRef>
              <c:f>Лист1!$M$185:$R$185</c:f>
              <c:numCache>
                <c:formatCode>General</c:formatCode>
                <c:ptCount val="6"/>
                <c:pt idx="0">
                  <c:v>23.9</c:v>
                </c:pt>
                <c:pt idx="1">
                  <c:v>27.1</c:v>
                </c:pt>
                <c:pt idx="2">
                  <c:v>26.1</c:v>
                </c:pt>
                <c:pt idx="3">
                  <c:v>18.399999999999999</c:v>
                </c:pt>
                <c:pt idx="4">
                  <c:v>12.3</c:v>
                </c:pt>
                <c:pt idx="5">
                  <c:v>12.7</c:v>
                </c:pt>
              </c:numCache>
            </c:numRef>
          </c:val>
          <c:smooth val="0"/>
          <c:extLst>
            <c:ext xmlns:c16="http://schemas.microsoft.com/office/drawing/2014/chart" uri="{C3380CC4-5D6E-409C-BE32-E72D297353CC}">
              <c16:uniqueId val="{00000006-FAFB-479F-9405-072AEE06C031}"/>
            </c:ext>
          </c:extLst>
        </c:ser>
        <c:dLbls>
          <c:dLblPos val="ctr"/>
          <c:showLegendKey val="0"/>
          <c:showVal val="1"/>
          <c:showCatName val="0"/>
          <c:showSerName val="0"/>
          <c:showPercent val="0"/>
          <c:showBubbleSize val="0"/>
        </c:dLbls>
        <c:smooth val="0"/>
        <c:axId val="174568504"/>
        <c:axId val="174571456"/>
      </c:lineChart>
      <c:catAx>
        <c:axId val="17456850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ru-RU"/>
          </a:p>
        </c:txPr>
        <c:crossAx val="174571456"/>
        <c:crosses val="autoZero"/>
        <c:auto val="1"/>
        <c:lblAlgn val="ctr"/>
        <c:lblOffset val="100"/>
        <c:noMultiLvlLbl val="0"/>
      </c:catAx>
      <c:valAx>
        <c:axId val="174571456"/>
        <c:scaling>
          <c:orientation val="minMax"/>
        </c:scaling>
        <c:delete val="1"/>
        <c:axPos val="l"/>
        <c:numFmt formatCode="General" sourceLinked="1"/>
        <c:majorTickMark val="none"/>
        <c:minorTickMark val="none"/>
        <c:tickLblPos val="nextTo"/>
        <c:crossAx val="174568504"/>
        <c:crosses val="autoZero"/>
        <c:crossBetween val="between"/>
      </c:valAx>
      <c:spPr>
        <a:noFill/>
        <a:ln>
          <a:noFill/>
        </a:ln>
        <a:effectLst/>
      </c:spPr>
    </c:plotArea>
    <c:plotVisOnly val="1"/>
    <c:dispBlanksAs val="gap"/>
    <c:showDLblsOverMax val="0"/>
  </c:chart>
  <c:spPr>
    <a:noFill/>
    <a:ln>
      <a:noFill/>
    </a:ln>
    <a:effectLst/>
  </c:spPr>
  <c:txPr>
    <a:bodyPr/>
    <a:lstStyle/>
    <a:p>
      <a:pPr>
        <a:defRPr sz="1200" b="1">
          <a:solidFill>
            <a:schemeClr val="tx1"/>
          </a:solidFill>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mn-lt"/>
              <a:ea typeface="+mn-ea"/>
              <a:cs typeface="+mn-cs"/>
            </a:defRPr>
          </a:pPr>
          <a:endParaRPr lang="ru-RU"/>
        </a:p>
      </c:txPr>
    </c:title>
    <c:autoTitleDeleted val="0"/>
    <c:plotArea>
      <c:layout/>
      <c:lineChart>
        <c:grouping val="standard"/>
        <c:varyColors val="0"/>
        <c:ser>
          <c:idx val="0"/>
          <c:order val="0"/>
          <c:tx>
            <c:strRef>
              <c:f>Лист1!$L$187</c:f>
              <c:strCache>
                <c:ptCount val="1"/>
                <c:pt idx="0">
                  <c:v>Выполнили на высоком уровне</c:v>
                </c:pt>
              </c:strCache>
            </c:strRef>
          </c:tx>
          <c:spPr>
            <a:ln w="28575" cap="rnd">
              <a:solidFill>
                <a:srgbClr val="C00000"/>
              </a:solidFill>
              <a:round/>
            </a:ln>
            <a:effectLst/>
          </c:spPr>
          <c:marker>
            <c:symbol val="circle"/>
            <c:size val="5"/>
            <c:spPr>
              <a:solidFill>
                <a:schemeClr val="accent1"/>
              </a:solidFill>
              <a:ln w="9525">
                <a:solidFill>
                  <a:srgbClr val="C00000"/>
                </a:solidFill>
              </a:ln>
              <a:effectLst/>
            </c:spPr>
          </c:marker>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ru-RU"/>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Лист1!$M$184:$R$184</c:f>
              <c:strCache>
                <c:ptCount val="6"/>
                <c:pt idx="0">
                  <c:v>Креативное мышление</c:v>
                </c:pt>
                <c:pt idx="1">
                  <c:v>Глобальные компетенции</c:v>
                </c:pt>
                <c:pt idx="2">
                  <c:v>Естественно-научная</c:v>
                </c:pt>
                <c:pt idx="3">
                  <c:v>Математическая грамотность</c:v>
                </c:pt>
                <c:pt idx="4">
                  <c:v>Читательская грамотность</c:v>
                </c:pt>
                <c:pt idx="5">
                  <c:v>Финансовая</c:v>
                </c:pt>
              </c:strCache>
            </c:strRef>
          </c:cat>
          <c:val>
            <c:numRef>
              <c:f>Лист1!$M$187:$R$187</c:f>
              <c:numCache>
                <c:formatCode>0.00</c:formatCode>
                <c:ptCount val="6"/>
                <c:pt idx="0">
                  <c:v>29.5</c:v>
                </c:pt>
                <c:pt idx="1">
                  <c:v>18.8</c:v>
                </c:pt>
                <c:pt idx="2">
                  <c:v>12.2</c:v>
                </c:pt>
                <c:pt idx="3">
                  <c:v>39.799999999999997</c:v>
                </c:pt>
                <c:pt idx="4">
                  <c:v>45.7</c:v>
                </c:pt>
                <c:pt idx="5">
                  <c:v>44.3</c:v>
                </c:pt>
              </c:numCache>
            </c:numRef>
          </c:val>
          <c:smooth val="0"/>
          <c:extLst>
            <c:ext xmlns:c16="http://schemas.microsoft.com/office/drawing/2014/chart" uri="{C3380CC4-5D6E-409C-BE32-E72D297353CC}">
              <c16:uniqueId val="{00000000-78ED-48BD-915C-0B3CBF05BB5D}"/>
            </c:ext>
          </c:extLst>
        </c:ser>
        <c:dLbls>
          <c:dLblPos val="t"/>
          <c:showLegendKey val="0"/>
          <c:showVal val="1"/>
          <c:showCatName val="0"/>
          <c:showSerName val="0"/>
          <c:showPercent val="0"/>
          <c:showBubbleSize val="0"/>
        </c:dLbls>
        <c:marker val="1"/>
        <c:smooth val="0"/>
        <c:axId val="191669832"/>
        <c:axId val="191676392"/>
      </c:lineChart>
      <c:catAx>
        <c:axId val="191669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ru-RU"/>
          </a:p>
        </c:txPr>
        <c:crossAx val="191676392"/>
        <c:crosses val="autoZero"/>
        <c:auto val="1"/>
        <c:lblAlgn val="ctr"/>
        <c:lblOffset val="100"/>
        <c:noMultiLvlLbl val="0"/>
      </c:catAx>
      <c:valAx>
        <c:axId val="191676392"/>
        <c:scaling>
          <c:orientation val="minMax"/>
        </c:scaling>
        <c:delete val="1"/>
        <c:axPos val="l"/>
        <c:numFmt formatCode="0.00" sourceLinked="1"/>
        <c:majorTickMark val="none"/>
        <c:minorTickMark val="none"/>
        <c:tickLblPos val="nextTo"/>
        <c:crossAx val="191669832"/>
        <c:crosses val="autoZero"/>
        <c:crossBetween val="between"/>
      </c:valAx>
      <c:spPr>
        <a:noFill/>
        <a:ln>
          <a:noFill/>
        </a:ln>
        <a:effectLst/>
      </c:spPr>
    </c:plotArea>
    <c:plotVisOnly val="1"/>
    <c:dispBlanksAs val="gap"/>
    <c:showDLblsOverMax val="0"/>
  </c:chart>
  <c:spPr>
    <a:noFill/>
    <a:ln>
      <a:noFill/>
    </a:ln>
    <a:effectLst/>
  </c:spPr>
  <c:txPr>
    <a:bodyPr/>
    <a:lstStyle/>
    <a:p>
      <a:pPr>
        <a:defRPr sz="1400" b="1">
          <a:solidFill>
            <a:schemeClr val="tx1"/>
          </a:solidFill>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6 Imagen" descr="Dibujo.bmp"/>
          <p:cNvPicPr>
            <a:picLocks noChangeAspect="1"/>
          </p:cNvPicPr>
          <p:nvPr/>
        </p:nvPicPr>
        <p:blipFill>
          <a:blip r:embed="rId2" cstate="print"/>
          <a:stretch>
            <a:fillRect/>
          </a:stretch>
        </p:blipFill>
        <p:spPr>
          <a:xfrm>
            <a:off x="0" y="0"/>
            <a:ext cx="12192000" cy="6858000"/>
          </a:xfrm>
          <a:prstGeom prst="rect">
            <a:avLst/>
          </a:prstGeom>
        </p:spPr>
      </p:pic>
      <p:sp>
        <p:nvSpPr>
          <p:cNvPr id="2" name="1 Título"/>
          <p:cNvSpPr>
            <a:spLocks noGrp="1"/>
          </p:cNvSpPr>
          <p:nvPr>
            <p:ph type="ctrTitle"/>
          </p:nvPr>
        </p:nvSpPr>
        <p:spPr>
          <a:xfrm>
            <a:off x="914400" y="2130426"/>
            <a:ext cx="10363200" cy="1470025"/>
          </a:xfrm>
        </p:spPr>
        <p:txBody>
          <a:bodyPr/>
          <a:lstStyle>
            <a:lvl1pPr>
              <a:defRPr b="1" cap="none" spc="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defRPr>
            </a:lvl1pPr>
          </a:lstStyle>
          <a:p>
            <a:r>
              <a:rPr lang="ru-RU" smtClean="0"/>
              <a:t>Образец заголовка</a:t>
            </a:r>
            <a:endParaRPr lang="es-ES" dirty="0"/>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s-ES" dirty="0"/>
          </a:p>
        </p:txBody>
      </p:sp>
      <p:sp>
        <p:nvSpPr>
          <p:cNvPr id="4" name="3 Marcador de fecha"/>
          <p:cNvSpPr>
            <a:spLocks noGrp="1"/>
          </p:cNvSpPr>
          <p:nvPr>
            <p:ph type="dt" sz="half" idx="10"/>
          </p:nvPr>
        </p:nvSpPr>
        <p:spPr/>
        <p:txBody>
          <a:bodyPr/>
          <a:lstStyle/>
          <a:p>
            <a:fld id="{0E16A0EE-BC51-4871-A506-500A20D6512D}" type="datetimeFigureOut">
              <a:rPr lang="ru-RU" smtClean="0"/>
              <a:t>24.01.2022</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CE1FA762-1091-4360-BDE0-2D59154825A7}" type="slidenum">
              <a:rPr lang="ru-RU" smtClean="0"/>
              <a:t>‹#›</a:t>
            </a:fld>
            <a:endParaRPr lang="ru-RU"/>
          </a:p>
        </p:txBody>
      </p:sp>
    </p:spTree>
    <p:extLst>
      <p:ext uri="{BB962C8B-B14F-4D97-AF65-F5344CB8AC3E}">
        <p14:creationId xmlns:p14="http://schemas.microsoft.com/office/powerpoint/2010/main" val="1587371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smtClean="0"/>
              <a:t>Образец заголовка</a:t>
            </a:r>
            <a:endParaRPr lang="es-ES"/>
          </a:p>
        </p:txBody>
      </p:sp>
      <p:sp>
        <p:nvSpPr>
          <p:cNvPr id="3" name="2 Marcador de texto vertical"/>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s-ES"/>
          </a:p>
        </p:txBody>
      </p:sp>
      <p:sp>
        <p:nvSpPr>
          <p:cNvPr id="4" name="3 Marcador de fecha"/>
          <p:cNvSpPr>
            <a:spLocks noGrp="1"/>
          </p:cNvSpPr>
          <p:nvPr>
            <p:ph type="dt" sz="half" idx="10"/>
          </p:nvPr>
        </p:nvSpPr>
        <p:spPr/>
        <p:txBody>
          <a:bodyPr/>
          <a:lstStyle/>
          <a:p>
            <a:fld id="{0E16A0EE-BC51-4871-A506-500A20D6512D}" type="datetimeFigureOut">
              <a:rPr lang="ru-RU" smtClean="0"/>
              <a:t>24.01.2022</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CE1FA762-1091-4360-BDE0-2D59154825A7}" type="slidenum">
              <a:rPr lang="ru-RU" smtClean="0"/>
              <a:t>‹#›</a:t>
            </a:fld>
            <a:endParaRPr lang="ru-RU"/>
          </a:p>
        </p:txBody>
      </p:sp>
    </p:spTree>
    <p:extLst>
      <p:ext uri="{BB962C8B-B14F-4D97-AF65-F5344CB8AC3E}">
        <p14:creationId xmlns:p14="http://schemas.microsoft.com/office/powerpoint/2010/main" val="4287345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ru-RU" smtClean="0"/>
              <a:t>Образец заголовка</a:t>
            </a:r>
            <a:endParaRPr lang="es-ES"/>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s-ES"/>
          </a:p>
        </p:txBody>
      </p:sp>
      <p:sp>
        <p:nvSpPr>
          <p:cNvPr id="4" name="3 Marcador de fecha"/>
          <p:cNvSpPr>
            <a:spLocks noGrp="1"/>
          </p:cNvSpPr>
          <p:nvPr>
            <p:ph type="dt" sz="half" idx="10"/>
          </p:nvPr>
        </p:nvSpPr>
        <p:spPr/>
        <p:txBody>
          <a:bodyPr/>
          <a:lstStyle/>
          <a:p>
            <a:fld id="{0E16A0EE-BC51-4871-A506-500A20D6512D}" type="datetimeFigureOut">
              <a:rPr lang="ru-RU" smtClean="0"/>
              <a:t>24.01.2022</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CE1FA762-1091-4360-BDE0-2D59154825A7}" type="slidenum">
              <a:rPr lang="ru-RU" smtClean="0"/>
              <a:t>‹#›</a:t>
            </a:fld>
            <a:endParaRPr lang="ru-RU"/>
          </a:p>
        </p:txBody>
      </p:sp>
    </p:spTree>
    <p:extLst>
      <p:ext uri="{BB962C8B-B14F-4D97-AF65-F5344CB8AC3E}">
        <p14:creationId xmlns:p14="http://schemas.microsoft.com/office/powerpoint/2010/main" val="4292724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1" cap="none" spc="0">
                <a:ln w="18415" cmpd="sng">
                  <a:solidFill>
                    <a:srgbClr val="0066FF"/>
                  </a:solidFill>
                  <a:prstDash val="solid"/>
                </a:ln>
                <a:solidFill>
                  <a:srgbClr val="FFFFFF"/>
                </a:solidFill>
                <a:effectLst>
                  <a:outerShdw blurRad="63500" dir="3600000" algn="tl" rotWithShape="0">
                    <a:srgbClr val="000000">
                      <a:alpha val="70000"/>
                    </a:srgbClr>
                  </a:outerShdw>
                </a:effectLst>
              </a:defRPr>
            </a:lvl1pPr>
          </a:lstStyle>
          <a:p>
            <a:r>
              <a:rPr lang="ru-RU" smtClean="0"/>
              <a:t>Образец заголовка</a:t>
            </a:r>
            <a:endParaRPr lang="es-ES" dirty="0"/>
          </a:p>
        </p:txBody>
      </p:sp>
      <p:sp>
        <p:nvSpPr>
          <p:cNvPr id="3" name="2 Marcador de contenido"/>
          <p:cNvSpPr>
            <a:spLocks noGrp="1"/>
          </p:cNvSpPr>
          <p:nvPr>
            <p:ph idx="1"/>
          </p:nvPr>
        </p:nvSpPr>
        <p:spPr/>
        <p:txBody>
          <a:bodyPr/>
          <a:lstStyle>
            <a:lvl1pPr>
              <a:defRPr sz="2800">
                <a:ln>
                  <a:noFill/>
                </a:ln>
                <a:solidFill>
                  <a:srgbClr val="0000CC"/>
                </a:solidFill>
              </a:defRPr>
            </a:lvl1pPr>
            <a:lvl2pPr>
              <a:defRPr>
                <a:ln>
                  <a:noFill/>
                </a:ln>
                <a:solidFill>
                  <a:srgbClr val="0000CC"/>
                </a:solidFill>
              </a:defRPr>
            </a:lvl2pPr>
            <a:lvl3pPr>
              <a:defRPr>
                <a:ln>
                  <a:noFill/>
                </a:ln>
                <a:solidFill>
                  <a:srgbClr val="0000CC"/>
                </a:solidFill>
              </a:defRPr>
            </a:lvl3pPr>
            <a:lvl4pPr>
              <a:defRPr>
                <a:ln>
                  <a:noFill/>
                </a:ln>
                <a:solidFill>
                  <a:srgbClr val="0000CC"/>
                </a:solidFill>
              </a:defRPr>
            </a:lvl4pPr>
            <a:lvl5pPr>
              <a:defRPr>
                <a:ln>
                  <a:noFill/>
                </a:ln>
                <a:solidFill>
                  <a:srgbClr val="0000CC"/>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s-ES" dirty="0"/>
          </a:p>
        </p:txBody>
      </p:sp>
      <p:sp>
        <p:nvSpPr>
          <p:cNvPr id="4" name="3 Marcador de fecha"/>
          <p:cNvSpPr>
            <a:spLocks noGrp="1"/>
          </p:cNvSpPr>
          <p:nvPr>
            <p:ph type="dt" sz="half" idx="10"/>
          </p:nvPr>
        </p:nvSpPr>
        <p:spPr/>
        <p:txBody>
          <a:bodyPr/>
          <a:lstStyle/>
          <a:p>
            <a:fld id="{0E16A0EE-BC51-4871-A506-500A20D6512D}" type="datetimeFigureOut">
              <a:rPr lang="ru-RU" smtClean="0"/>
              <a:t>24.01.2022</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CE1FA762-1091-4360-BDE0-2D59154825A7}" type="slidenum">
              <a:rPr lang="ru-RU" smtClean="0"/>
              <a:t>‹#›</a:t>
            </a:fld>
            <a:endParaRPr lang="ru-RU"/>
          </a:p>
        </p:txBody>
      </p:sp>
    </p:spTree>
    <p:extLst>
      <p:ext uri="{BB962C8B-B14F-4D97-AF65-F5344CB8AC3E}">
        <p14:creationId xmlns:p14="http://schemas.microsoft.com/office/powerpoint/2010/main" val="4089950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ru-RU" smtClean="0"/>
              <a:t>Образец заголовка</a:t>
            </a:r>
            <a:endParaRPr lang="es-ES"/>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3 Marcador de fecha"/>
          <p:cNvSpPr>
            <a:spLocks noGrp="1"/>
          </p:cNvSpPr>
          <p:nvPr>
            <p:ph type="dt" sz="half" idx="10"/>
          </p:nvPr>
        </p:nvSpPr>
        <p:spPr/>
        <p:txBody>
          <a:bodyPr/>
          <a:lstStyle/>
          <a:p>
            <a:fld id="{0E16A0EE-BC51-4871-A506-500A20D6512D}" type="datetimeFigureOut">
              <a:rPr lang="ru-RU" smtClean="0"/>
              <a:t>24.01.2022</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CE1FA762-1091-4360-BDE0-2D59154825A7}" type="slidenum">
              <a:rPr lang="ru-RU" smtClean="0"/>
              <a:t>‹#›</a:t>
            </a:fld>
            <a:endParaRPr lang="ru-RU"/>
          </a:p>
        </p:txBody>
      </p:sp>
    </p:spTree>
    <p:extLst>
      <p:ext uri="{BB962C8B-B14F-4D97-AF65-F5344CB8AC3E}">
        <p14:creationId xmlns:p14="http://schemas.microsoft.com/office/powerpoint/2010/main" val="830342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smtClean="0"/>
              <a:t>Образец заголовка</a:t>
            </a:r>
            <a:endParaRPr lang="es-ES"/>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s-ES"/>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s-ES"/>
          </a:p>
        </p:txBody>
      </p:sp>
      <p:sp>
        <p:nvSpPr>
          <p:cNvPr id="5" name="4 Marcador de fecha"/>
          <p:cNvSpPr>
            <a:spLocks noGrp="1"/>
          </p:cNvSpPr>
          <p:nvPr>
            <p:ph type="dt" sz="half" idx="10"/>
          </p:nvPr>
        </p:nvSpPr>
        <p:spPr/>
        <p:txBody>
          <a:bodyPr/>
          <a:lstStyle/>
          <a:p>
            <a:fld id="{0E16A0EE-BC51-4871-A506-500A20D6512D}" type="datetimeFigureOut">
              <a:rPr lang="ru-RU" smtClean="0"/>
              <a:t>24.01.2022</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CE1FA762-1091-4360-BDE0-2D59154825A7}" type="slidenum">
              <a:rPr lang="ru-RU" smtClean="0"/>
              <a:t>‹#›</a:t>
            </a:fld>
            <a:endParaRPr lang="ru-RU"/>
          </a:p>
        </p:txBody>
      </p:sp>
    </p:spTree>
    <p:extLst>
      <p:ext uri="{BB962C8B-B14F-4D97-AF65-F5344CB8AC3E}">
        <p14:creationId xmlns:p14="http://schemas.microsoft.com/office/powerpoint/2010/main" val="1900633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ru-RU" smtClean="0"/>
              <a:t>Образец заголовка</a:t>
            </a:r>
            <a:endParaRPr lang="es-ES"/>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s-ES"/>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s-ES"/>
          </a:p>
        </p:txBody>
      </p:sp>
      <p:sp>
        <p:nvSpPr>
          <p:cNvPr id="7" name="6 Marcador de fecha"/>
          <p:cNvSpPr>
            <a:spLocks noGrp="1"/>
          </p:cNvSpPr>
          <p:nvPr>
            <p:ph type="dt" sz="half" idx="10"/>
          </p:nvPr>
        </p:nvSpPr>
        <p:spPr/>
        <p:txBody>
          <a:bodyPr/>
          <a:lstStyle/>
          <a:p>
            <a:fld id="{0E16A0EE-BC51-4871-A506-500A20D6512D}" type="datetimeFigureOut">
              <a:rPr lang="ru-RU" smtClean="0"/>
              <a:t>24.01.2022</a:t>
            </a:fld>
            <a:endParaRPr lang="ru-RU"/>
          </a:p>
        </p:txBody>
      </p:sp>
      <p:sp>
        <p:nvSpPr>
          <p:cNvPr id="8" name="7 Marcador de pie de página"/>
          <p:cNvSpPr>
            <a:spLocks noGrp="1"/>
          </p:cNvSpPr>
          <p:nvPr>
            <p:ph type="ftr" sz="quarter" idx="11"/>
          </p:nvPr>
        </p:nvSpPr>
        <p:spPr/>
        <p:txBody>
          <a:bodyPr/>
          <a:lstStyle/>
          <a:p>
            <a:endParaRPr lang="ru-RU"/>
          </a:p>
        </p:txBody>
      </p:sp>
      <p:sp>
        <p:nvSpPr>
          <p:cNvPr id="9" name="8 Marcador de número de diapositiva"/>
          <p:cNvSpPr>
            <a:spLocks noGrp="1"/>
          </p:cNvSpPr>
          <p:nvPr>
            <p:ph type="sldNum" sz="quarter" idx="12"/>
          </p:nvPr>
        </p:nvSpPr>
        <p:spPr/>
        <p:txBody>
          <a:bodyPr/>
          <a:lstStyle/>
          <a:p>
            <a:fld id="{CE1FA762-1091-4360-BDE0-2D59154825A7}" type="slidenum">
              <a:rPr lang="ru-RU" smtClean="0"/>
              <a:t>‹#›</a:t>
            </a:fld>
            <a:endParaRPr lang="ru-RU"/>
          </a:p>
        </p:txBody>
      </p:sp>
    </p:spTree>
    <p:extLst>
      <p:ext uri="{BB962C8B-B14F-4D97-AF65-F5344CB8AC3E}">
        <p14:creationId xmlns:p14="http://schemas.microsoft.com/office/powerpoint/2010/main" val="2044454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smtClean="0"/>
              <a:t>Образец заголовка</a:t>
            </a:r>
            <a:endParaRPr lang="es-ES"/>
          </a:p>
        </p:txBody>
      </p:sp>
      <p:sp>
        <p:nvSpPr>
          <p:cNvPr id="3" name="2 Marcador de fecha"/>
          <p:cNvSpPr>
            <a:spLocks noGrp="1"/>
          </p:cNvSpPr>
          <p:nvPr>
            <p:ph type="dt" sz="half" idx="10"/>
          </p:nvPr>
        </p:nvSpPr>
        <p:spPr/>
        <p:txBody>
          <a:bodyPr/>
          <a:lstStyle/>
          <a:p>
            <a:fld id="{0E16A0EE-BC51-4871-A506-500A20D6512D}" type="datetimeFigureOut">
              <a:rPr lang="ru-RU" smtClean="0"/>
              <a:t>24.01.2022</a:t>
            </a:fld>
            <a:endParaRPr lang="ru-RU"/>
          </a:p>
        </p:txBody>
      </p:sp>
      <p:sp>
        <p:nvSpPr>
          <p:cNvPr id="4" name="3 Marcador de pie de página"/>
          <p:cNvSpPr>
            <a:spLocks noGrp="1"/>
          </p:cNvSpPr>
          <p:nvPr>
            <p:ph type="ftr" sz="quarter" idx="11"/>
          </p:nvPr>
        </p:nvSpPr>
        <p:spPr/>
        <p:txBody>
          <a:bodyPr/>
          <a:lstStyle/>
          <a:p>
            <a:endParaRPr lang="ru-RU"/>
          </a:p>
        </p:txBody>
      </p:sp>
      <p:sp>
        <p:nvSpPr>
          <p:cNvPr id="5" name="4 Marcador de número de diapositiva"/>
          <p:cNvSpPr>
            <a:spLocks noGrp="1"/>
          </p:cNvSpPr>
          <p:nvPr>
            <p:ph type="sldNum" sz="quarter" idx="12"/>
          </p:nvPr>
        </p:nvSpPr>
        <p:spPr/>
        <p:txBody>
          <a:bodyPr/>
          <a:lstStyle/>
          <a:p>
            <a:fld id="{CE1FA762-1091-4360-BDE0-2D59154825A7}" type="slidenum">
              <a:rPr lang="ru-RU" smtClean="0"/>
              <a:t>‹#›</a:t>
            </a:fld>
            <a:endParaRPr lang="ru-RU"/>
          </a:p>
        </p:txBody>
      </p:sp>
    </p:spTree>
    <p:extLst>
      <p:ext uri="{BB962C8B-B14F-4D97-AF65-F5344CB8AC3E}">
        <p14:creationId xmlns:p14="http://schemas.microsoft.com/office/powerpoint/2010/main" val="4075509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16A0EE-BC51-4871-A506-500A20D6512D}" type="datetimeFigureOut">
              <a:rPr lang="ru-RU" smtClean="0"/>
              <a:t>24.01.2022</a:t>
            </a:fld>
            <a:endParaRPr lang="ru-RU"/>
          </a:p>
        </p:txBody>
      </p:sp>
      <p:sp>
        <p:nvSpPr>
          <p:cNvPr id="3" name="2 Marcador de pie de página"/>
          <p:cNvSpPr>
            <a:spLocks noGrp="1"/>
          </p:cNvSpPr>
          <p:nvPr>
            <p:ph type="ftr" sz="quarter" idx="11"/>
          </p:nvPr>
        </p:nvSpPr>
        <p:spPr/>
        <p:txBody>
          <a:bodyPr/>
          <a:lstStyle/>
          <a:p>
            <a:endParaRPr lang="ru-RU"/>
          </a:p>
        </p:txBody>
      </p:sp>
      <p:sp>
        <p:nvSpPr>
          <p:cNvPr id="4" name="3 Marcador de número de diapositiva"/>
          <p:cNvSpPr>
            <a:spLocks noGrp="1"/>
          </p:cNvSpPr>
          <p:nvPr>
            <p:ph type="sldNum" sz="quarter" idx="12"/>
          </p:nvPr>
        </p:nvSpPr>
        <p:spPr/>
        <p:txBody>
          <a:bodyPr/>
          <a:lstStyle/>
          <a:p>
            <a:fld id="{CE1FA762-1091-4360-BDE0-2D59154825A7}" type="slidenum">
              <a:rPr lang="ru-RU" smtClean="0"/>
              <a:t>‹#›</a:t>
            </a:fld>
            <a:endParaRPr lang="ru-RU"/>
          </a:p>
        </p:txBody>
      </p:sp>
    </p:spTree>
    <p:extLst>
      <p:ext uri="{BB962C8B-B14F-4D97-AF65-F5344CB8AC3E}">
        <p14:creationId xmlns:p14="http://schemas.microsoft.com/office/powerpoint/2010/main" val="503612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ru-RU" smtClean="0"/>
              <a:t>Образец заголовка</a:t>
            </a:r>
            <a:endParaRPr lang="es-ES"/>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s-ES"/>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4 Marcador de fecha"/>
          <p:cNvSpPr>
            <a:spLocks noGrp="1"/>
          </p:cNvSpPr>
          <p:nvPr>
            <p:ph type="dt" sz="half" idx="10"/>
          </p:nvPr>
        </p:nvSpPr>
        <p:spPr/>
        <p:txBody>
          <a:bodyPr/>
          <a:lstStyle/>
          <a:p>
            <a:fld id="{0E16A0EE-BC51-4871-A506-500A20D6512D}" type="datetimeFigureOut">
              <a:rPr lang="ru-RU" smtClean="0"/>
              <a:t>24.01.2022</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CE1FA762-1091-4360-BDE0-2D59154825A7}" type="slidenum">
              <a:rPr lang="ru-RU" smtClean="0"/>
              <a:t>‹#›</a:t>
            </a:fld>
            <a:endParaRPr lang="ru-RU"/>
          </a:p>
        </p:txBody>
      </p:sp>
    </p:spTree>
    <p:extLst>
      <p:ext uri="{BB962C8B-B14F-4D97-AF65-F5344CB8AC3E}">
        <p14:creationId xmlns:p14="http://schemas.microsoft.com/office/powerpoint/2010/main" val="1057976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es-ES"/>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s-ES"/>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4 Marcador de fecha"/>
          <p:cNvSpPr>
            <a:spLocks noGrp="1"/>
          </p:cNvSpPr>
          <p:nvPr>
            <p:ph type="dt" sz="half" idx="10"/>
          </p:nvPr>
        </p:nvSpPr>
        <p:spPr/>
        <p:txBody>
          <a:bodyPr/>
          <a:lstStyle/>
          <a:p>
            <a:fld id="{0E16A0EE-BC51-4871-A506-500A20D6512D}" type="datetimeFigureOut">
              <a:rPr lang="ru-RU" smtClean="0"/>
              <a:t>24.01.2022</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CE1FA762-1091-4360-BDE0-2D59154825A7}" type="slidenum">
              <a:rPr lang="ru-RU" smtClean="0"/>
              <a:t>‹#›</a:t>
            </a:fld>
            <a:endParaRPr lang="ru-RU"/>
          </a:p>
        </p:txBody>
      </p:sp>
    </p:spTree>
    <p:extLst>
      <p:ext uri="{BB962C8B-B14F-4D97-AF65-F5344CB8AC3E}">
        <p14:creationId xmlns:p14="http://schemas.microsoft.com/office/powerpoint/2010/main" val="868001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16A0EE-BC51-4871-A506-500A20D6512D}" type="datetimeFigureOut">
              <a:rPr lang="ru-RU" smtClean="0"/>
              <a:t>24.01.2022</a:t>
            </a:fld>
            <a:endParaRPr lang="ru-RU"/>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FA762-1091-4360-BDE0-2D59154825A7}" type="slidenum">
              <a:rPr lang="ru-RU" smtClean="0"/>
              <a:t>‹#›</a:t>
            </a:fld>
            <a:endParaRPr lang="ru-RU"/>
          </a:p>
        </p:txBody>
      </p:sp>
      <p:pic>
        <p:nvPicPr>
          <p:cNvPr id="7" name="6 Imagen" descr="Dibujo.bmp"/>
          <p:cNvPicPr>
            <a:picLocks noChangeAspect="1"/>
          </p:cNvPicPr>
          <p:nvPr/>
        </p:nvPicPr>
        <p:blipFill>
          <a:blip r:embed="rId13" cstate="print"/>
          <a:stretch>
            <a:fillRect/>
          </a:stretch>
        </p:blipFill>
        <p:spPr>
          <a:xfrm>
            <a:off x="0" y="0"/>
            <a:ext cx="12192000" cy="6858000"/>
          </a:xfrm>
          <a:prstGeom prst="rect">
            <a:avLst/>
          </a:prstGeom>
        </p:spPr>
      </p:pic>
      <p:sp>
        <p:nvSpPr>
          <p:cNvPr id="9" name="Rectangle 10"/>
          <p:cNvSpPr>
            <a:spLocks noChangeArrowheads="1"/>
          </p:cNvSpPr>
          <p:nvPr/>
        </p:nvSpPr>
        <p:spPr bwMode="auto">
          <a:xfrm>
            <a:off x="0" y="0"/>
            <a:ext cx="12192000" cy="7010400"/>
          </a:xfrm>
          <a:prstGeom prst="rect">
            <a:avLst/>
          </a:prstGeom>
          <a:gradFill flip="none" rotWithShape="1">
            <a:gsLst>
              <a:gs pos="100000">
                <a:srgbClr val="03D4A8">
                  <a:alpha val="18000"/>
                </a:srgbClr>
              </a:gs>
              <a:gs pos="25000">
                <a:srgbClr val="21D6E0">
                  <a:alpha val="23000"/>
                </a:srgbClr>
              </a:gs>
              <a:gs pos="75000">
                <a:srgbClr val="0087E6">
                  <a:alpha val="25000"/>
                </a:srgbClr>
              </a:gs>
              <a:gs pos="100000">
                <a:srgbClr val="005CBF">
                  <a:alpha val="25999"/>
                </a:srgbClr>
              </a:gs>
            </a:gsLst>
            <a:lin ang="2700000" scaled="1"/>
            <a:tileRect/>
          </a:gradFill>
          <a:ln w="9525">
            <a:noFill/>
            <a:miter lim="800000"/>
            <a:headEnd/>
            <a:tailEnd/>
          </a:ln>
          <a:effectLst/>
        </p:spPr>
        <p:txBody>
          <a:bodyPr wrap="none" anchor="ctr"/>
          <a:lstStyle/>
          <a:p>
            <a:pPr>
              <a:defRPr/>
            </a:pPr>
            <a:endParaRPr lang="es-ES" sz="1800"/>
          </a:p>
        </p:txBody>
      </p:sp>
    </p:spTree>
    <p:extLst>
      <p:ext uri="{BB962C8B-B14F-4D97-AF65-F5344CB8AC3E}">
        <p14:creationId xmlns:p14="http://schemas.microsoft.com/office/powerpoint/2010/main" val="21236783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33828" y="261257"/>
            <a:ext cx="5544457" cy="3860799"/>
          </a:xfrm>
        </p:spPr>
        <p:txBody>
          <a:bodyPr>
            <a:normAutofit fontScale="90000"/>
          </a:bodyPr>
          <a:lstStyle/>
          <a:p>
            <a:r>
              <a:rPr lang="ru-RU" dirty="0" smtClean="0">
                <a:ln w="9525">
                  <a:solidFill>
                    <a:schemeClr val="bg1"/>
                  </a:solidFill>
                  <a:prstDash val="solid"/>
                </a:ln>
                <a:solidFill>
                  <a:schemeClr val="tx1"/>
                </a:solidFill>
                <a:effectLst>
                  <a:outerShdw blurRad="12700" dist="38100" dir="2700000" algn="tl" rotWithShape="0">
                    <a:schemeClr val="accent5">
                      <a:lumMod val="60000"/>
                      <a:lumOff val="40000"/>
                    </a:schemeClr>
                  </a:outerShdw>
                </a:effectLst>
              </a:rPr>
              <a:t>Результаты участия обучающихся 8-х классов в диагностике уровня функциональной грамотности</a:t>
            </a:r>
            <a:endParaRPr lang="ru-RU" dirty="0">
              <a:ln w="9525">
                <a:solidFill>
                  <a:schemeClr val="bg1"/>
                </a:solidFill>
                <a:prstDash val="solid"/>
              </a:ln>
              <a:solidFill>
                <a:schemeClr val="tx1"/>
              </a:solidFill>
              <a:effectLst>
                <a:outerShdw blurRad="12700" dist="38100" dir="2700000" algn="tl" rotWithShape="0">
                  <a:schemeClr val="accent5">
                    <a:lumMod val="60000"/>
                    <a:lumOff val="40000"/>
                  </a:schemeClr>
                </a:outerShdw>
              </a:effectLst>
            </a:endParaRPr>
          </a:p>
        </p:txBody>
      </p:sp>
      <p:sp>
        <p:nvSpPr>
          <p:cNvPr id="3" name="Подзаголовок 2"/>
          <p:cNvSpPr>
            <a:spLocks noGrp="1"/>
          </p:cNvSpPr>
          <p:nvPr>
            <p:ph type="subTitle" idx="1"/>
          </p:nvPr>
        </p:nvSpPr>
        <p:spPr>
          <a:xfrm>
            <a:off x="899887" y="4980893"/>
            <a:ext cx="4818742" cy="1655762"/>
          </a:xfrm>
        </p:spPr>
        <p:txBody>
          <a:bodyPr/>
          <a:lstStyle/>
          <a:p>
            <a:r>
              <a:rPr lang="ru-RU" dirty="0" smtClean="0"/>
              <a:t>Декабрь 2021</a:t>
            </a:r>
            <a:endParaRPr lang="ru-RU" dirty="0"/>
          </a:p>
        </p:txBody>
      </p:sp>
    </p:spTree>
    <p:extLst>
      <p:ext uri="{BB962C8B-B14F-4D97-AF65-F5344CB8AC3E}">
        <p14:creationId xmlns:p14="http://schemas.microsoft.com/office/powerpoint/2010/main" val="4122887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56183"/>
            <a:ext cx="6371772" cy="1220609"/>
          </a:xfrm>
        </p:spPr>
        <p:txBody>
          <a:bodyPr>
            <a:normAutofit/>
          </a:bodyPr>
          <a:lstStyle/>
          <a:p>
            <a:r>
              <a:rPr lang="ru-RU" dirty="0">
                <a:solidFill>
                  <a:schemeClr val="tx1"/>
                </a:solidFill>
                <a:effectLst>
                  <a:outerShdw blurRad="38100" dist="38100" dir="2700000" algn="tl">
                    <a:srgbClr val="000000">
                      <a:alpha val="43137"/>
                    </a:srgbClr>
                  </a:outerShdw>
                </a:effectLst>
              </a:rPr>
              <a:t>Креативное </a:t>
            </a:r>
            <a:r>
              <a:rPr lang="ru-RU" dirty="0" smtClean="0">
                <a:solidFill>
                  <a:schemeClr val="tx1"/>
                </a:solidFill>
                <a:effectLst>
                  <a:outerShdw blurRad="38100" dist="38100" dir="2700000" algn="tl">
                    <a:srgbClr val="000000">
                      <a:alpha val="43137"/>
                    </a:srgbClr>
                  </a:outerShdw>
                </a:effectLst>
              </a:rPr>
              <a:t>мышление</a:t>
            </a:r>
            <a:endParaRPr lang="ru-RU" dirty="0">
              <a:solidFill>
                <a:schemeClr val="tx1"/>
              </a:solidFill>
              <a:effectLst>
                <a:outerShdw blurRad="38100" dist="38100" dir="2700000" algn="tl">
                  <a:srgbClr val="000000">
                    <a:alpha val="43137"/>
                  </a:srgbClr>
                </a:outerShdw>
              </a:effectLst>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18960051"/>
              </p:ext>
            </p:extLst>
          </p:nvPr>
        </p:nvGraphicFramePr>
        <p:xfrm>
          <a:off x="220435" y="2081893"/>
          <a:ext cx="5788478" cy="3506106"/>
        </p:xfrm>
        <a:graphic>
          <a:graphicData uri="http://schemas.openxmlformats.org/drawingml/2006/table">
            <a:tbl>
              <a:tblPr>
                <a:tableStyleId>{2D5ABB26-0587-4C30-8999-92F81FD0307C}</a:tableStyleId>
              </a:tblPr>
              <a:tblGrid>
                <a:gridCol w="2996048">
                  <a:extLst>
                    <a:ext uri="{9D8B030D-6E8A-4147-A177-3AD203B41FA5}">
                      <a16:colId xmlns:a16="http://schemas.microsoft.com/office/drawing/2014/main" val="3914806350"/>
                    </a:ext>
                  </a:extLst>
                </a:gridCol>
                <a:gridCol w="930810">
                  <a:extLst>
                    <a:ext uri="{9D8B030D-6E8A-4147-A177-3AD203B41FA5}">
                      <a16:colId xmlns:a16="http://schemas.microsoft.com/office/drawing/2014/main" val="523006476"/>
                    </a:ext>
                  </a:extLst>
                </a:gridCol>
                <a:gridCol w="930810">
                  <a:extLst>
                    <a:ext uri="{9D8B030D-6E8A-4147-A177-3AD203B41FA5}">
                      <a16:colId xmlns:a16="http://schemas.microsoft.com/office/drawing/2014/main" val="2207631451"/>
                    </a:ext>
                  </a:extLst>
                </a:gridCol>
                <a:gridCol w="930810">
                  <a:extLst>
                    <a:ext uri="{9D8B030D-6E8A-4147-A177-3AD203B41FA5}">
                      <a16:colId xmlns:a16="http://schemas.microsoft.com/office/drawing/2014/main" val="3294223952"/>
                    </a:ext>
                  </a:extLst>
                </a:gridCol>
              </a:tblGrid>
              <a:tr h="823673">
                <a:tc>
                  <a:txBody>
                    <a:bodyPr/>
                    <a:lstStyle/>
                    <a:p>
                      <a:pPr algn="l" fontAlgn="b"/>
                      <a:r>
                        <a:rPr lang="ru-RU" sz="2800" b="1" u="none" strike="noStrike" dirty="0">
                          <a:effectLst/>
                        </a:rPr>
                        <a:t>Всего писали</a:t>
                      </a:r>
                      <a:endParaRPr lang="ru-RU" sz="28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dirty="0">
                          <a:effectLst/>
                        </a:rPr>
                        <a:t> </a:t>
                      </a:r>
                      <a:endParaRPr lang="ru-RU" sz="4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dirty="0">
                          <a:effectLst/>
                        </a:rPr>
                        <a:t>88</a:t>
                      </a:r>
                      <a:endParaRPr lang="ru-RU" sz="4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dirty="0">
                          <a:effectLst/>
                        </a:rPr>
                        <a:t> </a:t>
                      </a:r>
                      <a:endParaRPr lang="ru-RU" sz="40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13577918"/>
                  </a:ext>
                </a:extLst>
              </a:tr>
              <a:tr h="823673">
                <a:tc>
                  <a:txBody>
                    <a:bodyPr/>
                    <a:lstStyle/>
                    <a:p>
                      <a:pPr algn="l" fontAlgn="b"/>
                      <a:r>
                        <a:rPr lang="ru-RU" sz="2800" b="1" u="none" strike="noStrike">
                          <a:effectLst/>
                        </a:rPr>
                        <a:t>Не справились </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a:effectLst/>
                        </a:rPr>
                        <a:t>0-3</a:t>
                      </a:r>
                      <a:endParaRPr lang="ru-RU" sz="40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dirty="0">
                          <a:effectLst/>
                        </a:rPr>
                        <a:t>21</a:t>
                      </a:r>
                      <a:endParaRPr lang="ru-RU" sz="4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dirty="0">
                          <a:effectLst/>
                        </a:rPr>
                        <a:t>23,9</a:t>
                      </a:r>
                      <a:endParaRPr lang="ru-RU" sz="40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49740775"/>
                  </a:ext>
                </a:extLst>
              </a:tr>
              <a:tr h="823673">
                <a:tc>
                  <a:txBody>
                    <a:bodyPr/>
                    <a:lstStyle/>
                    <a:p>
                      <a:pPr algn="l" fontAlgn="b"/>
                      <a:r>
                        <a:rPr lang="ru-RU" sz="2800" b="1" u="none" strike="noStrike">
                          <a:effectLst/>
                        </a:rPr>
                        <a:t>Преодолели</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a:effectLst/>
                        </a:rPr>
                        <a:t>4-5</a:t>
                      </a:r>
                      <a:endParaRPr lang="ru-RU" sz="40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a:effectLst/>
                        </a:rPr>
                        <a:t>41</a:t>
                      </a:r>
                      <a:endParaRPr lang="ru-RU" sz="40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dirty="0">
                          <a:effectLst/>
                        </a:rPr>
                        <a:t>46,6</a:t>
                      </a:r>
                      <a:endParaRPr lang="ru-RU" sz="40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66962265"/>
                  </a:ext>
                </a:extLst>
              </a:tr>
              <a:tr h="1035087">
                <a:tc>
                  <a:txBody>
                    <a:bodyPr/>
                    <a:lstStyle/>
                    <a:p>
                      <a:pPr algn="l" fontAlgn="b"/>
                      <a:r>
                        <a:rPr lang="ru-RU" sz="2800" b="1" u="none" strike="noStrike">
                          <a:effectLst/>
                        </a:rPr>
                        <a:t>Выполнили на высоком уровне</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a:effectLst/>
                        </a:rPr>
                        <a:t>6-7</a:t>
                      </a:r>
                      <a:endParaRPr lang="ru-RU" sz="40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a:effectLst/>
                        </a:rPr>
                        <a:t>26</a:t>
                      </a:r>
                      <a:endParaRPr lang="ru-RU" sz="40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u="none" strike="noStrike" dirty="0">
                          <a:effectLst/>
                        </a:rPr>
                        <a:t>29,5</a:t>
                      </a:r>
                      <a:endParaRPr lang="ru-RU" sz="40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90998167"/>
                  </a:ext>
                </a:extLst>
              </a:tr>
            </a:tbl>
          </a:graphicData>
        </a:graphic>
      </p:graphicFrame>
      <p:sp>
        <p:nvSpPr>
          <p:cNvPr id="5" name="Прямоугольник 4"/>
          <p:cNvSpPr/>
          <p:nvPr/>
        </p:nvSpPr>
        <p:spPr>
          <a:xfrm>
            <a:off x="6487886" y="939955"/>
            <a:ext cx="5587999" cy="5509200"/>
          </a:xfrm>
          <a:prstGeom prst="rect">
            <a:avLst/>
          </a:prstGeom>
        </p:spPr>
        <p:txBody>
          <a:bodyPr wrap="square">
            <a:spAutoFit/>
          </a:bodyPr>
          <a:lstStyle/>
          <a:p>
            <a:pPr algn="ctr">
              <a:spcAft>
                <a:spcPts val="0"/>
              </a:spcAft>
            </a:pPr>
            <a:r>
              <a:rPr lang="ru-RU" sz="1600" b="1" dirty="0">
                <a:latin typeface="Times New Roman" panose="02020603050405020304" pitchFamily="18" charset="0"/>
                <a:ea typeface="Times New Roman" panose="02020603050405020304" pitchFamily="18" charset="0"/>
              </a:rPr>
              <a:t>Комплексное задание «Название книги» (4 задания)</a:t>
            </a:r>
            <a:endParaRPr lang="ru-RU" sz="1200" dirty="0" smtClean="0">
              <a:effectLst/>
              <a:latin typeface="Times New Roman" panose="02020603050405020304" pitchFamily="18" charset="0"/>
              <a:ea typeface="Times New Roman" panose="02020603050405020304" pitchFamily="18" charset="0"/>
            </a:endParaRPr>
          </a:p>
          <a:p>
            <a:pPr algn="just">
              <a:spcAft>
                <a:spcPts val="0"/>
              </a:spcAft>
            </a:pPr>
            <a:r>
              <a:rPr lang="ru-RU" sz="1600" dirty="0">
                <a:latin typeface="Times New Roman" panose="02020603050405020304" pitchFamily="18" charset="0"/>
                <a:ea typeface="Times New Roman" panose="02020603050405020304" pitchFamily="18" charset="0"/>
              </a:rPr>
              <a:t>Данное комплексное задание относится к тематической области «Письменное самовыражение» и предполагает диагностику проявления креативного мышления в области создания текстов. Учащимся предлагается придумать оригинальное название для книги в жанре нон-фикшн. Комплексное задание состоит из четырёх заданий. В первом (</a:t>
            </a:r>
            <a:r>
              <a:rPr lang="ru-RU" sz="1600" dirty="0" err="1">
                <a:latin typeface="Times New Roman" panose="02020603050405020304" pitchFamily="18" charset="0"/>
                <a:ea typeface="Times New Roman" panose="02020603050405020304" pitchFamily="18" charset="0"/>
              </a:rPr>
              <a:t>компетентностная</a:t>
            </a:r>
            <a:r>
              <a:rPr lang="ru-RU" sz="1600" dirty="0">
                <a:latin typeface="Times New Roman" panose="02020603050405020304" pitchFamily="18" charset="0"/>
                <a:ea typeface="Times New Roman" panose="02020603050405020304" pitchFamily="18" charset="0"/>
              </a:rPr>
              <a:t> область «Выдвижение разнообразных идей») учащихся просят предложить несколько тем для книг в жанре нон-фикшн, интересных восьмиклассникам, во втором (</a:t>
            </a:r>
            <a:r>
              <a:rPr lang="ru-RU" sz="1600" dirty="0" err="1">
                <a:latin typeface="Times New Roman" panose="02020603050405020304" pitchFamily="18" charset="0"/>
                <a:ea typeface="Times New Roman" panose="02020603050405020304" pitchFamily="18" charset="0"/>
              </a:rPr>
              <a:t>компетентностная</a:t>
            </a:r>
            <a:r>
              <a:rPr lang="ru-RU" sz="1600" dirty="0">
                <a:latin typeface="Times New Roman" panose="02020603050405020304" pitchFamily="18" charset="0"/>
                <a:ea typeface="Times New Roman" panose="02020603050405020304" pitchFamily="18" charset="0"/>
              </a:rPr>
              <a:t> область «Выдвижение креативных идей») им нужно выдвинуть идею названия для одной конкретной книги на определённую тему. В третьем задании (</a:t>
            </a:r>
            <a:r>
              <a:rPr lang="ru-RU" sz="1600" dirty="0" err="1">
                <a:latin typeface="Times New Roman" panose="02020603050405020304" pitchFamily="18" charset="0"/>
                <a:ea typeface="Times New Roman" panose="02020603050405020304" pitchFamily="18" charset="0"/>
              </a:rPr>
              <a:t>компетентностная</a:t>
            </a:r>
            <a:r>
              <a:rPr lang="ru-RU" sz="1600" dirty="0">
                <a:latin typeface="Times New Roman" panose="02020603050405020304" pitchFamily="18" charset="0"/>
                <a:ea typeface="Times New Roman" panose="02020603050405020304" pitchFamily="18" charset="0"/>
              </a:rPr>
              <a:t> область «Отбор креативных идей») выбрать наиболее интересное название книги из предложенных, в четвёртом (</a:t>
            </a:r>
            <a:r>
              <a:rPr lang="ru-RU" sz="1600" dirty="0" err="1">
                <a:latin typeface="Times New Roman" panose="02020603050405020304" pitchFamily="18" charset="0"/>
                <a:ea typeface="Times New Roman" panose="02020603050405020304" pitchFamily="18" charset="0"/>
              </a:rPr>
              <a:t>компетентностная</a:t>
            </a:r>
            <a:r>
              <a:rPr lang="ru-RU" sz="1600" dirty="0">
                <a:latin typeface="Times New Roman" panose="02020603050405020304" pitchFamily="18" charset="0"/>
                <a:ea typeface="Times New Roman" panose="02020603050405020304" pitchFamily="18" charset="0"/>
              </a:rPr>
              <a:t> область «Доработка идей») предложить собственный вариант того, какой можно придумать подзаголовок для книги. Таким образом, при решении комплексного задания учащемуся приходится последовательно применять навыки то выдвижения идей, то оценки чужой идеи и её усовершенствования.</a:t>
            </a:r>
            <a:endParaRPr lang="ru-RU"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63313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45610"/>
            <a:ext cx="4412343" cy="1143000"/>
          </a:xfrm>
        </p:spPr>
        <p:txBody>
          <a:bodyPr>
            <a:normAutofit fontScale="90000"/>
          </a:bodyPr>
          <a:lstStyle/>
          <a:p>
            <a:r>
              <a:rPr lang="ru-RU" dirty="0" smtClean="0">
                <a:solidFill>
                  <a:schemeClr val="tx1"/>
                </a:solidFill>
                <a:effectLst/>
              </a:rPr>
              <a:t>Глобальные компетенции</a:t>
            </a:r>
            <a:endParaRPr lang="ru-RU" dirty="0">
              <a:solidFill>
                <a:schemeClr val="tx1"/>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994399988"/>
              </p:ext>
            </p:extLst>
          </p:nvPr>
        </p:nvGraphicFramePr>
        <p:xfrm>
          <a:off x="220435" y="1602921"/>
          <a:ext cx="5730421" cy="3738337"/>
        </p:xfrm>
        <a:graphic>
          <a:graphicData uri="http://schemas.openxmlformats.org/drawingml/2006/table">
            <a:tbl>
              <a:tblPr>
                <a:tableStyleId>{2D5ABB26-0587-4C30-8999-92F81FD0307C}</a:tableStyleId>
              </a:tblPr>
              <a:tblGrid>
                <a:gridCol w="2711451">
                  <a:extLst>
                    <a:ext uri="{9D8B030D-6E8A-4147-A177-3AD203B41FA5}">
                      <a16:colId xmlns:a16="http://schemas.microsoft.com/office/drawing/2014/main" val="3914806350"/>
                    </a:ext>
                  </a:extLst>
                </a:gridCol>
                <a:gridCol w="986971">
                  <a:extLst>
                    <a:ext uri="{9D8B030D-6E8A-4147-A177-3AD203B41FA5}">
                      <a16:colId xmlns:a16="http://schemas.microsoft.com/office/drawing/2014/main" val="523006476"/>
                    </a:ext>
                  </a:extLst>
                </a:gridCol>
                <a:gridCol w="943429">
                  <a:extLst>
                    <a:ext uri="{9D8B030D-6E8A-4147-A177-3AD203B41FA5}">
                      <a16:colId xmlns:a16="http://schemas.microsoft.com/office/drawing/2014/main" val="2207631451"/>
                    </a:ext>
                  </a:extLst>
                </a:gridCol>
                <a:gridCol w="1088570">
                  <a:extLst>
                    <a:ext uri="{9D8B030D-6E8A-4147-A177-3AD203B41FA5}">
                      <a16:colId xmlns:a16="http://schemas.microsoft.com/office/drawing/2014/main" val="3294223952"/>
                    </a:ext>
                  </a:extLst>
                </a:gridCol>
              </a:tblGrid>
              <a:tr h="878230">
                <a:tc>
                  <a:txBody>
                    <a:bodyPr/>
                    <a:lstStyle/>
                    <a:p>
                      <a:pPr algn="l" fontAlgn="b"/>
                      <a:r>
                        <a:rPr lang="ru-RU" sz="2800" b="1" u="none" strike="noStrike" dirty="0">
                          <a:effectLst/>
                        </a:rPr>
                        <a:t>Всего писали</a:t>
                      </a:r>
                      <a:endParaRPr lang="ru-RU" sz="28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 </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85</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1913577918"/>
                  </a:ext>
                </a:extLst>
              </a:tr>
              <a:tr h="878230">
                <a:tc>
                  <a:txBody>
                    <a:bodyPr/>
                    <a:lstStyle/>
                    <a:p>
                      <a:pPr algn="l" fontAlgn="b"/>
                      <a:r>
                        <a:rPr lang="ru-RU" sz="2800" b="1" u="none" strike="noStrike">
                          <a:effectLst/>
                        </a:rPr>
                        <a:t>Не справились </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0-4</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23</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27,1</a:t>
                      </a:r>
                    </a:p>
                  </a:txBody>
                  <a:tcPr marL="9525" marR="9525" marT="9525" marB="0" anchor="b"/>
                </a:tc>
                <a:extLst>
                  <a:ext uri="{0D108BD9-81ED-4DB2-BD59-A6C34878D82A}">
                    <a16:rowId xmlns:a16="http://schemas.microsoft.com/office/drawing/2014/main" val="1249740775"/>
                  </a:ext>
                </a:extLst>
              </a:tr>
              <a:tr h="878230">
                <a:tc>
                  <a:txBody>
                    <a:bodyPr/>
                    <a:lstStyle/>
                    <a:p>
                      <a:pPr algn="l" fontAlgn="b"/>
                      <a:r>
                        <a:rPr lang="ru-RU" sz="2800" b="1" u="none" strike="noStrike">
                          <a:effectLst/>
                        </a:rPr>
                        <a:t>Преодолели</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5-8</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46</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54,1</a:t>
                      </a:r>
                    </a:p>
                  </a:txBody>
                  <a:tcPr marL="9525" marR="9525" marT="9525" marB="0" anchor="b"/>
                </a:tc>
                <a:extLst>
                  <a:ext uri="{0D108BD9-81ED-4DB2-BD59-A6C34878D82A}">
                    <a16:rowId xmlns:a16="http://schemas.microsoft.com/office/drawing/2014/main" val="2066962265"/>
                  </a:ext>
                </a:extLst>
              </a:tr>
              <a:tr h="1103647">
                <a:tc>
                  <a:txBody>
                    <a:bodyPr/>
                    <a:lstStyle/>
                    <a:p>
                      <a:pPr algn="l" fontAlgn="b"/>
                      <a:r>
                        <a:rPr lang="ru-RU" sz="2800" b="1" u="none" strike="noStrike">
                          <a:effectLst/>
                        </a:rPr>
                        <a:t>Выполнили на высоком уровне</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9-11</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16</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18,8</a:t>
                      </a:r>
                    </a:p>
                  </a:txBody>
                  <a:tcPr marL="9525" marR="9525" marT="9525" marB="0" anchor="b"/>
                </a:tc>
                <a:extLst>
                  <a:ext uri="{0D108BD9-81ED-4DB2-BD59-A6C34878D82A}">
                    <a16:rowId xmlns:a16="http://schemas.microsoft.com/office/drawing/2014/main" val="590998167"/>
                  </a:ext>
                </a:extLst>
              </a:tr>
            </a:tbl>
          </a:graphicData>
        </a:graphic>
      </p:graphicFrame>
      <p:sp>
        <p:nvSpPr>
          <p:cNvPr id="3" name="Прямоугольник 2"/>
          <p:cNvSpPr/>
          <p:nvPr/>
        </p:nvSpPr>
        <p:spPr>
          <a:xfrm>
            <a:off x="6096000" y="0"/>
            <a:ext cx="6096000" cy="6494085"/>
          </a:xfrm>
          <a:prstGeom prst="rect">
            <a:avLst/>
          </a:prstGeom>
        </p:spPr>
        <p:txBody>
          <a:bodyPr>
            <a:spAutoFit/>
          </a:bodyPr>
          <a:lstStyle/>
          <a:p>
            <a:pPr algn="ctr">
              <a:spcAft>
                <a:spcPts val="0"/>
              </a:spcAft>
            </a:pPr>
            <a:r>
              <a:rPr lang="ru-RU" sz="1600" b="1" dirty="0">
                <a:solidFill>
                  <a:srgbClr val="000000"/>
                </a:solidFill>
                <a:latin typeface="Times New Roman" panose="02020603050405020304" pitchFamily="18" charset="0"/>
                <a:ea typeface="Calibri" panose="020F0502020204030204" pitchFamily="34" charset="0"/>
              </a:rPr>
              <a:t>Комплексное задание ««Самоуправление в школе» (6 заданий).</a:t>
            </a:r>
            <a:endParaRPr lang="ru-RU" sz="1600" dirty="0" smtClean="0">
              <a:solidFill>
                <a:srgbClr val="000000"/>
              </a:solidFill>
              <a:effectLst/>
              <a:latin typeface="Times New Roman" panose="02020603050405020304" pitchFamily="18" charset="0"/>
              <a:ea typeface="Calibri" panose="020F0502020204030204" pitchFamily="34" charset="0"/>
            </a:endParaRPr>
          </a:p>
          <a:p>
            <a:pPr indent="449580" algn="just">
              <a:spcAft>
                <a:spcPts val="0"/>
              </a:spcAft>
            </a:pPr>
            <a:r>
              <a:rPr lang="ru-RU" sz="1600" dirty="0" smtClean="0">
                <a:solidFill>
                  <a:srgbClr val="000000"/>
                </a:solidFill>
                <a:latin typeface="Times New Roman" panose="02020603050405020304" pitchFamily="18" charset="0"/>
                <a:ea typeface="Calibri" panose="020F0502020204030204" pitchFamily="34" charset="0"/>
              </a:rPr>
              <a:t>Комплексное </a:t>
            </a:r>
            <a:r>
              <a:rPr lang="ru-RU" sz="1600" dirty="0">
                <a:solidFill>
                  <a:srgbClr val="000000"/>
                </a:solidFill>
                <a:latin typeface="Times New Roman" panose="02020603050405020304" pitchFamily="18" charset="0"/>
                <a:ea typeface="Calibri" panose="020F0502020204030204" pitchFamily="34" charset="0"/>
              </a:rPr>
              <a:t>задание направлено на формирование умений оценивать информацию (1/6, 4/6), анализировать мнения, подходы, перспективы (2/6 – с точки зрения соответствия информации в тексте, 6/6 – с позиции соответствия принципам деятельности), объяснять сложные ситуации и проблемы (3/6), формулировать аргументы (5/6). В соответствии с требованиями Примерной основной образовательной программы основного общего образования комплексное задание может быть использовано как мотивирующее и формирующее для организации познавательной деятельности учащихся в курсе обществознания при изучении ряда разделов «Личность и общество», «Социальная сфера» (в частности, выполнять практические задания по анализу ситуаций, связанных с различными формами социальных взаимодействий). Задание может быть также использовано на повторительно – обобщающем уроке для подведения итогов изучения раздела «Личность и общество». </a:t>
            </a:r>
            <a:endParaRPr lang="ru-RU" sz="1600" dirty="0" smtClean="0">
              <a:solidFill>
                <a:srgbClr val="000000"/>
              </a:solidFill>
              <a:effectLst/>
              <a:latin typeface="Times New Roman" panose="02020603050405020304" pitchFamily="18" charset="0"/>
              <a:ea typeface="Calibri" panose="020F0502020204030204" pitchFamily="34" charset="0"/>
            </a:endParaRPr>
          </a:p>
          <a:p>
            <a:pPr indent="449580" algn="just">
              <a:spcAft>
                <a:spcPts val="0"/>
              </a:spcAft>
            </a:pPr>
            <a:r>
              <a:rPr lang="ru-RU" sz="1600" dirty="0">
                <a:solidFill>
                  <a:srgbClr val="000000"/>
                </a:solidFill>
                <a:latin typeface="Times New Roman" panose="02020603050405020304" pitchFamily="18" charset="0"/>
                <a:ea typeface="Calibri" panose="020F0502020204030204" pitchFamily="34" charset="0"/>
              </a:rPr>
              <a:t>При выполнении задания 4/6 учащиеся должны сравнить информацию из двух источников, определяя несоответствие; при выполнении задания 5/6 им следует использовать общую информацию из двух источников для подтверждения или опровержения различных суждений. Задание 3/6 требует от восьмиклассника сделать выбор и привести аргументы, соответствующие их личной позиции и ситуативному контексту. Оно подводит школьника к осмыслению целесообразности и разумности своих действий в социальном окружении. </a:t>
            </a:r>
            <a:endParaRPr lang="ru-RU" sz="1600" dirty="0" smtClean="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96137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solidFill>
                  <a:schemeClr val="tx1"/>
                </a:solidFill>
                <a:effectLst/>
              </a:rPr>
              <a:t>Е</a:t>
            </a:r>
            <a:r>
              <a:rPr lang="ru-RU" dirty="0" smtClean="0">
                <a:solidFill>
                  <a:schemeClr val="tx1"/>
                </a:solidFill>
                <a:effectLst/>
              </a:rPr>
              <a:t>стественно-научная грамотность</a:t>
            </a:r>
            <a:endParaRPr lang="ru-RU" dirty="0">
              <a:solidFill>
                <a:schemeClr val="tx1"/>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4202820706"/>
              </p:ext>
            </p:extLst>
          </p:nvPr>
        </p:nvGraphicFramePr>
        <p:xfrm>
          <a:off x="220434" y="2081893"/>
          <a:ext cx="6789965" cy="3781878"/>
        </p:xfrm>
        <a:graphic>
          <a:graphicData uri="http://schemas.openxmlformats.org/drawingml/2006/table">
            <a:tbl>
              <a:tblPr>
                <a:tableStyleId>{2D5ABB26-0587-4C30-8999-92F81FD0307C}</a:tableStyleId>
              </a:tblPr>
              <a:tblGrid>
                <a:gridCol w="2951870">
                  <a:extLst>
                    <a:ext uri="{9D8B030D-6E8A-4147-A177-3AD203B41FA5}">
                      <a16:colId xmlns:a16="http://schemas.microsoft.com/office/drawing/2014/main" val="3914806350"/>
                    </a:ext>
                  </a:extLst>
                </a:gridCol>
                <a:gridCol w="1472267">
                  <a:extLst>
                    <a:ext uri="{9D8B030D-6E8A-4147-A177-3AD203B41FA5}">
                      <a16:colId xmlns:a16="http://schemas.microsoft.com/office/drawing/2014/main" val="523006476"/>
                    </a:ext>
                  </a:extLst>
                </a:gridCol>
                <a:gridCol w="1273975">
                  <a:extLst>
                    <a:ext uri="{9D8B030D-6E8A-4147-A177-3AD203B41FA5}">
                      <a16:colId xmlns:a16="http://schemas.microsoft.com/office/drawing/2014/main" val="2207631451"/>
                    </a:ext>
                  </a:extLst>
                </a:gridCol>
                <a:gridCol w="1091853">
                  <a:extLst>
                    <a:ext uri="{9D8B030D-6E8A-4147-A177-3AD203B41FA5}">
                      <a16:colId xmlns:a16="http://schemas.microsoft.com/office/drawing/2014/main" val="3294223952"/>
                    </a:ext>
                  </a:extLst>
                </a:gridCol>
              </a:tblGrid>
              <a:tr h="888459">
                <a:tc>
                  <a:txBody>
                    <a:bodyPr/>
                    <a:lstStyle/>
                    <a:p>
                      <a:pPr algn="l" fontAlgn="b"/>
                      <a:r>
                        <a:rPr lang="ru-RU" sz="2800" b="1" u="none" strike="noStrike" dirty="0">
                          <a:effectLst/>
                        </a:rPr>
                        <a:t>Всего писали</a:t>
                      </a:r>
                      <a:endParaRPr lang="ru-RU" sz="28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ru-RU" sz="4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115</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1913577918"/>
                  </a:ext>
                </a:extLst>
              </a:tr>
              <a:tr h="888459">
                <a:tc>
                  <a:txBody>
                    <a:bodyPr/>
                    <a:lstStyle/>
                    <a:p>
                      <a:pPr algn="l" fontAlgn="b"/>
                      <a:r>
                        <a:rPr lang="ru-RU" sz="2800" b="1" u="none" strike="noStrike">
                          <a:effectLst/>
                        </a:rPr>
                        <a:t>Не справились </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0-12</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30</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26,1</a:t>
                      </a:r>
                    </a:p>
                  </a:txBody>
                  <a:tcPr marL="9525" marR="9525" marT="9525" marB="0" anchor="b"/>
                </a:tc>
                <a:extLst>
                  <a:ext uri="{0D108BD9-81ED-4DB2-BD59-A6C34878D82A}">
                    <a16:rowId xmlns:a16="http://schemas.microsoft.com/office/drawing/2014/main" val="1249740775"/>
                  </a:ext>
                </a:extLst>
              </a:tr>
              <a:tr h="888459">
                <a:tc>
                  <a:txBody>
                    <a:bodyPr/>
                    <a:lstStyle/>
                    <a:p>
                      <a:pPr algn="l" fontAlgn="b"/>
                      <a:r>
                        <a:rPr lang="ru-RU" sz="2800" b="1" u="none" strike="noStrike">
                          <a:effectLst/>
                        </a:rPr>
                        <a:t>Преодолели</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13-20</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71</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61,7</a:t>
                      </a:r>
                    </a:p>
                  </a:txBody>
                  <a:tcPr marL="9525" marR="9525" marT="9525" marB="0" anchor="b"/>
                </a:tc>
                <a:extLst>
                  <a:ext uri="{0D108BD9-81ED-4DB2-BD59-A6C34878D82A}">
                    <a16:rowId xmlns:a16="http://schemas.microsoft.com/office/drawing/2014/main" val="2066962265"/>
                  </a:ext>
                </a:extLst>
              </a:tr>
              <a:tr h="1116501">
                <a:tc>
                  <a:txBody>
                    <a:bodyPr/>
                    <a:lstStyle/>
                    <a:p>
                      <a:pPr algn="l" fontAlgn="b"/>
                      <a:r>
                        <a:rPr lang="ru-RU" sz="2800" b="1" u="none" strike="noStrike">
                          <a:effectLst/>
                        </a:rPr>
                        <a:t>Выполнили на высоком уровне</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21-26</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14</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12,2</a:t>
                      </a:r>
                    </a:p>
                  </a:txBody>
                  <a:tcPr marL="9525" marR="9525" marT="9525" marB="0" anchor="b"/>
                </a:tc>
                <a:extLst>
                  <a:ext uri="{0D108BD9-81ED-4DB2-BD59-A6C34878D82A}">
                    <a16:rowId xmlns:a16="http://schemas.microsoft.com/office/drawing/2014/main" val="590998167"/>
                  </a:ext>
                </a:extLst>
              </a:tr>
            </a:tbl>
          </a:graphicData>
        </a:graphic>
      </p:graphicFrame>
    </p:spTree>
    <p:extLst>
      <p:ext uri="{BB962C8B-B14F-4D97-AF65-F5344CB8AC3E}">
        <p14:creationId xmlns:p14="http://schemas.microsoft.com/office/powerpoint/2010/main" val="3946183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solidFill>
                  <a:schemeClr val="tx1"/>
                </a:solidFill>
                <a:effectLst/>
              </a:rPr>
              <a:t>Математическая грамотность</a:t>
            </a:r>
            <a:endParaRPr lang="ru-RU" dirty="0">
              <a:solidFill>
                <a:schemeClr val="tx1"/>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102556510"/>
              </p:ext>
            </p:extLst>
          </p:nvPr>
        </p:nvGraphicFramePr>
        <p:xfrm>
          <a:off x="220435" y="2081891"/>
          <a:ext cx="7022193" cy="3999594"/>
        </p:xfrm>
        <a:graphic>
          <a:graphicData uri="http://schemas.openxmlformats.org/drawingml/2006/table">
            <a:tbl>
              <a:tblPr>
                <a:tableStyleId>{2D5ABB26-0587-4C30-8999-92F81FD0307C}</a:tableStyleId>
              </a:tblPr>
              <a:tblGrid>
                <a:gridCol w="2900136">
                  <a:extLst>
                    <a:ext uri="{9D8B030D-6E8A-4147-A177-3AD203B41FA5}">
                      <a16:colId xmlns:a16="http://schemas.microsoft.com/office/drawing/2014/main" val="3914806350"/>
                    </a:ext>
                  </a:extLst>
                </a:gridCol>
                <a:gridCol w="1407886">
                  <a:extLst>
                    <a:ext uri="{9D8B030D-6E8A-4147-A177-3AD203B41FA5}">
                      <a16:colId xmlns:a16="http://schemas.microsoft.com/office/drawing/2014/main" val="523006476"/>
                    </a:ext>
                  </a:extLst>
                </a:gridCol>
                <a:gridCol w="1584975">
                  <a:extLst>
                    <a:ext uri="{9D8B030D-6E8A-4147-A177-3AD203B41FA5}">
                      <a16:colId xmlns:a16="http://schemas.microsoft.com/office/drawing/2014/main" val="2207631451"/>
                    </a:ext>
                  </a:extLst>
                </a:gridCol>
                <a:gridCol w="1129196">
                  <a:extLst>
                    <a:ext uri="{9D8B030D-6E8A-4147-A177-3AD203B41FA5}">
                      <a16:colId xmlns:a16="http://schemas.microsoft.com/office/drawing/2014/main" val="3294223952"/>
                    </a:ext>
                  </a:extLst>
                </a:gridCol>
              </a:tblGrid>
              <a:tr h="939606">
                <a:tc>
                  <a:txBody>
                    <a:bodyPr/>
                    <a:lstStyle/>
                    <a:p>
                      <a:pPr algn="l" fontAlgn="b"/>
                      <a:r>
                        <a:rPr lang="ru-RU" sz="2800" b="1" u="none" strike="noStrike" dirty="0">
                          <a:effectLst/>
                        </a:rPr>
                        <a:t>Всего писали</a:t>
                      </a:r>
                      <a:endParaRPr lang="ru-RU" sz="28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ru-RU" sz="4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103</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1913577918"/>
                  </a:ext>
                </a:extLst>
              </a:tr>
              <a:tr h="939606">
                <a:tc>
                  <a:txBody>
                    <a:bodyPr/>
                    <a:lstStyle/>
                    <a:p>
                      <a:pPr algn="l" fontAlgn="b"/>
                      <a:r>
                        <a:rPr lang="ru-RU" sz="2800" b="1" u="none" strike="noStrike">
                          <a:effectLst/>
                        </a:rPr>
                        <a:t>Не справились </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0-3</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19</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18,4</a:t>
                      </a:r>
                    </a:p>
                  </a:txBody>
                  <a:tcPr marL="9525" marR="9525" marT="9525" marB="0" anchor="b"/>
                </a:tc>
                <a:extLst>
                  <a:ext uri="{0D108BD9-81ED-4DB2-BD59-A6C34878D82A}">
                    <a16:rowId xmlns:a16="http://schemas.microsoft.com/office/drawing/2014/main" val="1249740775"/>
                  </a:ext>
                </a:extLst>
              </a:tr>
              <a:tr h="939606">
                <a:tc>
                  <a:txBody>
                    <a:bodyPr/>
                    <a:lstStyle/>
                    <a:p>
                      <a:pPr algn="l" fontAlgn="b"/>
                      <a:r>
                        <a:rPr lang="ru-RU" sz="2800" b="1" u="none" strike="noStrike">
                          <a:effectLst/>
                        </a:rPr>
                        <a:t>Преодолели</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4-6</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43</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41,7</a:t>
                      </a:r>
                    </a:p>
                  </a:txBody>
                  <a:tcPr marL="9525" marR="9525" marT="9525" marB="0" anchor="b"/>
                </a:tc>
                <a:extLst>
                  <a:ext uri="{0D108BD9-81ED-4DB2-BD59-A6C34878D82A}">
                    <a16:rowId xmlns:a16="http://schemas.microsoft.com/office/drawing/2014/main" val="2066962265"/>
                  </a:ext>
                </a:extLst>
              </a:tr>
              <a:tr h="1180776">
                <a:tc>
                  <a:txBody>
                    <a:bodyPr/>
                    <a:lstStyle/>
                    <a:p>
                      <a:pPr algn="l" fontAlgn="b"/>
                      <a:r>
                        <a:rPr lang="ru-RU" sz="2800" b="1" u="none" strike="noStrike">
                          <a:effectLst/>
                        </a:rPr>
                        <a:t>Выполнили на высоком уровне</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7-11</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41</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39,8</a:t>
                      </a:r>
                    </a:p>
                  </a:txBody>
                  <a:tcPr marL="9525" marR="9525" marT="9525" marB="0" anchor="b"/>
                </a:tc>
                <a:extLst>
                  <a:ext uri="{0D108BD9-81ED-4DB2-BD59-A6C34878D82A}">
                    <a16:rowId xmlns:a16="http://schemas.microsoft.com/office/drawing/2014/main" val="590998167"/>
                  </a:ext>
                </a:extLst>
              </a:tr>
            </a:tbl>
          </a:graphicData>
        </a:graphic>
      </p:graphicFrame>
    </p:spTree>
    <p:extLst>
      <p:ext uri="{BB962C8B-B14F-4D97-AF65-F5344CB8AC3E}">
        <p14:creationId xmlns:p14="http://schemas.microsoft.com/office/powerpoint/2010/main" val="1414112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solidFill>
                  <a:schemeClr val="tx1"/>
                </a:solidFill>
                <a:effectLst/>
              </a:rPr>
              <a:t>Читательская грамотность</a:t>
            </a:r>
            <a:endParaRPr lang="ru-RU" dirty="0">
              <a:solidFill>
                <a:schemeClr val="tx1"/>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962113479"/>
              </p:ext>
            </p:extLst>
          </p:nvPr>
        </p:nvGraphicFramePr>
        <p:xfrm>
          <a:off x="220435" y="2081891"/>
          <a:ext cx="7022193" cy="3999594"/>
        </p:xfrm>
        <a:graphic>
          <a:graphicData uri="http://schemas.openxmlformats.org/drawingml/2006/table">
            <a:tbl>
              <a:tblPr>
                <a:tableStyleId>{2D5ABB26-0587-4C30-8999-92F81FD0307C}</a:tableStyleId>
              </a:tblPr>
              <a:tblGrid>
                <a:gridCol w="2900136">
                  <a:extLst>
                    <a:ext uri="{9D8B030D-6E8A-4147-A177-3AD203B41FA5}">
                      <a16:colId xmlns:a16="http://schemas.microsoft.com/office/drawing/2014/main" val="3914806350"/>
                    </a:ext>
                  </a:extLst>
                </a:gridCol>
                <a:gridCol w="1407886">
                  <a:extLst>
                    <a:ext uri="{9D8B030D-6E8A-4147-A177-3AD203B41FA5}">
                      <a16:colId xmlns:a16="http://schemas.microsoft.com/office/drawing/2014/main" val="523006476"/>
                    </a:ext>
                  </a:extLst>
                </a:gridCol>
                <a:gridCol w="1584975">
                  <a:extLst>
                    <a:ext uri="{9D8B030D-6E8A-4147-A177-3AD203B41FA5}">
                      <a16:colId xmlns:a16="http://schemas.microsoft.com/office/drawing/2014/main" val="2207631451"/>
                    </a:ext>
                  </a:extLst>
                </a:gridCol>
                <a:gridCol w="1129196">
                  <a:extLst>
                    <a:ext uri="{9D8B030D-6E8A-4147-A177-3AD203B41FA5}">
                      <a16:colId xmlns:a16="http://schemas.microsoft.com/office/drawing/2014/main" val="3294223952"/>
                    </a:ext>
                  </a:extLst>
                </a:gridCol>
              </a:tblGrid>
              <a:tr h="939606">
                <a:tc>
                  <a:txBody>
                    <a:bodyPr/>
                    <a:lstStyle/>
                    <a:p>
                      <a:pPr algn="l" fontAlgn="b"/>
                      <a:r>
                        <a:rPr lang="ru-RU" sz="2800" b="1" u="none" strike="noStrike" dirty="0">
                          <a:effectLst/>
                        </a:rPr>
                        <a:t>Всего писали</a:t>
                      </a:r>
                      <a:endParaRPr lang="ru-RU" sz="28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 </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81</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1913577918"/>
                  </a:ext>
                </a:extLst>
              </a:tr>
              <a:tr h="939606">
                <a:tc>
                  <a:txBody>
                    <a:bodyPr/>
                    <a:lstStyle/>
                    <a:p>
                      <a:pPr algn="l" fontAlgn="b"/>
                      <a:r>
                        <a:rPr lang="ru-RU" sz="2800" b="1" u="none" strike="noStrike">
                          <a:effectLst/>
                        </a:rPr>
                        <a:t>Не справились </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0-3</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10</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12,3</a:t>
                      </a:r>
                    </a:p>
                  </a:txBody>
                  <a:tcPr marL="9525" marR="9525" marT="9525" marB="0" anchor="b"/>
                </a:tc>
                <a:extLst>
                  <a:ext uri="{0D108BD9-81ED-4DB2-BD59-A6C34878D82A}">
                    <a16:rowId xmlns:a16="http://schemas.microsoft.com/office/drawing/2014/main" val="1249740775"/>
                  </a:ext>
                </a:extLst>
              </a:tr>
              <a:tr h="939606">
                <a:tc>
                  <a:txBody>
                    <a:bodyPr/>
                    <a:lstStyle/>
                    <a:p>
                      <a:pPr algn="l" fontAlgn="b"/>
                      <a:r>
                        <a:rPr lang="ru-RU" sz="2800" b="1" u="none" strike="noStrike">
                          <a:effectLst/>
                        </a:rPr>
                        <a:t>Преодолели</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4-5</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34</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42,0</a:t>
                      </a:r>
                    </a:p>
                  </a:txBody>
                  <a:tcPr marL="9525" marR="9525" marT="9525" marB="0" anchor="b"/>
                </a:tc>
                <a:extLst>
                  <a:ext uri="{0D108BD9-81ED-4DB2-BD59-A6C34878D82A}">
                    <a16:rowId xmlns:a16="http://schemas.microsoft.com/office/drawing/2014/main" val="2066962265"/>
                  </a:ext>
                </a:extLst>
              </a:tr>
              <a:tr h="1180776">
                <a:tc>
                  <a:txBody>
                    <a:bodyPr/>
                    <a:lstStyle/>
                    <a:p>
                      <a:pPr algn="l" fontAlgn="b"/>
                      <a:r>
                        <a:rPr lang="ru-RU" sz="2800" b="1" u="none" strike="noStrike">
                          <a:effectLst/>
                        </a:rPr>
                        <a:t>Выполнили на высоком уровне</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6-8</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37</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45,7</a:t>
                      </a:r>
                    </a:p>
                  </a:txBody>
                  <a:tcPr marL="9525" marR="9525" marT="9525" marB="0" anchor="b"/>
                </a:tc>
                <a:extLst>
                  <a:ext uri="{0D108BD9-81ED-4DB2-BD59-A6C34878D82A}">
                    <a16:rowId xmlns:a16="http://schemas.microsoft.com/office/drawing/2014/main" val="590998167"/>
                  </a:ext>
                </a:extLst>
              </a:tr>
            </a:tbl>
          </a:graphicData>
        </a:graphic>
      </p:graphicFrame>
    </p:spTree>
    <p:extLst>
      <p:ext uri="{BB962C8B-B14F-4D97-AF65-F5344CB8AC3E}">
        <p14:creationId xmlns:p14="http://schemas.microsoft.com/office/powerpoint/2010/main" val="1343439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solidFill>
                  <a:schemeClr val="tx1"/>
                </a:solidFill>
                <a:effectLst/>
              </a:rPr>
              <a:t>Финансовая грамотность</a:t>
            </a:r>
            <a:endParaRPr lang="ru-RU" dirty="0">
              <a:solidFill>
                <a:schemeClr val="tx1"/>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369803806"/>
              </p:ext>
            </p:extLst>
          </p:nvPr>
        </p:nvGraphicFramePr>
        <p:xfrm>
          <a:off x="220435" y="2081891"/>
          <a:ext cx="7022193" cy="3999594"/>
        </p:xfrm>
        <a:graphic>
          <a:graphicData uri="http://schemas.openxmlformats.org/drawingml/2006/table">
            <a:tbl>
              <a:tblPr>
                <a:tableStyleId>{2D5ABB26-0587-4C30-8999-92F81FD0307C}</a:tableStyleId>
              </a:tblPr>
              <a:tblGrid>
                <a:gridCol w="2900136">
                  <a:extLst>
                    <a:ext uri="{9D8B030D-6E8A-4147-A177-3AD203B41FA5}">
                      <a16:colId xmlns:a16="http://schemas.microsoft.com/office/drawing/2014/main" val="3914806350"/>
                    </a:ext>
                  </a:extLst>
                </a:gridCol>
                <a:gridCol w="1407886">
                  <a:extLst>
                    <a:ext uri="{9D8B030D-6E8A-4147-A177-3AD203B41FA5}">
                      <a16:colId xmlns:a16="http://schemas.microsoft.com/office/drawing/2014/main" val="523006476"/>
                    </a:ext>
                  </a:extLst>
                </a:gridCol>
                <a:gridCol w="1584975">
                  <a:extLst>
                    <a:ext uri="{9D8B030D-6E8A-4147-A177-3AD203B41FA5}">
                      <a16:colId xmlns:a16="http://schemas.microsoft.com/office/drawing/2014/main" val="2207631451"/>
                    </a:ext>
                  </a:extLst>
                </a:gridCol>
                <a:gridCol w="1129196">
                  <a:extLst>
                    <a:ext uri="{9D8B030D-6E8A-4147-A177-3AD203B41FA5}">
                      <a16:colId xmlns:a16="http://schemas.microsoft.com/office/drawing/2014/main" val="3294223952"/>
                    </a:ext>
                  </a:extLst>
                </a:gridCol>
              </a:tblGrid>
              <a:tr h="939606">
                <a:tc>
                  <a:txBody>
                    <a:bodyPr/>
                    <a:lstStyle/>
                    <a:p>
                      <a:pPr algn="l" fontAlgn="b"/>
                      <a:r>
                        <a:rPr lang="ru-RU" sz="2800" b="1" u="none" strike="noStrike" dirty="0">
                          <a:effectLst/>
                        </a:rPr>
                        <a:t>Всего писали</a:t>
                      </a:r>
                      <a:endParaRPr lang="ru-RU" sz="28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 </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79</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1913577918"/>
                  </a:ext>
                </a:extLst>
              </a:tr>
              <a:tr h="939606">
                <a:tc>
                  <a:txBody>
                    <a:bodyPr/>
                    <a:lstStyle/>
                    <a:p>
                      <a:pPr algn="l" fontAlgn="b"/>
                      <a:r>
                        <a:rPr lang="ru-RU" sz="2800" b="1" u="none" strike="noStrike">
                          <a:effectLst/>
                        </a:rPr>
                        <a:t>Не справились </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0-1</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10</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12,7</a:t>
                      </a:r>
                    </a:p>
                  </a:txBody>
                  <a:tcPr marL="9525" marR="9525" marT="9525" marB="0" anchor="b"/>
                </a:tc>
                <a:extLst>
                  <a:ext uri="{0D108BD9-81ED-4DB2-BD59-A6C34878D82A}">
                    <a16:rowId xmlns:a16="http://schemas.microsoft.com/office/drawing/2014/main" val="1249740775"/>
                  </a:ext>
                </a:extLst>
              </a:tr>
              <a:tr h="939606">
                <a:tc>
                  <a:txBody>
                    <a:bodyPr/>
                    <a:lstStyle/>
                    <a:p>
                      <a:pPr algn="l" fontAlgn="b"/>
                      <a:r>
                        <a:rPr lang="ru-RU" sz="2800" b="1" u="none" strike="noStrike">
                          <a:effectLst/>
                        </a:rPr>
                        <a:t>Преодолели</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2</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34</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43,0</a:t>
                      </a:r>
                    </a:p>
                  </a:txBody>
                  <a:tcPr marL="9525" marR="9525" marT="9525" marB="0" anchor="b"/>
                </a:tc>
                <a:extLst>
                  <a:ext uri="{0D108BD9-81ED-4DB2-BD59-A6C34878D82A}">
                    <a16:rowId xmlns:a16="http://schemas.microsoft.com/office/drawing/2014/main" val="2066962265"/>
                  </a:ext>
                </a:extLst>
              </a:tr>
              <a:tr h="1180776">
                <a:tc>
                  <a:txBody>
                    <a:bodyPr/>
                    <a:lstStyle/>
                    <a:p>
                      <a:pPr algn="l" fontAlgn="b"/>
                      <a:r>
                        <a:rPr lang="ru-RU" sz="2800" b="1" u="none" strike="noStrike">
                          <a:effectLst/>
                        </a:rPr>
                        <a:t>Выполнили на высоком уровне</a:t>
                      </a:r>
                      <a:endParaRPr lang="ru-RU" sz="2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3-4</a:t>
                      </a:r>
                    </a:p>
                  </a:txBody>
                  <a:tcPr marL="9525" marR="9525" marT="9525" marB="0" anchor="b"/>
                </a:tc>
                <a:tc>
                  <a:txBody>
                    <a:bodyPr/>
                    <a:lstStyle/>
                    <a:p>
                      <a:pPr algn="ctr" fontAlgn="b"/>
                      <a:r>
                        <a:rPr lang="ru-RU" sz="4000" b="1" i="0" u="none" strike="noStrike">
                          <a:solidFill>
                            <a:srgbClr val="000000"/>
                          </a:solidFill>
                          <a:effectLst/>
                          <a:latin typeface="Calibri" panose="020F0502020204030204" pitchFamily="34" charset="0"/>
                        </a:rPr>
                        <a:t>35</a:t>
                      </a:r>
                    </a:p>
                  </a:txBody>
                  <a:tcPr marL="9525" marR="9525" marT="9525" marB="0" anchor="b"/>
                </a:tc>
                <a:tc>
                  <a:txBody>
                    <a:bodyPr/>
                    <a:lstStyle/>
                    <a:p>
                      <a:pPr algn="ctr" fontAlgn="b"/>
                      <a:r>
                        <a:rPr lang="ru-RU" sz="4000" b="1" i="0" u="none" strike="noStrike" dirty="0">
                          <a:solidFill>
                            <a:srgbClr val="000000"/>
                          </a:solidFill>
                          <a:effectLst/>
                          <a:latin typeface="Calibri" panose="020F0502020204030204" pitchFamily="34" charset="0"/>
                        </a:rPr>
                        <a:t>44,3</a:t>
                      </a:r>
                    </a:p>
                  </a:txBody>
                  <a:tcPr marL="9525" marR="9525" marT="9525" marB="0" anchor="b"/>
                </a:tc>
                <a:extLst>
                  <a:ext uri="{0D108BD9-81ED-4DB2-BD59-A6C34878D82A}">
                    <a16:rowId xmlns:a16="http://schemas.microsoft.com/office/drawing/2014/main" val="590998167"/>
                  </a:ext>
                </a:extLst>
              </a:tr>
            </a:tbl>
          </a:graphicData>
        </a:graphic>
      </p:graphicFrame>
    </p:spTree>
    <p:extLst>
      <p:ext uri="{BB962C8B-B14F-4D97-AF65-F5344CB8AC3E}">
        <p14:creationId xmlns:p14="http://schemas.microsoft.com/office/powerpoint/2010/main" val="3625005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chemeClr val="tx1"/>
                </a:solidFill>
              </a:rPr>
              <a:t>Обобщенное</a:t>
            </a:r>
            <a:r>
              <a:rPr lang="ru-RU" dirty="0" smtClean="0"/>
              <a:t> представление результатов диагностики</a:t>
            </a:r>
            <a:endParaRPr lang="ru-RU" dirty="0"/>
          </a:p>
        </p:txBody>
      </p:sp>
      <p:graphicFrame>
        <p:nvGraphicFramePr>
          <p:cNvPr id="4" name="Диаграмма 3"/>
          <p:cNvGraphicFramePr>
            <a:graphicFrameLocks/>
          </p:cNvGraphicFramePr>
          <p:nvPr>
            <p:extLst>
              <p:ext uri="{D42A27DB-BD31-4B8C-83A1-F6EECF244321}">
                <p14:modId xmlns:p14="http://schemas.microsoft.com/office/powerpoint/2010/main" val="6288465"/>
              </p:ext>
            </p:extLst>
          </p:nvPr>
        </p:nvGraphicFramePr>
        <p:xfrm>
          <a:off x="330251" y="1417638"/>
          <a:ext cx="10395806" cy="222640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Диаграмма 4"/>
          <p:cNvGraphicFramePr>
            <a:graphicFrameLocks/>
          </p:cNvGraphicFramePr>
          <p:nvPr>
            <p:extLst>
              <p:ext uri="{D42A27DB-BD31-4B8C-83A1-F6EECF244321}">
                <p14:modId xmlns:p14="http://schemas.microsoft.com/office/powerpoint/2010/main" val="2644245009"/>
              </p:ext>
            </p:extLst>
          </p:nvPr>
        </p:nvGraphicFramePr>
        <p:xfrm>
          <a:off x="1226457" y="3717578"/>
          <a:ext cx="10080171"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25722725"/>
      </p:ext>
    </p:extLst>
  </p:cSld>
  <p:clrMapOvr>
    <a:masterClrMapping/>
  </p:clrMapOvr>
</p:sld>
</file>

<file path=ppt/theme/theme1.xml><?xml version="1.0" encoding="utf-8"?>
<a:theme xmlns:a="http://schemas.openxmlformats.org/drawingml/2006/main" name="La ment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TM02474572[[fn=Медицинский шаблон оформления]]</Template>
  <TotalTime>36</TotalTime>
  <Words>523</Words>
  <Application>Microsoft Office PowerPoint</Application>
  <PresentationFormat>Широкоэкранный</PresentationFormat>
  <Paragraphs>116</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Arial</vt:lpstr>
      <vt:lpstr>Calibri</vt:lpstr>
      <vt:lpstr>Times New Roman</vt:lpstr>
      <vt:lpstr>La mente</vt:lpstr>
      <vt:lpstr>Результаты участия обучающихся 8-х классов в диагностике уровня функциональной грамотности</vt:lpstr>
      <vt:lpstr>Креативное мышление</vt:lpstr>
      <vt:lpstr>Глобальные компетенции</vt:lpstr>
      <vt:lpstr>Естественно-научная грамотность</vt:lpstr>
      <vt:lpstr>Математическая грамотность</vt:lpstr>
      <vt:lpstr>Читательская грамотность</vt:lpstr>
      <vt:lpstr>Финансовая грамотность</vt:lpstr>
      <vt:lpstr>Обобщенное представление результатов диагностики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Результаты участия обучающихся 8-х классов в диагностике уровня функциональной грамотности</dc:title>
  <dc:creator>Пользователь Windows</dc:creator>
  <cp:lastModifiedBy>Пользователь Windows</cp:lastModifiedBy>
  <cp:revision>5</cp:revision>
  <cp:lastPrinted>2022-01-24T07:34:38Z</cp:lastPrinted>
  <dcterms:created xsi:type="dcterms:W3CDTF">2022-01-23T20:26:58Z</dcterms:created>
  <dcterms:modified xsi:type="dcterms:W3CDTF">2022-01-24T07:35:37Z</dcterms:modified>
</cp:coreProperties>
</file>