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8" r:id="rId3"/>
    <p:sldId id="266" r:id="rId4"/>
    <p:sldId id="262" r:id="rId5"/>
    <p:sldId id="263" r:id="rId6"/>
    <p:sldId id="264" r:id="rId7"/>
    <p:sldId id="257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el:89502729495" TargetMode="External"/><Relationship Id="rId2" Type="http://schemas.openxmlformats.org/officeDocument/2006/relationships/hyperlink" Target="tel:8384715559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y_60@bk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EC50-AEB5-4075-9B54-1033250A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FF00"/>
                </a:solidFill>
                <a:latin typeface="+mn-lt"/>
              </a:rPr>
              <a:t>Государственное профессиональное образовательное учреждение</a:t>
            </a:r>
            <a:br>
              <a:rPr lang="ru-RU" sz="3100" dirty="0">
                <a:solidFill>
                  <a:srgbClr val="FFFF00"/>
                </a:solidFill>
                <a:latin typeface="+mn-lt"/>
              </a:rPr>
            </a:br>
            <a:r>
              <a:rPr lang="ru-RU" sz="3600" dirty="0">
                <a:solidFill>
                  <a:srgbClr val="FFFF00"/>
                </a:solidFill>
                <a:latin typeface="+mn-lt"/>
              </a:rPr>
              <a:t>«</a:t>
            </a:r>
            <a:r>
              <a:rPr lang="ru-RU" sz="3600" dirty="0" err="1">
                <a:solidFill>
                  <a:srgbClr val="FFFF00"/>
                </a:solidFill>
                <a:latin typeface="+mn-lt"/>
              </a:rPr>
              <a:t>Осинниковский</a:t>
            </a:r>
            <a:r>
              <a:rPr lang="ru-RU" sz="3600" dirty="0">
                <a:solidFill>
                  <a:srgbClr val="FFFF00"/>
                </a:solidFill>
                <a:latin typeface="+mn-lt"/>
              </a:rPr>
              <a:t> политехнический техникум»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84D2D2D-494B-4233-BC54-1022983DE61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0418"/>
            <a:ext cx="7488832" cy="4776575"/>
          </a:xfrm>
          <a:ln w="5715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4C28D-06C1-4145-9865-FAC0E4589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537229"/>
            <a:ext cx="1512168" cy="13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9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AF45E-1F81-44B7-AE04-60DF7C02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9" y="620688"/>
            <a:ext cx="8291262" cy="126206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Государственное профессиональное образовательное учреждение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«</a:t>
            </a:r>
            <a:r>
              <a:rPr lang="ru-RU" sz="200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Осинниковский</a:t>
            </a: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политехнический техникум»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Объявляет набор абитуриентов по программам подготовки 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специалистов среднего звена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На базе основного общего образования (9 классов)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endParaRPr lang="ru-RU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B28B5-046D-485A-83F9-8B9704E8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7" y="1196752"/>
            <a:ext cx="8208913" cy="648072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 (по отраслям) </a:t>
            </a:r>
          </a:p>
          <a:p>
            <a:pPr>
              <a:spcBef>
                <a:spcPts val="1000"/>
              </a:spcBef>
              <a:buClrTx/>
              <a:buSzTx/>
            </a:pPr>
            <a:r>
              <a:rPr lang="ru-RU" sz="20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менеджер по продажам </a:t>
            </a:r>
            <a:r>
              <a:rPr lang="ru-RU" sz="2000" i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(обучение 2 года 10 месяцев)</a:t>
            </a:r>
            <a:endParaRPr lang="ru-RU" sz="20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и кондитерское дело </a:t>
            </a:r>
          </a:p>
          <a:p>
            <a:pPr lvl="0">
              <a:spcBef>
                <a:spcPts val="1000"/>
              </a:spcBef>
              <a:buClrTx/>
              <a:buSzTx/>
            </a:pPr>
            <a:r>
              <a:rPr lang="ru-RU" sz="20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по поварскому и кондитерскому делу</a:t>
            </a:r>
          </a:p>
          <a:p>
            <a:pPr lvl="0">
              <a:spcBef>
                <a:spcPts val="1000"/>
              </a:spcBef>
              <a:buClrTx/>
              <a:buSzTx/>
            </a:pPr>
            <a:r>
              <a:rPr lang="ru-RU" sz="20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3 года 10 месяцев)</a:t>
            </a:r>
          </a:p>
          <a:p>
            <a:pPr marL="228600" lvl="0" indent="-22860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b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Сварочное производство</a:t>
            </a:r>
          </a:p>
          <a:p>
            <a:pPr lvl="0">
              <a:spcBef>
                <a:spcPts val="1000"/>
              </a:spcBef>
              <a:buClrTx/>
              <a:buSzTx/>
            </a:pPr>
            <a:r>
              <a:rPr lang="ru-RU" sz="2000" i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ru-RU" sz="2000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техник </a:t>
            </a:r>
            <a:r>
              <a:rPr lang="ru-RU" sz="2000" i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(обучение 3 года 10 месяцев)</a:t>
            </a:r>
          </a:p>
          <a:p>
            <a:pPr lvl="0">
              <a:spcBef>
                <a:spcPts val="1000"/>
              </a:spcBef>
              <a:buClrTx/>
              <a:buSzTx/>
            </a:pPr>
            <a:endParaRPr lang="ru-RU" sz="20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69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AF45E-1F81-44B7-AE04-60DF7C02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3050"/>
            <a:ext cx="8291262" cy="1609700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Государственное профессиональное образовательное учреждение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«</a:t>
            </a:r>
            <a:r>
              <a:rPr lang="ru-RU" sz="200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Осинниковский</a:t>
            </a: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политехнический техникум»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Объявляет набор абитуриентов по программам подготовки  квалифицированных рабочих, служащих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На базе основного общего образования (9 классов)</a:t>
            </a:r>
            <a:br>
              <a:rPr lang="ru-RU" sz="200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</a:br>
            <a:endParaRPr lang="ru-RU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B28B5-046D-485A-83F9-8B9704E8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1" y="1916832"/>
            <a:ext cx="7416823" cy="6120680"/>
          </a:xfrm>
        </p:spPr>
        <p:txBody>
          <a:bodyPr>
            <a:normAutofit fontScale="77500" lnSpcReduction="20000"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3300" b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r>
              <a:rPr lang="ru-RU" sz="2900" b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Повар-кондитер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Tx/>
              <a:buSzTx/>
            </a:pPr>
            <a:r>
              <a:rPr lang="ru-RU" sz="2000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- повар, кондитер </a:t>
            </a:r>
            <a:r>
              <a:rPr lang="ru-RU" sz="2000" i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(обучение 3 года 10 месяцев)</a:t>
            </a:r>
          </a:p>
          <a:p>
            <a:pPr marL="342900" lvl="0" indent="-342900">
              <a:lnSpc>
                <a:spcPct val="12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900" b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Продавец, контролер-кассир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Tx/>
              <a:buSzTx/>
            </a:pPr>
            <a:r>
              <a:rPr lang="ru-RU" sz="35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Кассир торгового зала</a:t>
            </a:r>
          </a:p>
          <a:p>
            <a:pPr>
              <a:lnSpc>
                <a:spcPct val="120000"/>
              </a:lnSpc>
            </a:pPr>
            <a:r>
              <a:rPr lang="ru-RU" sz="23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Контролер-кассир</a:t>
            </a:r>
          </a:p>
          <a:p>
            <a:pPr>
              <a:lnSpc>
                <a:spcPct val="120000"/>
              </a:lnSpc>
            </a:pPr>
            <a:r>
              <a:rPr lang="ru-RU" sz="23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Продавец непродовольственных товаров</a:t>
            </a:r>
          </a:p>
          <a:p>
            <a:pPr>
              <a:lnSpc>
                <a:spcPct val="120000"/>
              </a:lnSpc>
            </a:pPr>
            <a:r>
              <a:rPr lang="ru-RU" sz="23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Продавец продовольственных товаров</a:t>
            </a:r>
            <a:endParaRPr lang="ru-RU" sz="23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Tx/>
              <a:buSzTx/>
            </a:pPr>
            <a:r>
              <a:rPr lang="ru-RU" sz="2300" i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(обучение 2 года 10 месяцев)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обслуживанию </a:t>
            </a:r>
            <a:r>
              <a:rPr lang="ru-RU" sz="2600" b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электрооборудования (по отраслям)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Tx/>
              <a:buSzTx/>
            </a:pPr>
            <a:r>
              <a:rPr lang="ru-RU" sz="2100" b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ru-RU" sz="2100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Электромонтер по ремонту и обслуживанию электрооборудования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Tx/>
              <a:buSzTx/>
            </a:pPr>
            <a:r>
              <a:rPr lang="ru-RU" sz="2100" b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100" i="1" cap="none" dirty="0">
                <a:solidFill>
                  <a:prstClr val="black"/>
                </a:solidFill>
                <a:cs typeface="Times New Roman" panose="02020603050405020304" pitchFamily="18" charset="0"/>
              </a:rPr>
              <a:t>(обучение 2 года 10 месяцев)</a:t>
            </a:r>
          </a:p>
          <a:p>
            <a:pPr lvl="0">
              <a:spcBef>
                <a:spcPts val="1000"/>
              </a:spcBef>
              <a:buClrTx/>
              <a:buSzTx/>
            </a:pPr>
            <a:endParaRPr lang="ru-RU" sz="2300" b="1" cap="none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Tx/>
              <a:buSzTx/>
            </a:pPr>
            <a:endParaRPr lang="ru-RU" sz="2300" b="1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Tx/>
              <a:buSzTx/>
            </a:pPr>
            <a:endParaRPr lang="ru-RU" sz="2000" i="1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65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A4645-6021-4DE5-AA54-B07A68A6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06771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Условия приёма инвалидов и лиц с ограниченными возможностями здоровья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6A49937-76B6-481E-BF37-649EA32AC80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83568" y="1700808"/>
            <a:ext cx="7776864" cy="4425355"/>
          </a:xfrm>
        </p:spPr>
        <p:txBody>
          <a:bodyPr>
            <a:normAutofit/>
          </a:bodyPr>
          <a:lstStyle/>
          <a:p>
            <a:r>
              <a:rPr lang="ru-RU" sz="2800" dirty="0"/>
              <a:t>Приём на обучение по образовательным программам осуществляется на общедоступной основе . Вступительные испытания техникум не проводит.</a:t>
            </a:r>
          </a:p>
          <a:p>
            <a:r>
              <a:rPr lang="ru-RU" sz="2800" dirty="0"/>
              <a:t>Инвалиды и лица с ограниченными возможностями здоровья принимаются при наличии медицинской справки об отсутствии противопоказаний к освоению выбранной ими специальности или профессии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2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E167E-AFD1-4FB3-ACDE-7D3E355A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Этапы зачисления инвалидов и лиц с ОВЗ в ГПОУ ОПТ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7587221-3325-4508-A82C-FF61BE44586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8075240" cy="44973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Профессиональное консультирование (оказание помощи инвалиду или лицу с ОВЗ в профессиональном самоопределении)</a:t>
            </a:r>
          </a:p>
          <a:p>
            <a:r>
              <a:rPr lang="ru-RU" dirty="0"/>
              <a:t>Анкетирование абитуриента (основные данные)</a:t>
            </a:r>
          </a:p>
          <a:p>
            <a:r>
              <a:rPr lang="ru-RU" dirty="0"/>
              <a:t>Беседа с социальным педагогом, педагогом – психологом о необходимости создания специальных условий для обучения абитуриента с инвалидностью или ОВЗ</a:t>
            </a:r>
          </a:p>
          <a:p>
            <a:r>
              <a:rPr lang="ru-RU" dirty="0"/>
              <a:t>Зачисление абитуриента при наличии комплекта документов (оригинал аттестата, копия паспорта, 4 фото 3*4 справка МСЭ, программа реабилитации, заключение и рекомендации ПМПК).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2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6789C-7130-4493-9E5F-917342D3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Приём заявлений в ГПОУ ОПТ для получения образования осуществляется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9B7FE4-D486-4F2F-BDD6-86C6A7F5675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51520" y="1772816"/>
            <a:ext cx="8435280" cy="5184576"/>
          </a:xfrm>
        </p:spPr>
        <p:txBody>
          <a:bodyPr/>
          <a:lstStyle/>
          <a:p>
            <a:r>
              <a:rPr lang="ru-RU" sz="2000" dirty="0"/>
              <a:t>С 1 июня по 15 августа 2022г , а при наличии вакантных мест приём продолжается до 25 ноября 2022 года</a:t>
            </a:r>
          </a:p>
          <a:p>
            <a:r>
              <a:rPr lang="ru-RU" sz="2000" dirty="0"/>
              <a:t>У несовершеннолетних абитуриентов документы принимаются только в присутствии родителей  или законных представителей.</a:t>
            </a:r>
          </a:p>
          <a:p>
            <a:r>
              <a:rPr lang="ru-RU" sz="2000" dirty="0"/>
              <a:t>По всем интересующим вопросам вы можете обращаться в приёмную комиссию:</a:t>
            </a:r>
          </a:p>
          <a:p>
            <a:pPr marL="137160" indent="0">
              <a:buNone/>
            </a:pPr>
            <a:r>
              <a:rPr lang="ru-RU" sz="2000" b="1" dirty="0"/>
              <a:t>      </a:t>
            </a:r>
            <a:r>
              <a:rPr lang="ru-RU" sz="2000" dirty="0"/>
              <a:t>Телефоны приемной комиссии</a:t>
            </a:r>
            <a:r>
              <a:rPr lang="ru-RU" sz="2000" b="1" dirty="0"/>
              <a:t>: </a:t>
            </a:r>
          </a:p>
          <a:p>
            <a:pPr marL="137160" indent="0">
              <a:buNone/>
            </a:pPr>
            <a:r>
              <a:rPr lang="ru-RU" sz="2000" dirty="0">
                <a:hlinkClick r:id="rId2"/>
              </a:rPr>
              <a:t>8(38471)5-55-90</a:t>
            </a:r>
            <a:r>
              <a:rPr lang="ru-RU" sz="2000" dirty="0"/>
              <a:t> </a:t>
            </a:r>
          </a:p>
          <a:p>
            <a:pPr marL="137160" indent="0">
              <a:buNone/>
            </a:pPr>
            <a:r>
              <a:rPr lang="ru-RU" sz="2000" dirty="0">
                <a:hlinkClick r:id="rId3"/>
              </a:rPr>
              <a:t>8-950-272-94-95</a:t>
            </a:r>
            <a:r>
              <a:rPr lang="ru-RU" sz="2000" dirty="0"/>
              <a:t> </a:t>
            </a:r>
          </a:p>
          <a:p>
            <a:r>
              <a:rPr lang="ru-RU" sz="2000" dirty="0"/>
              <a:t>Электронный адрес приемной комиссии</a:t>
            </a:r>
            <a:r>
              <a:rPr lang="ru-RU" sz="2000" b="1" dirty="0"/>
              <a:t>: </a:t>
            </a:r>
          </a:p>
          <a:p>
            <a:pPr marL="137160" indent="0">
              <a:buNone/>
            </a:pPr>
            <a:r>
              <a:rPr lang="ru-RU" sz="2000" dirty="0">
                <a:hlinkClick r:id="rId4"/>
              </a:rPr>
              <a:t>py_60@bk.ru</a:t>
            </a:r>
            <a:endParaRPr lang="ru-RU" sz="2000" dirty="0"/>
          </a:p>
          <a:p>
            <a:r>
              <a:rPr lang="ru-RU" sz="2000" dirty="0"/>
              <a:t>График работы: </a:t>
            </a:r>
          </a:p>
          <a:p>
            <a:pPr marL="137160" indent="0">
              <a:buNone/>
            </a:pPr>
            <a:r>
              <a:rPr lang="ru-RU" sz="2000" dirty="0"/>
              <a:t>понедельник-четверг с 8:00 до 16:30 ; </a:t>
            </a:r>
          </a:p>
          <a:p>
            <a:pPr marL="137160" indent="0">
              <a:buNone/>
            </a:pPr>
            <a:r>
              <a:rPr lang="ru-RU" sz="2000" dirty="0"/>
              <a:t>пятница с 8:00 до 15:00</a:t>
            </a:r>
          </a:p>
          <a:p>
            <a:endParaRPr lang="ru-RU" sz="2000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5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8E54-6A6A-4A20-BA17-C3BE88E4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67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Доступная среда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508E2A7-74F8-497A-9050-DCD2B84BF54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2628875" y="1166268"/>
            <a:ext cx="1826255" cy="27706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8A90C6C-A847-498B-8117-E0E20B9172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04338" y="1166268"/>
            <a:ext cx="1956986" cy="28165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265870-B0A8-4F30-8A88-730386656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102" y="1178461"/>
            <a:ext cx="1908213" cy="27922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933696-7D93-4F02-A908-08DF38766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249" y="1178461"/>
            <a:ext cx="1799779" cy="2749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E35B4B-310E-45CE-A6BF-1CA5DD215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59" y="4190395"/>
            <a:ext cx="1912965" cy="25544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E85B9B-AAF6-4602-8381-B5C833BA15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4904" y="4164394"/>
            <a:ext cx="1738019" cy="25544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5A8045-2723-4430-BAE2-6F81A08F20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0812" y="4164394"/>
            <a:ext cx="4040298" cy="25178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276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56A2B-494A-4669-913C-E53E5667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Абилимпикс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b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наша гордость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DF6B99-7C44-4E89-B9FB-F2126455E46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23528" y="1628800"/>
            <a:ext cx="4752528" cy="4680520"/>
          </a:xfrm>
        </p:spPr>
        <p:txBody>
          <a:bodyPr>
            <a:normAutofit fontScale="92500"/>
          </a:bodyPr>
          <a:lstStyle/>
          <a:p>
            <a:r>
              <a:rPr lang="ru-RU" sz="3800" b="1" cap="none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Святов</a:t>
            </a:r>
            <a:r>
              <a:rPr lang="ru-RU" sz="3800" b="1" cap="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Святослав  </a:t>
            </a:r>
          </a:p>
          <a:p>
            <a:r>
              <a:rPr lang="ru-RU" sz="3100" cap="none" dirty="0"/>
              <a:t> </a:t>
            </a:r>
            <a:r>
              <a:rPr lang="ru-RU" sz="3300" cap="none" dirty="0"/>
              <a:t>В 2021 году Святослав принял участие в V</a:t>
            </a:r>
            <a:r>
              <a:rPr lang="en-US" sz="3300" cap="none" dirty="0"/>
              <a:t>II</a:t>
            </a:r>
            <a:r>
              <a:rPr lang="ru-RU" sz="3300" cap="none" dirty="0"/>
              <a:t> региональном чемпионате по профессиональному мастерству «</a:t>
            </a:r>
            <a:r>
              <a:rPr lang="ru-RU" sz="3300" cap="none" dirty="0" err="1"/>
              <a:t>Абилимпикс</a:t>
            </a:r>
            <a:r>
              <a:rPr lang="ru-RU" sz="3300" cap="none" dirty="0"/>
              <a:t>» в компетенции «Карвинг».</a:t>
            </a:r>
          </a:p>
          <a:p>
            <a:r>
              <a:rPr lang="ru-RU" sz="3300" cap="none" dirty="0"/>
              <a:t>занял 2 место</a:t>
            </a:r>
          </a:p>
          <a:p>
            <a:r>
              <a:rPr lang="ru-RU" sz="3100" cap="none" dirty="0"/>
              <a:t> 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90DB15B-E552-440C-8099-F7ABCE3CCB8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17" y="1916832"/>
            <a:ext cx="2822972" cy="3763963"/>
          </a:xfrm>
        </p:spPr>
      </p:pic>
    </p:spTree>
    <p:extLst>
      <p:ext uri="{BB962C8B-B14F-4D97-AF65-F5344CB8AC3E}">
        <p14:creationId xmlns:p14="http://schemas.microsoft.com/office/powerpoint/2010/main" val="224402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413</TotalTime>
  <Words>434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Государственное профессиональное образовательное учреждение «Осинниковский политехнический техникум»</vt:lpstr>
      <vt:lpstr>Государственное профессиональное образовательное учреждение «Осинниковский политехнический техникум»  Объявляет набор абитуриентов по программам подготовки  специалистов среднего звена На базе основного общего образования (9 классов) </vt:lpstr>
      <vt:lpstr>Государственное профессиональное образовательное учреждение «Осинниковский политехнический техникум»  Объявляет набор абитуриентов по программам подготовки  квалифицированных рабочих, служащих На базе основного общего образования (9 классов) </vt:lpstr>
      <vt:lpstr>Условия приёма инвалидов и лиц с ограниченными возможностями здоровья</vt:lpstr>
      <vt:lpstr>Этапы зачисления инвалидов и лиц с ОВЗ в ГПОУ ОПТ</vt:lpstr>
      <vt:lpstr>Приём заявлений в ГПОУ ОПТ для получения образования осуществляется</vt:lpstr>
      <vt:lpstr>Доступная среда</vt:lpstr>
      <vt:lpstr>Абилимпикс  наша гордость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Петрова Ксения</dc:title>
  <dc:creator>Соц педагоги</dc:creator>
  <cp:lastModifiedBy>Station1</cp:lastModifiedBy>
  <cp:revision>15</cp:revision>
  <dcterms:created xsi:type="dcterms:W3CDTF">2022-02-09T04:05:53Z</dcterms:created>
  <dcterms:modified xsi:type="dcterms:W3CDTF">2022-05-24T07:48:00Z</dcterms:modified>
</cp:coreProperties>
</file>