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78" r:id="rId3"/>
    <p:sldId id="287" r:id="rId4"/>
    <p:sldId id="286" r:id="rId5"/>
    <p:sldId id="294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8" r:id="rId14"/>
    <p:sldId id="289" r:id="rId15"/>
    <p:sldId id="290" r:id="rId16"/>
    <p:sldId id="292" r:id="rId17"/>
    <p:sldId id="291" r:id="rId18"/>
    <p:sldId id="257" r:id="rId19"/>
    <p:sldId id="258" r:id="rId20"/>
    <p:sldId id="259" r:id="rId21"/>
    <p:sldId id="260" r:id="rId22"/>
    <p:sldId id="261" r:id="rId23"/>
    <p:sldId id="29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0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54CEC-7802-4655-9B76-DB0ADD920DB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1E9CC-669C-4075-B1A6-B71AFD902D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080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D7713B-CD70-45EB-832C-8D3C7B35691D}" type="datetimeFigureOut">
              <a:rPr lang="ru-RU" smtClean="0"/>
              <a:pPr/>
              <a:t>05.03.2018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EFB34F-48E0-4904-BA83-FFAFDE0428D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000240"/>
            <a:ext cx="7851648" cy="193281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Психология дошкольника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581128"/>
            <a:ext cx="7854696" cy="1440160"/>
          </a:xfrm>
        </p:spPr>
        <p:txBody>
          <a:bodyPr>
            <a:normAutofit fontScale="92500" lnSpcReduction="20000"/>
          </a:bodyPr>
          <a:lstStyle/>
          <a:p>
            <a:pPr algn="r">
              <a:spcBef>
                <a:spcPts val="0"/>
              </a:spcBef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r">
              <a:spcBef>
                <a:spcPts val="0"/>
              </a:spcBef>
            </a:pPr>
            <a:endParaRPr lang="ru-RU" sz="2400" dirty="0" smtClean="0"/>
          </a:p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tx2"/>
                </a:solidFill>
              </a:rPr>
              <a:t>Лаврова </a:t>
            </a:r>
            <a:r>
              <a:rPr lang="ru-RU" sz="2400" dirty="0">
                <a:solidFill>
                  <a:schemeClr val="tx2"/>
                </a:solidFill>
              </a:rPr>
              <a:t>Г</a:t>
            </a:r>
            <a:r>
              <a:rPr lang="ru-RU" sz="2400" dirty="0" smtClean="0">
                <a:solidFill>
                  <a:schemeClr val="tx2"/>
                </a:solidFill>
              </a:rPr>
              <a:t>алина Николаевна,</a:t>
            </a:r>
          </a:p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tx2"/>
                </a:solidFill>
              </a:rPr>
              <a:t>доцент кафедры развития дошкольного образования </a:t>
            </a:r>
          </a:p>
          <a:p>
            <a:pPr algn="r">
              <a:spcBef>
                <a:spcPts val="0"/>
              </a:spcBef>
            </a:pPr>
            <a:r>
              <a:rPr lang="ru-RU" sz="2400" smtClean="0">
                <a:solidFill>
                  <a:schemeClr val="tx2"/>
                </a:solidFill>
              </a:rPr>
              <a:t>ГБУ </a:t>
            </a:r>
            <a:r>
              <a:rPr lang="ru-RU" sz="2400" dirty="0" smtClean="0">
                <a:solidFill>
                  <a:schemeClr val="tx2"/>
                </a:solidFill>
              </a:rPr>
              <a:t>ДПО ЧИППКРО, к.п.н. 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черты памяти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00108"/>
            <a:ext cx="8712968" cy="559724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ru-RU" sz="1800" b="1" dirty="0" smtClean="0"/>
              <a:t>Образная память может быть </a:t>
            </a:r>
            <a:r>
              <a:rPr lang="ru-RU" sz="1800" b="1" i="1" dirty="0" smtClean="0"/>
              <a:t>зрительной, слуховой, обонятельной, осязательной и вкусовой. </a:t>
            </a:r>
            <a:r>
              <a:rPr lang="ru-RU" sz="1800" dirty="0" smtClean="0"/>
              <a:t>У разных людей более активны разные анализаторы, но у большинства людей лучше развита зрительная память</a:t>
            </a:r>
          </a:p>
          <a:p>
            <a:pPr marL="0">
              <a:spcBef>
                <a:spcPts val="0"/>
              </a:spcBef>
            </a:pPr>
            <a:r>
              <a:rPr lang="ru-RU" sz="1800" b="1" dirty="0" smtClean="0"/>
              <a:t>Зрительная память</a:t>
            </a:r>
            <a:r>
              <a:rPr lang="ru-RU" sz="1800" dirty="0" smtClean="0"/>
              <a:t> – связана с сохранением и воспроизведением зрительных образов. Люди с развитой зрительной памятью обычно имеют хорошо развитое воображение и способны «видеть» информацию, даже когда она уже не воздействует на органы чувств. Зрительная память очень важна для художников, инженеров, конструкторов</a:t>
            </a:r>
          </a:p>
          <a:p>
            <a:pPr marL="0">
              <a:spcBef>
                <a:spcPts val="0"/>
              </a:spcBef>
            </a:pPr>
            <a:r>
              <a:rPr lang="ru-RU" sz="1800" b="1" dirty="0" smtClean="0"/>
              <a:t>Слуховая память -</a:t>
            </a:r>
            <a:r>
              <a:rPr lang="ru-RU" sz="1800" dirty="0" smtClean="0"/>
              <a:t> это хорошее запоминание и точное воспроизведение разнообразных звуков: речи, музыки. Такая память особенно необходима при изучении иностранных языков, музыкантам, композиторам</a:t>
            </a:r>
          </a:p>
          <a:p>
            <a:pPr marL="0">
              <a:spcBef>
                <a:spcPts val="0"/>
              </a:spcBef>
            </a:pPr>
            <a:r>
              <a:rPr lang="ru-RU" sz="1800" dirty="0" smtClean="0"/>
              <a:t> </a:t>
            </a:r>
            <a:r>
              <a:rPr lang="ru-RU" sz="1800" b="1" dirty="0" smtClean="0"/>
              <a:t>Осязательная, обонятельная и вкусовая память</a:t>
            </a:r>
            <a:r>
              <a:rPr lang="ru-RU" sz="1800" dirty="0" smtClean="0"/>
              <a:t> . Эти виды памяти развиваются особенно остро у людей определенных профессий, а также в особых жизненных обстоятельствах.  Их роль – это удовлетворение биологических потребностей организма</a:t>
            </a:r>
          </a:p>
          <a:p>
            <a:pPr marL="0">
              <a:spcBef>
                <a:spcPts val="0"/>
              </a:spcBef>
            </a:pPr>
            <a:r>
              <a:rPr lang="ru-RU" sz="1800" b="1" dirty="0" smtClean="0"/>
              <a:t>Словесно-логическая память -</a:t>
            </a:r>
            <a:r>
              <a:rPr lang="ru-RU" sz="1800" dirty="0" smtClean="0"/>
              <a:t> это разновидность запоминания, когда большую роль в процессе запоминания играет </a:t>
            </a:r>
            <a:r>
              <a:rPr lang="ru-RU" sz="1800" b="1" i="1" dirty="0" smtClean="0"/>
              <a:t>слово, мысль, логика</a:t>
            </a:r>
            <a:r>
              <a:rPr lang="ru-RU" sz="1800" dirty="0" smtClean="0"/>
              <a:t>. В данном случае человек старается понять усваиваемую информацию, прояснить терминологию, установить все смысловые связи в тексте, и только после этого запомнить материал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черты памяти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507288" cy="5168616"/>
          </a:xfrm>
        </p:spPr>
        <p:txBody>
          <a:bodyPr>
            <a:no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4. По продолжительности сохранения информации: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Мгновенная или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иконическая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память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Данная память удерживает материал, который был только что получен органами чувств, без какой-либо переработки информации. Длительность данной памяти - от 0,1 до 0,5с. Часто, в этом случае, человек запоминает информацию без сознательных усилий, даже против своей воли. Это память-образ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Кратковременная память.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Сохранение информации в течение короткого промежутка времени: в среднем около 20 с. Этот вид запоминания может происходить после однократного или очень краткого восприятия. Эта память работает без сознательного усилия для запоминания, но с установкой на будущее воспроизведение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Оперативная память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– это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память, рассчитанная на сохранение информации в течение определённого, заранее заданного срока. Срок хранения информации колеблется от нескольких секунд до нескольких дней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Долговременная память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это память, способная хранить информацию в течение неограниченного срока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481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Воображение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25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i="1" dirty="0" smtClean="0"/>
              <a:t>Благодаря воображению человек творит, разумно планирует свою деятельность и управляет ею. Почти вся человеческая материальная и духовная культура является продуктом воображения и творчества людей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b="1" dirty="0" smtClean="0"/>
              <a:t>Воображение является основой наглядно-образного мышления, позволяющего человеку ориентироваться в ситуации и решать задачи без непосредственного вмешательства практических действий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b="1" dirty="0" smtClean="0"/>
              <a:t>От восприятия</a:t>
            </a:r>
            <a:r>
              <a:rPr lang="ru-RU" sz="6400" dirty="0" smtClean="0"/>
              <a:t> воображение отличается тем, что его образы не всегда </a:t>
            </a:r>
            <a:r>
              <a:rPr lang="ru-RU" sz="6400" i="1" dirty="0" smtClean="0"/>
              <a:t>соответствуют реальности, в них есть элементы фантазии, вымысла</a:t>
            </a:r>
            <a:endParaRPr lang="ru-RU" sz="64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dirty="0" smtClean="0"/>
              <a:t>Если воображение рисует сознанию такие картины, которым ничего или мало что соответствует в действительности, то оно носит название </a:t>
            </a:r>
            <a:r>
              <a:rPr lang="ru-RU" sz="6400" i="1" dirty="0" smtClean="0"/>
              <a:t>фантазии. </a:t>
            </a:r>
            <a:r>
              <a:rPr lang="ru-RU" sz="6400" dirty="0" smtClean="0"/>
              <a:t>Если, кроме того, воображение нацелено на будущее, его именуют мечтой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b="1" dirty="0" smtClean="0"/>
              <a:t>Виды воображения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dirty="0" smtClean="0"/>
              <a:t> </a:t>
            </a:r>
            <a:r>
              <a:rPr lang="ru-RU" sz="6400" b="1" i="1" dirty="0" smtClean="0"/>
              <a:t>Активное воображение</a:t>
            </a:r>
            <a:r>
              <a:rPr lang="ru-RU" sz="6400" i="1" dirty="0" smtClean="0"/>
              <a:t> </a:t>
            </a:r>
            <a:r>
              <a:rPr lang="ru-RU" sz="6400" dirty="0" smtClean="0"/>
              <a:t>- человек по собственному желанию, усилием воли вызывает у себя соответствующие образы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dirty="0" smtClean="0"/>
              <a:t>Образы </a:t>
            </a:r>
            <a:r>
              <a:rPr lang="ru-RU" sz="6400" i="1" dirty="0" smtClean="0"/>
              <a:t>пассивного</a:t>
            </a:r>
            <a:r>
              <a:rPr lang="ru-RU" sz="6400" dirty="0" smtClean="0"/>
              <a:t> воображения возникают спонтанно, помимо воли и желания человека 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b="1" i="1" dirty="0" smtClean="0"/>
              <a:t>Продуктивное воображени</a:t>
            </a:r>
            <a:r>
              <a:rPr lang="ru-RU" sz="6400" i="1" dirty="0" smtClean="0"/>
              <a:t>е </a:t>
            </a:r>
            <a:r>
              <a:rPr lang="ru-RU" sz="6400" dirty="0" smtClean="0"/>
              <a:t>- в нем действительность сознательно конструируется человеком, а не просто механически копируется или воссоздается, но при этом в образе она все же творчески преобразуется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6400" b="1" dirty="0" smtClean="0"/>
              <a:t>В </a:t>
            </a:r>
            <a:r>
              <a:rPr lang="ru-RU" sz="6400" b="1" i="1" dirty="0" smtClean="0"/>
              <a:t>репродуктивном воображении</a:t>
            </a:r>
            <a:r>
              <a:rPr lang="ru-RU" sz="6400" i="1" dirty="0" smtClean="0"/>
              <a:t> </a:t>
            </a:r>
            <a:r>
              <a:rPr lang="ru-RU" sz="6400" dirty="0" smtClean="0"/>
              <a:t>ставится задача воспроизвести реальность в том виде, какова она есть, и хотя здесь также присутствует элемент фантазии, такое воображение больше напоминает восприятие или память, чем творчество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Речь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68616"/>
          </a:xfrm>
        </p:spPr>
        <p:txBody>
          <a:bodyPr>
            <a:normAutofit fontScale="85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Речь – это </a:t>
            </a:r>
            <a:r>
              <a:rPr lang="ru-RU" b="1" dirty="0" smtClean="0"/>
              <a:t>система используемых человеком звуковых сигналов, письменных обозначений для передачи информационного багажа, </a:t>
            </a:r>
            <a:r>
              <a:rPr lang="ru-RU" dirty="0" smtClean="0"/>
              <a:t>как </a:t>
            </a:r>
            <a:r>
              <a:rPr lang="ru-RU" b="1" dirty="0" smtClean="0"/>
              <a:t>процесс материализации и передачи мыслей</a:t>
            </a:r>
            <a:endParaRPr lang="ru-RU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Отличие языка от речи заключается в том, что </a:t>
            </a:r>
            <a:endParaRPr lang="ru-RU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-язык это объективная, исторически сформированная система слов, </a:t>
            </a:r>
            <a:endParaRPr lang="ru-RU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-речь - это индивидуальный психологический процесс формирования и передачи мыслей, посредством языка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 Её структура совпадает со структурой любого другого вида деятельности. Речь включает в себя: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-мотивацию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-планирование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-реализацию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-контроль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 функции речи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b="1" dirty="0" err="1" smtClean="0"/>
              <a:t>Сигнификативная</a:t>
            </a:r>
            <a:r>
              <a:rPr lang="ru-RU" b="1" dirty="0" smtClean="0"/>
              <a:t> или номинативная.</a:t>
            </a:r>
            <a:r>
              <a:rPr lang="ru-RU" dirty="0" smtClean="0"/>
              <a:t> Суть её состоит в том, чтобы обозначить, дать название, объектам и явлениям вокруг нас 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Обобщающая. </a:t>
            </a:r>
            <a:r>
              <a:rPr lang="ru-RU" dirty="0" smtClean="0"/>
              <a:t>Она выделяет ведущие признаки, сущность, предметов и объединяет и в группы по каким то схожим параметрам. Слово обозначает не отдельный предмет, а целую группу предметов, схожих с ним и всегда является носителем их выделяющихся признаков. Данная функция неразрывно связана с мышлением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Коммуникативная.</a:t>
            </a:r>
            <a:r>
              <a:rPr lang="ru-RU" dirty="0" smtClean="0"/>
              <a:t> Обеспечивает передачу информации. От двух вышеуказанных функций она отличается тем, что имеет проявление, как в устной, так и в письменной речи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Виды речи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3162"/>
          </a:xfrm>
        </p:spPr>
        <p:txBody>
          <a:bodyPr>
            <a:normAutofit fontScale="85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1. </a:t>
            </a:r>
            <a:r>
              <a:rPr lang="ru-RU" b="1" dirty="0" smtClean="0"/>
              <a:t>Внешняя.</a:t>
            </a:r>
            <a:r>
              <a:rPr lang="ru-RU" dirty="0" smtClean="0"/>
              <a:t> Она включает в себя как устную, так и письменную речь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/>
              <a:t>диалог</a:t>
            </a:r>
            <a:r>
              <a:rPr lang="ru-RU" dirty="0" smtClean="0"/>
              <a:t> - непосредственная беседа, происходящая между 2 людьми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/>
              <a:t>монолог</a:t>
            </a:r>
            <a:r>
              <a:rPr lang="ru-RU" dirty="0" smtClean="0"/>
              <a:t> - длительное, последовательное изложение мыслей или мнений одного человека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/>
              <a:t>письменная речь</a:t>
            </a:r>
            <a:r>
              <a:rPr lang="ru-RU" i="1" dirty="0" smtClean="0"/>
              <a:t> </a:t>
            </a:r>
            <a:r>
              <a:rPr lang="ru-RU" dirty="0" smtClean="0"/>
              <a:t>– представляет собой развёрнутый вариант монолога, но при этом она может оказывать влияние лишь с помощью слов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2. </a:t>
            </a:r>
            <a:r>
              <a:rPr lang="ru-RU" b="1" dirty="0" smtClean="0"/>
              <a:t>Внутренняя.</a:t>
            </a:r>
            <a:r>
              <a:rPr lang="ru-RU" dirty="0" smtClean="0"/>
              <a:t> Особый вид речевой деятельности. Для внутренней речи характерно с одной стороны, фрагментарность и отрывочность, с другой стороны, в ней исключается возможность неправильного восприятия ситуации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Внимание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Внимание </a:t>
            </a:r>
            <a:r>
              <a:rPr lang="ru-RU" dirty="0" smtClean="0"/>
              <a:t>– это направленность и сосредоточенность сознания человека на определенных объектах при одновременном отвлечении от других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Непроизвольное внимание </a:t>
            </a:r>
            <a:r>
              <a:rPr lang="ru-RU" dirty="0" smtClean="0"/>
              <a:t>- само собой возникающее внимание. Вызванное действием сильного контрастного или нового, неожиданного раздражителя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Произвольное внимание </a:t>
            </a:r>
            <a:r>
              <a:rPr lang="ru-RU" dirty="0" smtClean="0"/>
              <a:t>- сознательное сосредоточение на определенной информации. Требует волевых усилий, утомляет через 20 минут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Качества внимания: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/>
              <a:t>Концентрация  </a:t>
            </a:r>
            <a:r>
              <a:rPr lang="ru-RU" dirty="0" smtClean="0"/>
              <a:t>- степень сосредоточенности на объекте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/>
              <a:t>Переключение</a:t>
            </a:r>
            <a:r>
              <a:rPr lang="ru-RU" dirty="0" smtClean="0"/>
              <a:t> – намеренный осознанный перенос внимания с одного объекта на другой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/>
              <a:t>Распределение </a:t>
            </a:r>
            <a:r>
              <a:rPr lang="ru-RU" dirty="0" smtClean="0"/>
              <a:t>– возможность удерживать одновременно несколько объектов, выполнять несколько видов деятельности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/>
              <a:t>Устойчивость </a:t>
            </a:r>
            <a:r>
              <a:rPr lang="ru-RU" dirty="0" smtClean="0"/>
              <a:t>– длительность сосредоточения внимания на объекте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Эмоционально-волевые процессы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Они включают эмоции, чувства и волю человека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Эмоции</a:t>
            </a:r>
            <a:r>
              <a:rPr lang="ru-RU" dirty="0" smtClean="0"/>
              <a:t> - </a:t>
            </a:r>
            <a:r>
              <a:rPr lang="ru-RU" i="1" dirty="0" smtClean="0"/>
              <a:t>процесс отражения реакции психики человека на предметы и явления объективного мира, проявляющиеся в биологически обусловленных переживаниях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Чувства</a:t>
            </a:r>
            <a:r>
              <a:rPr lang="ru-RU" dirty="0" smtClean="0"/>
              <a:t> - </a:t>
            </a:r>
            <a:r>
              <a:rPr lang="ru-RU" i="1" dirty="0" smtClean="0"/>
              <a:t>устойчивое эмоциональное отношение человека к явлениям объективной действительности, проявляющееся в духовно обусловленных переживаниях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Физиологической основой чувств являются сложные взаимодействия процессов, протекающих как в организме в целом, так и в подкорке и коре головного мозга Изменения, происходящие в организме при тех или иных эмоциях и чувствах, передаются в кору головного мозга и влияют на протекание всех познавательных процессов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Воля</a:t>
            </a:r>
            <a:r>
              <a:rPr lang="ru-RU" dirty="0" smtClean="0"/>
              <a:t> сознательное регулирование человеком своего поведения и деятельности, связанное с преодолением внутренних и внешних препятствий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dirty="0"/>
              <a:t/>
            </a:r>
            <a:br>
              <a:rPr lang="ru-RU" dirty="0"/>
            </a:br>
            <a:r>
              <a:rPr lang="ru-RU" sz="5400" b="1" i="1" dirty="0" smtClean="0"/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Условия успешного психического 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развития ребенка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i="1" dirty="0"/>
              <a:t>Младенческий </a:t>
            </a:r>
            <a:r>
              <a:rPr lang="ru-RU" b="1" i="1" dirty="0" smtClean="0"/>
              <a:t>возраст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Ведущей </a:t>
            </a:r>
            <a:r>
              <a:rPr lang="ru-RU" dirty="0"/>
              <a:t>формой деятельности является эмоционально-положительное общение взрослого с </a:t>
            </a:r>
            <a:r>
              <a:rPr lang="ru-RU" dirty="0" smtClean="0"/>
              <a:t>ребёнком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взрослый </a:t>
            </a:r>
            <a:r>
              <a:rPr lang="ru-RU" dirty="0"/>
              <a:t>направляет все усилия на удовлетворение потребности </a:t>
            </a:r>
            <a:r>
              <a:rPr lang="ru-RU" dirty="0" smtClean="0"/>
              <a:t>ребенка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</a:t>
            </a:r>
            <a:r>
              <a:rPr lang="ru-RU" dirty="0" smtClean="0"/>
              <a:t>в </a:t>
            </a:r>
            <a:r>
              <a:rPr lang="ru-RU" dirty="0"/>
              <a:t>движениях, эмоциональном насыщении, в предметной новизне; </a:t>
            </a:r>
            <a:endParaRPr lang="ru-RU" dirty="0" smtClean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</a:t>
            </a:r>
            <a:r>
              <a:rPr lang="ru-RU" dirty="0" smtClean="0"/>
              <a:t>на </a:t>
            </a:r>
            <a:r>
              <a:rPr lang="ru-RU" dirty="0"/>
              <a:t>обеспечение развития функций руки и сенсорно-двигательных координаций в процессе манипулирования с предметами; </a:t>
            </a:r>
            <a:endParaRPr lang="ru-RU" dirty="0" smtClean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</a:t>
            </a:r>
            <a:r>
              <a:rPr lang="ru-RU" dirty="0" smtClean="0"/>
              <a:t>на </a:t>
            </a:r>
            <a:r>
              <a:rPr lang="ru-RU" dirty="0"/>
              <a:t>развитие подражания и эмоционально-делового общения; </a:t>
            </a:r>
            <a:endParaRPr lang="ru-RU" dirty="0" smtClean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</a:t>
            </a:r>
            <a:r>
              <a:rPr lang="ru-RU" dirty="0" smtClean="0"/>
              <a:t>активизацию лепета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На </a:t>
            </a:r>
            <a:r>
              <a:rPr lang="ru-RU" dirty="0"/>
              <a:t>первом году создаются предпосылки к самостоятельной ходьбе и овладению </a:t>
            </a:r>
            <a:r>
              <a:rPr lang="ru-RU" dirty="0" smtClean="0"/>
              <a:t>речью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Условия успешного психического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развития ребенка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507288" cy="4739418"/>
          </a:xfrm>
        </p:spPr>
        <p:txBody>
          <a:bodyPr>
            <a:normAutofit fontScale="77500" lnSpcReduction="20000"/>
          </a:bodyPr>
          <a:lstStyle/>
          <a:p>
            <a:pPr marL="0">
              <a:spcBef>
                <a:spcPts val="0"/>
              </a:spcBef>
            </a:pPr>
            <a:r>
              <a:rPr lang="ru-RU" b="1" i="1" dirty="0" err="1" smtClean="0"/>
              <a:t>Преддошкольный</a:t>
            </a:r>
            <a:r>
              <a:rPr lang="ru-RU" b="1" i="1" dirty="0" smtClean="0"/>
              <a:t> (ранний) возраст</a:t>
            </a:r>
            <a:endParaRPr lang="ru-RU" b="1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Взрослые </a:t>
            </a:r>
            <a:r>
              <a:rPr lang="ru-RU" dirty="0"/>
              <a:t>должны создавать условия: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 для развития у ребенка познавательной активности, направленной на исследование свойств объектов и их функциональности («Что с ним можно сделать? В чём его значение?»);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 для формирования структуры предметного действия на основе совместной с ребенком предметной деятельности;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 для обогащения сенсорного опыта;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 для возникновения способности ребенка к знаковому </a:t>
            </a:r>
            <a:r>
              <a:rPr lang="ru-RU" dirty="0" err="1"/>
              <a:t>опосредованию</a:t>
            </a:r>
            <a:r>
              <a:rPr lang="ru-RU" dirty="0"/>
              <a:t> (замещению) в процессе использования предметных заместителей, возникновения ассоциативных образов в </a:t>
            </a:r>
            <a:r>
              <a:rPr lang="ru-RU" dirty="0" err="1"/>
              <a:t>доизобразительном</a:t>
            </a:r>
            <a:r>
              <a:rPr lang="ru-RU" dirty="0"/>
              <a:t> «рисовании» и овладению речью;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- для развития деловых мотивов взаимодействия с </a:t>
            </a:r>
            <a:r>
              <a:rPr lang="ru-RU" dirty="0" smtClean="0"/>
              <a:t>окружающими</a:t>
            </a:r>
            <a:endParaRPr lang="ru-RU" dirty="0"/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Речь </a:t>
            </a:r>
            <a:r>
              <a:rPr lang="ru-RU" b="1" dirty="0"/>
              <a:t>на данном возрастном этапе становиться ведущим средством общения и развития мышления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Психология в понятиях 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ru-RU" sz="2000" b="1" dirty="0" smtClean="0"/>
              <a:t>Психические процессы </a:t>
            </a:r>
            <a:r>
              <a:rPr lang="ru-RU" sz="2000" dirty="0" smtClean="0"/>
              <a:t>- это динамическое отражение действительности в различных формах психических явлений и обеспечивают формирование знаний и первичную регуляцию поведения и деятельности человека</a:t>
            </a:r>
          </a:p>
          <a:p>
            <a:pPr marL="0">
              <a:spcBef>
                <a:spcPts val="0"/>
              </a:spcBef>
            </a:pPr>
            <a:r>
              <a:rPr lang="ru-RU" sz="2000" dirty="0" smtClean="0"/>
              <a:t> </a:t>
            </a:r>
            <a:r>
              <a:rPr lang="ru-RU" sz="2000" b="1" dirty="0" smtClean="0"/>
              <a:t>Познавательные процессы: 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-ощущения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восприятие 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память 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мышление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воображение</a:t>
            </a:r>
            <a:r>
              <a:rPr lang="ru-RU" sz="2000" dirty="0" smtClean="0"/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речь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внимание</a:t>
            </a:r>
            <a:endParaRPr lang="ru-RU" sz="2000" dirty="0" smtClean="0"/>
          </a:p>
          <a:p>
            <a:pPr marL="0">
              <a:spcBef>
                <a:spcPts val="0"/>
              </a:spcBef>
            </a:pPr>
            <a:r>
              <a:rPr lang="ru-RU" sz="2000" i="1" dirty="0" smtClean="0"/>
              <a:t> </a:t>
            </a:r>
            <a:r>
              <a:rPr lang="ru-RU" sz="2000" b="1" dirty="0" smtClean="0"/>
              <a:t>Эмоционально-волевые: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эмоции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чувства</a:t>
            </a:r>
            <a:endParaRPr lang="ru-RU" sz="20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/>
              <a:t>- воля</a:t>
            </a:r>
            <a:endParaRPr lang="ru-RU" sz="2000" dirty="0" smtClean="0"/>
          </a:p>
          <a:p>
            <a:pPr marL="0">
              <a:spcBef>
                <a:spcPts val="0"/>
              </a:spcBef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Условия успешного психического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развития ребенка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Дошкольный возраст</a:t>
            </a:r>
            <a:endParaRPr lang="ru-RU" i="1" dirty="0"/>
          </a:p>
          <a:p>
            <a:r>
              <a:rPr lang="ru-RU" dirty="0" smtClean="0"/>
              <a:t>Интенсивно </a:t>
            </a:r>
            <a:r>
              <a:rPr lang="ru-RU" dirty="0"/>
              <a:t>развивается игра как ведущий вид деятельности, совершенствуется речь, все виды мышления, память, расширяются представления об окружающем </a:t>
            </a:r>
            <a:r>
              <a:rPr lang="ru-RU" dirty="0" smtClean="0"/>
              <a:t>мире</a:t>
            </a:r>
          </a:p>
          <a:p>
            <a:r>
              <a:rPr lang="ru-RU" dirty="0" smtClean="0"/>
              <a:t> </a:t>
            </a:r>
            <a:r>
              <a:rPr lang="ru-RU" dirty="0"/>
              <a:t>Сложный путь психического развития дошкольника находится в тесной зависимости от его активной и разнообразной </a:t>
            </a:r>
            <a:r>
              <a:rPr lang="ru-RU" dirty="0" smtClean="0"/>
              <a:t>деятельности</a:t>
            </a:r>
          </a:p>
          <a:p>
            <a:r>
              <a:rPr lang="ru-RU" dirty="0" smtClean="0"/>
              <a:t>Взрослый </a:t>
            </a:r>
            <a:r>
              <a:rPr lang="ru-RU" dirty="0"/>
              <a:t>должен стимулировать детскую самостоятельность, </a:t>
            </a:r>
            <a:r>
              <a:rPr lang="ru-RU" dirty="0" smtClean="0"/>
              <a:t>инициативу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Психологические новообразования дошкольника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14908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1. Чрезвычайно </a:t>
            </a:r>
            <a:r>
              <a:rPr lang="ru-RU" sz="2660" dirty="0">
                <a:latin typeface="Times New Roman" pitchFamily="18" charset="0"/>
                <a:cs typeface="Times New Roman" pitchFamily="18" charset="0"/>
              </a:rPr>
              <a:t>возрастает познавательная активность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2. Развивается </a:t>
            </a:r>
            <a:r>
              <a:rPr lang="ru-RU" sz="2660" dirty="0">
                <a:latin typeface="Times New Roman" pitchFamily="18" charset="0"/>
                <a:cs typeface="Times New Roman" pitchFamily="18" charset="0"/>
              </a:rPr>
              <a:t>восприятие;</a:t>
            </a:r>
          </a:p>
          <a:p>
            <a:pPr marL="0">
              <a:spcBef>
                <a:spcPts val="0"/>
              </a:spcBef>
              <a:buNone/>
            </a:pP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3. Преобладает наглядное </a:t>
            </a:r>
            <a:r>
              <a:rPr lang="ru-RU" sz="2660" dirty="0">
                <a:latin typeface="Times New Roman" pitchFamily="18" charset="0"/>
                <a:cs typeface="Times New Roman" pitchFamily="18" charset="0"/>
              </a:rPr>
              <a:t>мышление, появляются зачатки логического мышления;</a:t>
            </a:r>
          </a:p>
          <a:p>
            <a:pPr marL="0">
              <a:spcBef>
                <a:spcPts val="0"/>
              </a:spcBef>
              <a:buNone/>
            </a:pP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4. Происходит </a:t>
            </a:r>
            <a:r>
              <a:rPr lang="ru-RU" sz="2660" dirty="0">
                <a:latin typeface="Times New Roman" pitchFamily="18" charset="0"/>
                <a:cs typeface="Times New Roman" pitchFamily="18" charset="0"/>
              </a:rPr>
              <a:t>становление смысловой памяти,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5. Развивается активно произвольное внимание;</a:t>
            </a:r>
            <a:endParaRPr lang="ru-RU" sz="266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6. Значительно </a:t>
            </a:r>
            <a:r>
              <a:rPr lang="ru-RU" sz="2660" dirty="0">
                <a:latin typeface="Times New Roman" pitchFamily="18" charset="0"/>
                <a:cs typeface="Times New Roman" pitchFamily="18" charset="0"/>
              </a:rPr>
              <a:t>возрастает роль речи как в познании ребенком окружающего мира, так и в развитии общения и разных видов детской </a:t>
            </a:r>
            <a:r>
              <a:rPr lang="ru-RU" sz="2660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endParaRPr lang="ru-RU" sz="266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Психологические новообразования дошкольника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Появляются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новые виды деятельности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игра - первый и основной вид совместной деятельности дошкольников; </a:t>
            </a:r>
          </a:p>
          <a:p>
            <a:pPr marL="0"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-изобразительная деятельность - первая продуктивная деятельность ребенка;</a:t>
            </a:r>
          </a:p>
          <a:p>
            <a:pPr marL="0">
              <a:spcBef>
                <a:spcPts val="0"/>
              </a:spcBef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- элементы трудовой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Происходит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интенсивное развитие личности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 . Начинается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воли. Ребенок, усваивая нравственные представления, формы поведения, становится маленьким членом человеческого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Вопросы  к зачету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30934"/>
          </a:xfrm>
        </p:spPr>
        <p:txBody>
          <a:bodyPr>
            <a:normAutofit fontScale="55000" lnSpcReduction="20000"/>
          </a:bodyPr>
          <a:lstStyle/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Определения психические и эмоционально-волевые процессы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2.Условия успешного развития детей дошкольного возраста</a:t>
            </a:r>
          </a:p>
          <a:p>
            <a:pPr marL="0" lvl="0">
              <a:lnSpc>
                <a:spcPct val="120000"/>
              </a:lnSpc>
              <a:spcBef>
                <a:spcPts val="0"/>
              </a:spcBef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3. Характеристика психологических новообразований детей дошкольного возраста </a:t>
            </a:r>
          </a:p>
          <a:p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Литература </a:t>
            </a: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Мухина, В. 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Возрастная психология: феноменология развития, детство, отрочество: Учебник для студ. вузов. - 6-е изд., стереотип. - М.: Издательский центр "Академия", 2000. - 456 с. </a:t>
            </a:r>
          </a:p>
          <a:p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Смирнова, Е.О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детская психология. М.: Гуманитарный издательский центр ВЛАДОС, 2006.- 366с.</a:t>
            </a:r>
          </a:p>
          <a:p>
            <a:pPr lvl="0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Урунтаева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, Г.А.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Дошкольная психология: Учеб. пособие для студ. сред.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учеб. Заведений . -- 5-е изд., стереотип. - М.: Издательский центр "Академия», 2001. - 336 с.</a:t>
            </a:r>
          </a:p>
          <a:p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Веракса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, Н.Е.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Развитие ребенка в дошкольном детстве. Пособие для педагогов дошкольных учреждений / Н.Е.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Веракса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А.Н.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Веракса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– М.: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Мозайка-Синтез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2008. – 80 с.</a:t>
            </a:r>
          </a:p>
          <a:p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Ощущения  Восприятие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Ощущения - это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отражение лишь отдельных свойств объектов окружающего мира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Восприятие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это отражение предметов, ситуаций или событий в их целостности .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Оно возникает при непосредственном воздействии объектов на органы чувств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Понятие ощущения отличается от понятия восприятия не качественно, а количественно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Итак, восприятие является совокупностью ощущений.  Для возникновения ощущений необходимы объект внешнего воздействия и анализаторы, способные это воздействие воспринять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может испытывать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шесть видов внешних ощущений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зрительные, слуховые, обонятельные, тактильные (осязательные), вкусовые и кинестетические ощущения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Ребенок с помощью восприятия начинает получать жизненный опыт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Восприятие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40054"/>
          </a:xfrm>
        </p:spPr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Помимо классификации на основе преобладающих анализаторов, существует еще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классификация и по видам самих воспринимаемых объектов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Это восприятие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пространства, времени, движения, восприятие одного человека другим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Существуют такие понятия, как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предметность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воспринимается всегда некий конкретный предмет 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 константность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означает, что воспринимаемый объект не меняет своих характеристик в том случае, когда он удаляется от человека или приближается к нему, нарисован на картине или показан на экране. Например, зрительный образ слона в силу адекватности сознания будет образом крупного животного независимо от того, находится ли слон в непосредственной близости от человека, удален он на какое-либо расстояние или человек видит его по телевизору 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Перцепция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непосредственное восприятие объектов окружающего мира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Мышление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 fontScale="92500" lnSpcReduction="10000"/>
          </a:bodyPr>
          <a:lstStyle/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Мышление-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обобщенная и опосредованная форма психического отражения, устанавливающая связи и отношения между познаваемыми объектами. Само мышление реализуется в форме понятий, суждений и умозаключений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Виды мышления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НДМ, НОМ, словесно-логическое мышление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НДМ – задача стоит перед ребенком в наглядной форме, а способом решения будет практическое действие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 – ситуация преобразуется в плане образа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Абстрактно-понятийное осуществляется при помощи логических операций с понятиями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Память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r>
              <a:rPr lang="ru-RU" dirty="0" smtClean="0"/>
              <a:t>Память - </a:t>
            </a:r>
            <a:r>
              <a:rPr lang="ru-RU" b="1" dirty="0" smtClean="0"/>
              <a:t>психологический процесс, выполняющий функции запоминания, сохранения и воспроизведения материала. Три указанных функции являются основными для памяти</a:t>
            </a:r>
            <a:endParaRPr lang="ru-RU" dirty="0" smtClean="0"/>
          </a:p>
          <a:p>
            <a:r>
              <a:rPr lang="ru-RU" dirty="0" smtClean="0"/>
              <a:t>Память хранит, восстанавливает очень разные элементы нашего опыта:  интеллектуальный, эмоциональный, и моторно-двигательный</a:t>
            </a:r>
          </a:p>
          <a:p>
            <a:r>
              <a:rPr lang="ru-RU" dirty="0" smtClean="0"/>
              <a:t>Память о чувствах и эмоциях может сохраняться даже дольше, чем интеллектуальная память о конкретных событиях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30684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 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Основные черты памяти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12568"/>
          </a:xfrm>
        </p:spPr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Продуктивность памяти 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Объём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способность одновременно сохранять значительный объём информации. Средний объём памяти - 7 элементов (единиц) информации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Быстрота запоминания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 отличается у разных людей. Скорость запоминания можно увеличить с помощью специальной тренировки памяти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Точность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проявляется в припоминании фактов и событий, с которыми сталкивался человек, а также в припоминании содержания информации. Эта черта очень важна в обучении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Длительность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способность в течение долгого времени сохранять пережитый опыт. Очень индивидуальное качество: некоторые люди могут вспомнить лица и имена школьных друзей спустя много лет (развита долговременная память), некоторые забывают их спустя всего несколько лет. Длительность памяти имеет выборочный характер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Готовность к воспроизведению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способность быстро воспроизводить в сознании человека информацию. Именно благодаря этой способности  мы можем эффективно использовать приобретенный раньше опыт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черты памяти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По характеру целевой деятельности память подразделяют на непроизвольную и произвольную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Непроизвольная память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означает запоминание и воспроизведение автоматически, без всяких усилий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Произвольная память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подразумевает случаи, когда присутствует конкретная задача, и для запоминания используются волевые усилия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Доказано, что непроизвольно запоминается материал, который интересен для человека, который важен, имеет большое значение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9898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Основные черты памяти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435280" cy="5311492"/>
          </a:xfrm>
        </p:spPr>
        <p:txBody>
          <a:bodyPr>
            <a:no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670" b="1" dirty="0" smtClean="0">
                <a:latin typeface="Times New Roman" pitchFamily="18" charset="0"/>
                <a:cs typeface="Times New Roman" pitchFamily="18" charset="0"/>
              </a:rPr>
              <a:t>3. По характеру психической деятельности, с помощью которой человек запоминает информацию, память делят: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670" b="1" i="1" dirty="0" smtClean="0">
                <a:latin typeface="Times New Roman" pitchFamily="18" charset="0"/>
                <a:cs typeface="Times New Roman" pitchFamily="18" charset="0"/>
              </a:rPr>
              <a:t>А)  Двигательная (кинетическая) память</a:t>
            </a:r>
            <a:r>
              <a:rPr lang="ru-RU" sz="1670" dirty="0" smtClean="0">
                <a:latin typeface="Times New Roman" pitchFamily="18" charset="0"/>
                <a:cs typeface="Times New Roman" pitchFamily="18" charset="0"/>
              </a:rPr>
              <a:t> - есть запоминание и сохранение, а при необходимости, воспроизведение многообразных, сложных движений. Эта память активно участвует в развитии двигательных (трудовых, спортивных) умений и навыков. Все ручные движения человека связаны с этим видом памяти. Эта память проявляется у человека раньше всего, и крайне необходима для нормального развития ребенка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670" b="1" i="1" dirty="0" smtClean="0">
                <a:latin typeface="Times New Roman" pitchFamily="18" charset="0"/>
                <a:cs typeface="Times New Roman" pitchFamily="18" charset="0"/>
              </a:rPr>
              <a:t>Б)  Эмоциональная память</a:t>
            </a:r>
            <a:r>
              <a:rPr lang="ru-RU" sz="1670" dirty="0" smtClean="0">
                <a:latin typeface="Times New Roman" pitchFamily="18" charset="0"/>
                <a:cs typeface="Times New Roman" pitchFamily="18" charset="0"/>
              </a:rPr>
              <a:t> – это память на переживания. Существует связь между приятностью переживания, и тем, как оно удерживается в памяти. Приятные переживания удерживаются гораздо лучше, чем неприятные. </a:t>
            </a:r>
            <a:r>
              <a:rPr lang="ru-RU" sz="1670" i="1" dirty="0" smtClean="0">
                <a:latin typeface="Times New Roman" pitchFamily="18" charset="0"/>
                <a:cs typeface="Times New Roman" pitchFamily="18" charset="0"/>
              </a:rPr>
              <a:t>Человеческая память вообще оптимистична по природе. Человеку свойственно забывать неприятное; воспоминания о страшных трагедиях, с течением времени, утрачивают свою остроту.</a:t>
            </a:r>
            <a:endParaRPr lang="ru-RU" sz="167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670" dirty="0" smtClean="0">
                <a:latin typeface="Times New Roman" pitchFamily="18" charset="0"/>
                <a:cs typeface="Times New Roman" pitchFamily="18" charset="0"/>
              </a:rPr>
              <a:t>Данный вид памяти играет важную роль в мотивации человека, а проявляет себя эта память очень рано: в младенчестве (около 6 мес.).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ru-RU" sz="1670" b="1" i="1" dirty="0" smtClean="0">
                <a:latin typeface="Times New Roman" pitchFamily="18" charset="0"/>
                <a:cs typeface="Times New Roman" pitchFamily="18" charset="0"/>
              </a:rPr>
              <a:t>В)  Образная память </a:t>
            </a:r>
            <a:r>
              <a:rPr lang="ru-RU" sz="167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70" dirty="0" smtClean="0">
                <a:latin typeface="Times New Roman" pitchFamily="18" charset="0"/>
                <a:cs typeface="Times New Roman" pitchFamily="18" charset="0"/>
              </a:rPr>
              <a:t> связана с запоминанием и воспроизведением чувственных образов предметов и явлений, их свойств, отношений между ними. Данная память начинает проявляться к возрасту 2-х лет, и достигает своей высшей точки к юношескому возрасту</a:t>
            </a:r>
          </a:p>
          <a:p>
            <a:endParaRPr lang="ru-RU" sz="167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7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701</TotalTime>
  <Words>1257</Words>
  <Application>Microsoft Office PowerPoint</Application>
  <PresentationFormat>Экран (4:3)</PresentationFormat>
  <Paragraphs>166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Calibri</vt:lpstr>
      <vt:lpstr>Constantia</vt:lpstr>
      <vt:lpstr>Times New Roman</vt:lpstr>
      <vt:lpstr>Wingdings 2</vt:lpstr>
      <vt:lpstr>Поток</vt:lpstr>
      <vt:lpstr>               Психология дошкольника  </vt:lpstr>
      <vt:lpstr>  Психология в понятиях </vt:lpstr>
      <vt:lpstr>Ощущения  Восприятие </vt:lpstr>
      <vt:lpstr>Восприятие</vt:lpstr>
      <vt:lpstr>Мышление </vt:lpstr>
      <vt:lpstr>Память</vt:lpstr>
      <vt:lpstr>                          Основные черты памяти</vt:lpstr>
      <vt:lpstr>Основные черты памяти </vt:lpstr>
      <vt:lpstr>  Основные черты памяти </vt:lpstr>
      <vt:lpstr> Основные черты памяти </vt:lpstr>
      <vt:lpstr>Основные черты памяти</vt:lpstr>
      <vt:lpstr>      Воображение </vt:lpstr>
      <vt:lpstr>Речь </vt:lpstr>
      <vt:lpstr>Основные  функции речи</vt:lpstr>
      <vt:lpstr>Виды речи</vt:lpstr>
      <vt:lpstr>Внимание </vt:lpstr>
      <vt:lpstr>Эмоционально-волевые процессы</vt:lpstr>
      <vt:lpstr>    Условия успешного психического  развития ребенка</vt:lpstr>
      <vt:lpstr>Условия успешного психического  развития ребенка</vt:lpstr>
      <vt:lpstr>Условия успешного психического  развития ребенка</vt:lpstr>
      <vt:lpstr>Психологические новообразования дошкольника</vt:lpstr>
      <vt:lpstr>Психологические новообразования дошкольника</vt:lpstr>
      <vt:lpstr>Вопросы  к зачету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Психолого-педагогическая характеристика детей дошкольного возраста</dc:title>
  <dc:creator>user</dc:creator>
  <cp:lastModifiedBy>Галина Н. Лаврова</cp:lastModifiedBy>
  <cp:revision>49</cp:revision>
  <dcterms:created xsi:type="dcterms:W3CDTF">2015-08-19T09:45:15Z</dcterms:created>
  <dcterms:modified xsi:type="dcterms:W3CDTF">2018-03-05T02:46:45Z</dcterms:modified>
</cp:coreProperties>
</file>