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1" r:id="rId3"/>
    <p:sldId id="273" r:id="rId4"/>
    <p:sldId id="274" r:id="rId5"/>
    <p:sldId id="258" r:id="rId6"/>
    <p:sldId id="259" r:id="rId7"/>
    <p:sldId id="260" r:id="rId8"/>
    <p:sldId id="261" r:id="rId9"/>
    <p:sldId id="262" r:id="rId10"/>
    <p:sldId id="263" r:id="rId11"/>
    <p:sldId id="264" r:id="rId12"/>
    <p:sldId id="265" r:id="rId13"/>
    <p:sldId id="266" r:id="rId14"/>
    <p:sldId id="267" r:id="rId15"/>
    <p:sldId id="270" r:id="rId16"/>
    <p:sldId id="268" r:id="rId17"/>
    <p:sldId id="285" r:id="rId18"/>
    <p:sldId id="257" r:id="rId19"/>
    <p:sldId id="277" r:id="rId20"/>
    <p:sldId id="278" r:id="rId21"/>
    <p:sldId id="284" r:id="rId22"/>
    <p:sldId id="279" r:id="rId23"/>
    <p:sldId id="280"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3FB9E-59EE-497A-90AF-C82F3CD3F9AC}" type="datetimeFigureOut">
              <a:rPr lang="ru-RU" smtClean="0"/>
              <a:pPr/>
              <a:t>18.04.2022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392EC-3C38-48A8-ACC0-269C37A375B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66392EC-3C38-48A8-ACC0-269C37A375B4}"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964F2F-A408-4018-93AF-FB91CE54BC86}" type="datetimeFigureOut">
              <a:rPr lang="ru-RU" smtClean="0"/>
              <a:pPr/>
              <a:t>18.04.2022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520DC5-8031-498B-BDDB-01B721736DD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64F2F-A408-4018-93AF-FB91CE54BC86}" type="datetimeFigureOut">
              <a:rPr lang="ru-RU" smtClean="0"/>
              <a:pPr/>
              <a:t>18.04.2022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20DC5-8031-498B-BDDB-01B721736DD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4000527"/>
          </a:xfrm>
        </p:spPr>
        <p:txBody>
          <a:bodyPr>
            <a:normAutofit fontScale="90000"/>
          </a:bodyPr>
          <a:lstStyle/>
          <a:p>
            <a:r>
              <a:rPr lang="ru-RU" dirty="0" smtClean="0"/>
              <a:t> Открытое заседание методического объединения учителей математики «Практико-ориентированные задания на государственной итоговой аттестации по математике» </a:t>
            </a:r>
            <a:r>
              <a:rPr lang="ru-RU" dirty="0"/>
              <a:t/>
            </a:r>
            <a:br>
              <a:rPr lang="ru-RU" dirty="0"/>
            </a:br>
            <a:endParaRPr lang="ru-RU" dirty="0"/>
          </a:p>
        </p:txBody>
      </p:sp>
      <p:sp>
        <p:nvSpPr>
          <p:cNvPr id="3" name="Подзаголовок 2"/>
          <p:cNvSpPr>
            <a:spLocks noGrp="1"/>
          </p:cNvSpPr>
          <p:nvPr>
            <p:ph type="subTitle" idx="1"/>
          </p:nvPr>
        </p:nvSpPr>
        <p:spPr>
          <a:xfrm>
            <a:off x="1371600" y="2285992"/>
            <a:ext cx="6400800" cy="1428760"/>
          </a:xfrm>
        </p:spPr>
        <p:txBody>
          <a:bodyPr>
            <a:normAutofit fontScale="92500" lnSpcReduction="10000"/>
          </a:bodyPr>
          <a:lstStyle/>
          <a:p>
            <a:endParaRPr lang="ru-RU" dirty="0">
              <a:solidFill>
                <a:srgbClr val="00B050"/>
              </a:solidFill>
            </a:endParaRPr>
          </a:p>
          <a:p>
            <a:r>
              <a:rPr lang="ru-RU" sz="5400" dirty="0">
                <a:solidFill>
                  <a:srgbClr val="00B050"/>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47230" r="2707" b="22115"/>
          <a:stretch>
            <a:fillRect/>
          </a:stretch>
        </p:blipFill>
        <p:spPr bwMode="auto">
          <a:xfrm>
            <a:off x="285720" y="214290"/>
            <a:ext cx="3786214" cy="1928826"/>
          </a:xfrm>
          <a:prstGeom prst="rect">
            <a:avLst/>
          </a:prstGeom>
          <a:noFill/>
          <a:ln w="9525">
            <a:noFill/>
            <a:miter lim="800000"/>
            <a:headEnd/>
            <a:tailEnd/>
          </a:ln>
          <a:effectLst/>
        </p:spPr>
      </p:pic>
      <p:sp>
        <p:nvSpPr>
          <p:cNvPr id="3" name="Прямоугольник 2"/>
          <p:cNvSpPr/>
          <p:nvPr/>
        </p:nvSpPr>
        <p:spPr>
          <a:xfrm>
            <a:off x="4357686" y="285728"/>
            <a:ext cx="4572000" cy="3046988"/>
          </a:xfrm>
          <a:prstGeom prst="rect">
            <a:avLst/>
          </a:prstGeom>
        </p:spPr>
        <p:txBody>
          <a:bodyPr wrap="square">
            <a:spAutoFit/>
          </a:bodyPr>
          <a:lstStyle/>
          <a:p>
            <a:pPr algn="just"/>
            <a:r>
              <a:rPr lang="ru-RU" sz="2400" b="1" dirty="0"/>
              <a:t>2. Земледелец решил устроить террасы на своём участке (см. </a:t>
            </a:r>
            <a:r>
              <a:rPr lang="ru-RU" sz="2400" b="1" dirty="0" smtClean="0"/>
              <a:t>рисунок</a:t>
            </a:r>
            <a:r>
              <a:rPr lang="ru-RU" sz="2400" b="1" dirty="0"/>
              <a:t>), чтобы выращивать рис, пшено или кукурузу. </a:t>
            </a:r>
            <a:r>
              <a:rPr lang="ru-RU" sz="2400" b="1" dirty="0" smtClean="0"/>
              <a:t>Строительство </a:t>
            </a:r>
            <a:r>
              <a:rPr lang="ru-RU" sz="2400" b="1" dirty="0"/>
              <a:t>террас возможно, если угол склона (уклон) не больше 50% (тангенс угла склона </a:t>
            </a:r>
            <a:r>
              <a:rPr lang="ru-RU" sz="2400" b="1" i="1" dirty="0" err="1"/>
              <a:t>α</a:t>
            </a:r>
            <a:r>
              <a:rPr lang="ru-RU" sz="2400" b="1" i="1" dirty="0"/>
              <a:t>, </a:t>
            </a:r>
            <a:r>
              <a:rPr lang="ru-RU" sz="2400" b="1" i="1" dirty="0" smtClean="0"/>
              <a:t>умноженный </a:t>
            </a:r>
            <a:r>
              <a:rPr lang="ru-RU" sz="2400" b="1" i="1" dirty="0"/>
              <a:t>на 100%). </a:t>
            </a:r>
            <a:r>
              <a:rPr lang="ru-RU" b="1" i="1" dirty="0"/>
              <a:t>	</a:t>
            </a:r>
          </a:p>
        </p:txBody>
      </p:sp>
      <p:sp>
        <p:nvSpPr>
          <p:cNvPr id="4" name="Прямоугольник 3"/>
          <p:cNvSpPr/>
          <p:nvPr/>
        </p:nvSpPr>
        <p:spPr>
          <a:xfrm>
            <a:off x="928662" y="3786190"/>
            <a:ext cx="7143800" cy="1200329"/>
          </a:xfrm>
          <a:prstGeom prst="rect">
            <a:avLst/>
          </a:prstGeom>
        </p:spPr>
        <p:txBody>
          <a:bodyPr wrap="square">
            <a:spAutoFit/>
          </a:bodyPr>
          <a:lstStyle/>
          <a:p>
            <a:r>
              <a:rPr lang="ru-RU" sz="2400" b="1" dirty="0"/>
              <a:t>Удовлетворяет ли склон холма этим требованиям? Сколько процентов </a:t>
            </a:r>
            <a:r>
              <a:rPr lang="ru-RU" sz="2400" b="1" dirty="0" smtClean="0"/>
              <a:t>составляет </a:t>
            </a:r>
            <a:r>
              <a:rPr lang="ru-RU" sz="2400" b="1" dirty="0"/>
              <a:t>уклон? Ответ округлите до десятых.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57158" y="214290"/>
            <a:ext cx="3567105" cy="175791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643042" y="2357430"/>
            <a:ext cx="5997174" cy="3200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357166"/>
            <a:ext cx="8143932" cy="1384995"/>
          </a:xfrm>
          <a:prstGeom prst="rect">
            <a:avLst/>
          </a:prstGeom>
        </p:spPr>
        <p:txBody>
          <a:bodyPr wrap="square">
            <a:spAutoFit/>
          </a:bodyPr>
          <a:lstStyle/>
          <a:p>
            <a:pPr algn="just"/>
            <a:r>
              <a:rPr lang="ru-RU" sz="2800" b="1" dirty="0"/>
              <a:t>3. На сколько процентов сократилась посевная площадь после того, как </a:t>
            </a:r>
            <a:r>
              <a:rPr lang="ru-RU" sz="2800" b="1" dirty="0" smtClean="0"/>
              <a:t>земледелец </a:t>
            </a:r>
            <a:r>
              <a:rPr lang="ru-RU" sz="2800" b="1" dirty="0"/>
              <a:t>устроил террасы? Ответ округлите до десятых. </a:t>
            </a:r>
            <a:endParaRPr lang="ru-RU" sz="2800" dirty="0"/>
          </a:p>
        </p:txBody>
      </p:sp>
      <p:pic>
        <p:nvPicPr>
          <p:cNvPr id="7171" name="Picture 3"/>
          <p:cNvPicPr>
            <a:picLocks noChangeAspect="1" noChangeArrowheads="1"/>
          </p:cNvPicPr>
          <p:nvPr/>
        </p:nvPicPr>
        <p:blipFill>
          <a:blip r:embed="rId2"/>
          <a:srcRect/>
          <a:stretch>
            <a:fillRect/>
          </a:stretch>
        </p:blipFill>
        <p:spPr bwMode="auto">
          <a:xfrm>
            <a:off x="785786" y="2786058"/>
            <a:ext cx="3443780" cy="2071702"/>
          </a:xfrm>
          <a:prstGeom prst="rect">
            <a:avLst/>
          </a:prstGeom>
          <a:noFill/>
          <a:ln w="9525">
            <a:noFill/>
            <a:miter lim="800000"/>
            <a:headEnd/>
            <a:tailEnd/>
          </a:ln>
          <a:effectLst/>
        </p:spPr>
      </p:pic>
      <p:sp>
        <p:nvSpPr>
          <p:cNvPr id="5" name="Прямоугольник 4"/>
          <p:cNvSpPr/>
          <p:nvPr/>
        </p:nvSpPr>
        <p:spPr>
          <a:xfrm>
            <a:off x="714349" y="2000241"/>
            <a:ext cx="3357586" cy="800219"/>
          </a:xfrm>
          <a:prstGeom prst="rect">
            <a:avLst/>
          </a:prstGeom>
        </p:spPr>
        <p:txBody>
          <a:bodyPr wrap="square">
            <a:spAutoFit/>
          </a:bodyPr>
          <a:lstStyle/>
          <a:p>
            <a:r>
              <a:rPr lang="ru-RU" sz="2800" i="1" dirty="0"/>
              <a:t>Расчищенный склон </a:t>
            </a:r>
            <a:r>
              <a:rPr lang="ru-RU" i="1" dirty="0"/>
              <a:t>	</a:t>
            </a:r>
          </a:p>
        </p:txBody>
      </p:sp>
      <p:sp>
        <p:nvSpPr>
          <p:cNvPr id="6" name="Прямоугольник 5"/>
          <p:cNvSpPr/>
          <p:nvPr/>
        </p:nvSpPr>
        <p:spPr>
          <a:xfrm>
            <a:off x="4357686" y="2000240"/>
            <a:ext cx="4587032" cy="800219"/>
          </a:xfrm>
          <a:prstGeom prst="rect">
            <a:avLst/>
          </a:prstGeom>
        </p:spPr>
        <p:txBody>
          <a:bodyPr wrap="square">
            <a:spAutoFit/>
          </a:bodyPr>
          <a:lstStyle/>
          <a:p>
            <a:r>
              <a:rPr lang="ru-RU" sz="2800" i="1" dirty="0"/>
              <a:t>Террасированный участок </a:t>
            </a:r>
            <a:r>
              <a:rPr lang="ru-RU" i="1" dirty="0"/>
              <a:t>	</a:t>
            </a:r>
          </a:p>
        </p:txBody>
      </p:sp>
      <p:pic>
        <p:nvPicPr>
          <p:cNvPr id="7172" name="Picture 4"/>
          <p:cNvPicPr>
            <a:picLocks noChangeAspect="1" noChangeArrowheads="1"/>
          </p:cNvPicPr>
          <p:nvPr/>
        </p:nvPicPr>
        <p:blipFill>
          <a:blip r:embed="rId3"/>
          <a:srcRect/>
          <a:stretch>
            <a:fillRect/>
          </a:stretch>
        </p:blipFill>
        <p:spPr bwMode="auto">
          <a:xfrm>
            <a:off x="4714876" y="2786058"/>
            <a:ext cx="3672336" cy="2109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143504" y="285728"/>
            <a:ext cx="2838974" cy="163101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1142976" y="185264"/>
            <a:ext cx="2937842" cy="1767341"/>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714348" y="2285992"/>
            <a:ext cx="3886227" cy="571504"/>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a:srcRect/>
          <a:stretch>
            <a:fillRect/>
          </a:stretch>
        </p:blipFill>
        <p:spPr bwMode="auto">
          <a:xfrm>
            <a:off x="5000628" y="2285992"/>
            <a:ext cx="3798120" cy="928694"/>
          </a:xfrm>
          <a:prstGeom prst="rect">
            <a:avLst/>
          </a:prstGeom>
          <a:noFill/>
          <a:ln w="9525">
            <a:noFill/>
            <a:miter lim="800000"/>
            <a:headEnd/>
            <a:tailEnd/>
          </a:ln>
          <a:effectLst/>
        </p:spPr>
      </p:pic>
      <p:pic>
        <p:nvPicPr>
          <p:cNvPr id="8198" name="Picture 6"/>
          <p:cNvPicPr>
            <a:picLocks noChangeAspect="1" noChangeArrowheads="1"/>
          </p:cNvPicPr>
          <p:nvPr/>
        </p:nvPicPr>
        <p:blipFill>
          <a:blip r:embed="rId6"/>
          <a:srcRect/>
          <a:stretch>
            <a:fillRect/>
          </a:stretch>
        </p:blipFill>
        <p:spPr bwMode="auto">
          <a:xfrm>
            <a:off x="1071537" y="3000372"/>
            <a:ext cx="3660939" cy="928694"/>
          </a:xfrm>
          <a:prstGeom prst="rect">
            <a:avLst/>
          </a:prstGeom>
          <a:noFill/>
          <a:ln w="9525">
            <a:noFill/>
            <a:miter lim="800000"/>
            <a:headEnd/>
            <a:tailEnd/>
          </a:ln>
          <a:effectLst/>
        </p:spPr>
      </p:pic>
      <p:pic>
        <p:nvPicPr>
          <p:cNvPr id="8199" name="Picture 7"/>
          <p:cNvPicPr>
            <a:picLocks noChangeAspect="1" noChangeArrowheads="1"/>
          </p:cNvPicPr>
          <p:nvPr/>
        </p:nvPicPr>
        <p:blipFill>
          <a:blip r:embed="rId7"/>
          <a:srcRect/>
          <a:stretch>
            <a:fillRect/>
          </a:stretch>
        </p:blipFill>
        <p:spPr bwMode="auto">
          <a:xfrm>
            <a:off x="928662" y="3929066"/>
            <a:ext cx="6852636" cy="928694"/>
          </a:xfrm>
          <a:prstGeom prst="rect">
            <a:avLst/>
          </a:prstGeom>
          <a:noFill/>
          <a:ln w="9525">
            <a:noFill/>
            <a:miter lim="800000"/>
            <a:headEnd/>
            <a:tailEnd/>
          </a:ln>
          <a:effectLst/>
        </p:spPr>
      </p:pic>
      <p:pic>
        <p:nvPicPr>
          <p:cNvPr id="8200" name="Picture 8"/>
          <p:cNvPicPr>
            <a:picLocks noChangeAspect="1" noChangeArrowheads="1"/>
          </p:cNvPicPr>
          <p:nvPr/>
        </p:nvPicPr>
        <p:blipFill>
          <a:blip r:embed="rId8"/>
          <a:srcRect/>
          <a:stretch>
            <a:fillRect/>
          </a:stretch>
        </p:blipFill>
        <p:spPr bwMode="auto">
          <a:xfrm>
            <a:off x="1000100" y="4714884"/>
            <a:ext cx="2755466" cy="714380"/>
          </a:xfrm>
          <a:prstGeom prst="rect">
            <a:avLst/>
          </a:prstGeom>
          <a:noFill/>
          <a:ln w="9525">
            <a:noFill/>
            <a:miter lim="800000"/>
            <a:headEnd/>
            <a:tailEnd/>
          </a:ln>
          <a:effectLst/>
        </p:spPr>
      </p:pic>
      <p:pic>
        <p:nvPicPr>
          <p:cNvPr id="8201" name="Picture 9"/>
          <p:cNvPicPr>
            <a:picLocks noChangeAspect="1" noChangeArrowheads="1"/>
          </p:cNvPicPr>
          <p:nvPr/>
        </p:nvPicPr>
        <p:blipFill>
          <a:blip r:embed="rId9"/>
          <a:srcRect/>
          <a:stretch>
            <a:fillRect/>
          </a:stretch>
        </p:blipFill>
        <p:spPr bwMode="auto">
          <a:xfrm>
            <a:off x="3714744" y="4786322"/>
            <a:ext cx="1943778"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357166"/>
            <a:ext cx="7500990" cy="2677656"/>
          </a:xfrm>
          <a:prstGeom prst="rect">
            <a:avLst/>
          </a:prstGeom>
        </p:spPr>
        <p:txBody>
          <a:bodyPr wrap="square">
            <a:spAutoFit/>
          </a:bodyPr>
          <a:lstStyle/>
          <a:p>
            <a:pPr algn="just"/>
            <a:r>
              <a:rPr lang="ru-RU" sz="2800" b="1" dirty="0"/>
              <a:t>4. Земледелец получает 600 г бурого риса с одного квадратного метра </a:t>
            </a:r>
            <a:r>
              <a:rPr lang="ru-RU" sz="2800" b="1" dirty="0" smtClean="0"/>
              <a:t>засеянной </a:t>
            </a:r>
            <a:r>
              <a:rPr lang="ru-RU" sz="2800" b="1" dirty="0"/>
              <a:t>площади. При шлифовке из бурого риса получается белый рис, но при этом теряется 15% массы. Сколько килограммов белого риса получит земледелец со всего своего участка? </a:t>
            </a:r>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428992" y="785794"/>
            <a:ext cx="1879409" cy="733428"/>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714348" y="2214554"/>
            <a:ext cx="8044407" cy="1214446"/>
          </a:xfrm>
          <a:prstGeom prst="rect">
            <a:avLst/>
          </a:prstGeom>
          <a:noFill/>
          <a:ln w="9525">
            <a:noFill/>
            <a:miter lim="800000"/>
            <a:headEnd/>
            <a:tailEnd/>
          </a:ln>
          <a:effectLst/>
        </p:spPr>
      </p:pic>
      <p:pic>
        <p:nvPicPr>
          <p:cNvPr id="4" name="Picture 4"/>
          <p:cNvPicPr>
            <a:picLocks noChangeAspect="1" noChangeArrowheads="1"/>
          </p:cNvPicPr>
          <p:nvPr/>
        </p:nvPicPr>
        <p:blipFill>
          <a:blip r:embed="rId4"/>
          <a:srcRect/>
          <a:stretch>
            <a:fillRect/>
          </a:stretch>
        </p:blipFill>
        <p:spPr bwMode="auto">
          <a:xfrm>
            <a:off x="6715140" y="5214950"/>
            <a:ext cx="1438275" cy="3429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7224" y="357166"/>
            <a:ext cx="7715304" cy="3539430"/>
          </a:xfrm>
          <a:prstGeom prst="rect">
            <a:avLst/>
          </a:prstGeom>
        </p:spPr>
        <p:txBody>
          <a:bodyPr wrap="square">
            <a:spAutoFit/>
          </a:bodyPr>
          <a:lstStyle/>
          <a:p>
            <a:pPr algn="just"/>
            <a:r>
              <a:rPr lang="ru-RU" sz="2800" b="1" dirty="0"/>
              <a:t>5. В таблице дана урожайность культур, которые может засеять земледелец на своём террасированном участке. За год обычно собирают два урожая – летом и осенью. По данным таблицы посчитайте наибольшее </a:t>
            </a:r>
            <a:r>
              <a:rPr lang="ru-RU" sz="2800" b="1"/>
              <a:t>число </a:t>
            </a:r>
            <a:r>
              <a:rPr lang="ru-RU" sz="2800" b="1" smtClean="0"/>
              <a:t>килограммов </a:t>
            </a:r>
            <a:r>
              <a:rPr lang="ru-RU" sz="2800" b="1" dirty="0"/>
              <a:t>урожая, которое может собрать земледелец с участка за один год, если он может засевать разные культуры. </a:t>
            </a:r>
            <a:endParaRPr lang="ru-RU" sz="2800" dirty="0"/>
          </a:p>
        </p:txBody>
      </p:sp>
      <p:pic>
        <p:nvPicPr>
          <p:cNvPr id="10243" name="Picture 3"/>
          <p:cNvPicPr>
            <a:picLocks noChangeAspect="1" noChangeArrowheads="1"/>
          </p:cNvPicPr>
          <p:nvPr/>
        </p:nvPicPr>
        <p:blipFill>
          <a:blip r:embed="rId2"/>
          <a:srcRect/>
          <a:stretch>
            <a:fillRect/>
          </a:stretch>
        </p:blipFill>
        <p:spPr bwMode="auto">
          <a:xfrm>
            <a:off x="437727" y="4214818"/>
            <a:ext cx="8389937"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333477" y="1000107"/>
            <a:ext cx="6524671" cy="489350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t>«Печи»</a:t>
            </a:r>
            <a:endParaRPr lang="ru-RU" dirty="0"/>
          </a:p>
        </p:txBody>
      </p:sp>
      <p:pic>
        <p:nvPicPr>
          <p:cNvPr id="4" name="Содержимое 3"/>
          <p:cNvPicPr>
            <a:picLocks noGrp="1"/>
          </p:cNvPicPr>
          <p:nvPr>
            <p:ph idx="1"/>
          </p:nvPr>
        </p:nvPicPr>
        <p:blipFill>
          <a:blip r:embed="rId2"/>
          <a:srcRect l="9260" t="23209" r="32496" b="26934"/>
          <a:stretch>
            <a:fillRect/>
          </a:stretch>
        </p:blipFill>
        <p:spPr bwMode="auto">
          <a:xfrm>
            <a:off x="285720" y="857232"/>
            <a:ext cx="8401080" cy="5207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5797568"/>
          </a:xfrm>
        </p:spPr>
        <p:txBody>
          <a:bodyPr/>
          <a:lstStyle/>
          <a:p>
            <a:endParaRPr lang="ru-RU" dirty="0"/>
          </a:p>
        </p:txBody>
      </p:sp>
      <p:pic>
        <p:nvPicPr>
          <p:cNvPr id="6" name="Рисунок 5"/>
          <p:cNvPicPr/>
          <p:nvPr/>
        </p:nvPicPr>
        <p:blipFill>
          <a:blip r:embed="rId2"/>
          <a:srcRect l="7199" t="13360" r="31423" b="22008"/>
          <a:stretch>
            <a:fillRect/>
          </a:stretch>
        </p:blipFill>
        <p:spPr bwMode="auto">
          <a:xfrm>
            <a:off x="857224" y="571480"/>
            <a:ext cx="7072361" cy="50006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marL="0" indent="0" algn="just">
              <a:buNone/>
            </a:pPr>
            <a:r>
              <a:rPr lang="ru-RU" b="1" i="1" dirty="0" smtClean="0"/>
              <a:t>«Помните, что знает не тот, кто пересказывает, а тот, кто использует на практике»</a:t>
            </a:r>
            <a:endParaRPr lang="ru-RU"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lstStyle/>
          <a:p>
            <a:endParaRPr lang="ru-RU" dirty="0"/>
          </a:p>
        </p:txBody>
      </p:sp>
      <p:pic>
        <p:nvPicPr>
          <p:cNvPr id="3" name="Рисунок 2"/>
          <p:cNvPicPr/>
          <p:nvPr/>
        </p:nvPicPr>
        <p:blipFill>
          <a:blip r:embed="rId2"/>
          <a:srcRect l="8090" t="12608" r="31423" b="21776"/>
          <a:stretch>
            <a:fillRect/>
          </a:stretch>
        </p:blipFill>
        <p:spPr bwMode="auto">
          <a:xfrm>
            <a:off x="714348" y="642918"/>
            <a:ext cx="7286676" cy="521497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r>
              <a:rPr lang="ru-RU" sz="3600" b="1" dirty="0" smtClean="0"/>
              <a:t>1.</a:t>
            </a:r>
            <a:r>
              <a:rPr lang="ru-RU" sz="3600" dirty="0" smtClean="0"/>
              <a:t> 3,8 *2 * 2 = 15,2.</a:t>
            </a:r>
            <a:br>
              <a:rPr lang="ru-RU" sz="3600" dirty="0" smtClean="0"/>
            </a:br>
            <a:r>
              <a:rPr lang="ru-RU" sz="3600" b="1" dirty="0" smtClean="0"/>
              <a:t>2.</a:t>
            </a:r>
            <a:r>
              <a:rPr lang="ru-RU" sz="3600" dirty="0" smtClean="0"/>
              <a:t> 17100 + 5900 – 19400 = 3600</a:t>
            </a:r>
            <a:br>
              <a:rPr lang="ru-RU" sz="3600" dirty="0" smtClean="0"/>
            </a:br>
            <a:r>
              <a:rPr lang="ru-RU" sz="3600" b="1" dirty="0" smtClean="0"/>
              <a:t>3.</a:t>
            </a:r>
            <a:r>
              <a:rPr lang="ru-RU" sz="3600" dirty="0" smtClean="0"/>
              <a:t>  Дровяная печь: 1800 *1,4 = 2520 (</a:t>
            </a:r>
            <a:r>
              <a:rPr lang="ru-RU" sz="3600" dirty="0" err="1" smtClean="0"/>
              <a:t>р</a:t>
            </a:r>
            <a:r>
              <a:rPr lang="ru-RU" sz="3600" dirty="0" smtClean="0"/>
              <a:t>).</a:t>
            </a:r>
            <a:br>
              <a:rPr lang="ru-RU" sz="3600" dirty="0" smtClean="0"/>
            </a:br>
            <a:r>
              <a:rPr lang="ru-RU" sz="3600" dirty="0" err="1" smtClean="0"/>
              <a:t>Эл.печь</a:t>
            </a:r>
            <a:r>
              <a:rPr lang="ru-RU" sz="3600" dirty="0" smtClean="0"/>
              <a:t>: 2000 * 3,2 = 6400 (</a:t>
            </a:r>
            <a:r>
              <a:rPr lang="ru-RU" sz="3600" dirty="0" err="1" smtClean="0"/>
              <a:t>р</a:t>
            </a:r>
            <a:r>
              <a:rPr lang="ru-RU" sz="3600" dirty="0" smtClean="0"/>
              <a:t>)</a:t>
            </a:r>
            <a:br>
              <a:rPr lang="ru-RU" sz="3600" dirty="0" smtClean="0"/>
            </a:br>
            <a:r>
              <a:rPr lang="ru-RU" sz="3600" dirty="0" smtClean="0"/>
              <a:t>6400 – 2520 = 3880 (</a:t>
            </a:r>
            <a:r>
              <a:rPr lang="ru-RU" sz="3600" dirty="0" err="1" smtClean="0"/>
              <a:t>р</a:t>
            </a:r>
            <a:r>
              <a:rPr lang="ru-RU" sz="3600" dirty="0" smtClean="0"/>
              <a:t>)</a:t>
            </a:r>
            <a:br>
              <a:rPr lang="ru-RU" sz="3600" dirty="0" smtClean="0"/>
            </a:br>
            <a:r>
              <a:rPr lang="ru-RU" sz="3600" b="1" dirty="0" smtClean="0"/>
              <a:t>4.</a:t>
            </a:r>
            <a:r>
              <a:rPr lang="ru-RU" sz="3600" dirty="0" smtClean="0"/>
              <a:t> 19400 * 0,95 + 600 = 19030 (</a:t>
            </a:r>
            <a:r>
              <a:rPr lang="ru-RU" sz="3600" dirty="0" err="1" smtClean="0"/>
              <a:t>р</a:t>
            </a:r>
            <a:r>
              <a:rPr lang="ru-RU" sz="3600" dirty="0" smtClean="0"/>
              <a:t>)</a:t>
            </a:r>
            <a:br>
              <a:rPr lang="ru-RU" sz="3600" dirty="0" smtClean="0"/>
            </a:br>
            <a:r>
              <a:rPr lang="ru-RU" sz="3600" b="1" dirty="0" smtClean="0"/>
              <a:t>5.</a:t>
            </a:r>
            <a:r>
              <a:rPr lang="ru-RU" sz="3600" dirty="0" smtClean="0"/>
              <a:t> </a:t>
            </a:r>
            <a:r>
              <a:rPr lang="en-US" sz="3600" dirty="0" smtClean="0"/>
              <a:t>R</a:t>
            </a:r>
            <a:r>
              <a:rPr lang="en-US" sz="3600" baseline="30000" dirty="0" smtClean="0"/>
              <a:t>2</a:t>
            </a:r>
            <a:r>
              <a:rPr lang="en-US" sz="3600" dirty="0" smtClean="0"/>
              <a:t> = 26</a:t>
            </a:r>
            <a:r>
              <a:rPr lang="en-US" sz="3600" baseline="30000" dirty="0" smtClean="0"/>
              <a:t>2 </a:t>
            </a:r>
            <a:r>
              <a:rPr lang="en-US" sz="3600" dirty="0" smtClean="0"/>
              <a:t> +(R – 13)</a:t>
            </a:r>
            <a:r>
              <a:rPr lang="en-US" sz="3600" baseline="30000" dirty="0" smtClean="0"/>
              <a:t>2</a:t>
            </a:r>
            <a:br>
              <a:rPr lang="en-US" sz="3600" baseline="30000" dirty="0" smtClean="0"/>
            </a:br>
            <a:r>
              <a:rPr lang="en-US" sz="3600" dirty="0" smtClean="0"/>
              <a:t> 26R = 845</a:t>
            </a:r>
            <a:br>
              <a:rPr lang="en-US" sz="3600" dirty="0" smtClean="0"/>
            </a:br>
            <a:r>
              <a:rPr lang="en-US" sz="3600" dirty="0" smtClean="0"/>
              <a:t>R = 32,5</a:t>
            </a:r>
            <a:r>
              <a:rPr lang="en-US" sz="3600" baseline="30000" dirty="0" smtClean="0"/>
              <a:t>  </a:t>
            </a:r>
            <a:endParaRPr lang="ru-RU"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6297634"/>
          </a:xfrm>
        </p:spPr>
        <p:txBody>
          <a:bodyPr/>
          <a:lstStyle/>
          <a:p>
            <a:endParaRPr lang="ru-RU" dirty="0"/>
          </a:p>
        </p:txBody>
      </p:sp>
      <p:pic>
        <p:nvPicPr>
          <p:cNvPr id="3" name="Рисунок 2"/>
          <p:cNvPicPr/>
          <p:nvPr/>
        </p:nvPicPr>
        <p:blipFill>
          <a:blip r:embed="rId2"/>
          <a:srcRect l="50141" t="16332" r="18722" b="32183"/>
          <a:stretch>
            <a:fillRect/>
          </a:stretch>
        </p:blipFill>
        <p:spPr bwMode="auto">
          <a:xfrm>
            <a:off x="1599410" y="360605"/>
            <a:ext cx="5945180" cy="613679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lstStyle/>
          <a:p>
            <a:endParaRPr lang="ru-RU" dirty="0"/>
          </a:p>
        </p:txBody>
      </p:sp>
      <p:pic>
        <p:nvPicPr>
          <p:cNvPr id="3" name="Рисунок 2"/>
          <p:cNvPicPr/>
          <p:nvPr/>
        </p:nvPicPr>
        <p:blipFill>
          <a:blip r:embed="rId3"/>
          <a:srcRect l="8989" t="17772" r="54611" b="56290"/>
          <a:stretch>
            <a:fillRect/>
          </a:stretch>
        </p:blipFill>
        <p:spPr bwMode="auto">
          <a:xfrm>
            <a:off x="1285852" y="357166"/>
            <a:ext cx="6572296" cy="3357586"/>
          </a:xfrm>
          <a:prstGeom prst="rect">
            <a:avLst/>
          </a:prstGeom>
          <a:noFill/>
          <a:ln w="9525">
            <a:noFill/>
            <a:miter lim="800000"/>
            <a:headEnd/>
            <a:tailEnd/>
          </a:ln>
        </p:spPr>
      </p:pic>
      <p:pic>
        <p:nvPicPr>
          <p:cNvPr id="4" name="Рисунок 3"/>
          <p:cNvPicPr/>
          <p:nvPr/>
        </p:nvPicPr>
        <p:blipFill>
          <a:blip r:embed="rId3"/>
          <a:srcRect l="8989" t="46762" r="54611" b="33528"/>
          <a:stretch>
            <a:fillRect/>
          </a:stretch>
        </p:blipFill>
        <p:spPr bwMode="auto">
          <a:xfrm>
            <a:off x="1357290" y="3571876"/>
            <a:ext cx="6929486" cy="278608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lstStyle/>
          <a:p>
            <a:endParaRPr lang="ru-RU" dirty="0"/>
          </a:p>
        </p:txBody>
      </p:sp>
      <p:pic>
        <p:nvPicPr>
          <p:cNvPr id="3" name="Рисунок 2"/>
          <p:cNvPicPr/>
          <p:nvPr/>
        </p:nvPicPr>
        <p:blipFill>
          <a:blip r:embed="rId2"/>
          <a:srcRect l="47002" t="17530" r="18293" b="48420"/>
          <a:stretch>
            <a:fillRect/>
          </a:stretch>
        </p:blipFill>
        <p:spPr bwMode="auto">
          <a:xfrm>
            <a:off x="642911" y="785795"/>
            <a:ext cx="7097626" cy="45889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08720"/>
            <a:ext cx="8229600" cy="4734858"/>
          </a:xfrm>
        </p:spPr>
        <p:txBody>
          <a:bodyPr>
            <a:normAutofit fontScale="90000"/>
          </a:bodyPr>
          <a:lstStyle/>
          <a:p>
            <a:pPr algn="l"/>
            <a:r>
              <a:rPr lang="ru-RU" sz="2800" b="1" dirty="0" smtClean="0"/>
              <a:t>Действия учителя</a:t>
            </a:r>
            <a:br>
              <a:rPr lang="ru-RU" sz="2800" b="1" dirty="0" smtClean="0"/>
            </a:br>
            <a:r>
              <a:rPr lang="ru-RU" sz="2800" b="1" dirty="0" smtClean="0"/>
              <a:t/>
            </a:r>
            <a:br>
              <a:rPr lang="ru-RU" sz="2800" b="1" dirty="0" smtClean="0"/>
            </a:br>
            <a:r>
              <a:rPr lang="ru-RU" sz="2800" b="1" dirty="0" smtClean="0"/>
              <a:t>1. Разобрать предложенный тип задачи.</a:t>
            </a:r>
            <a:br>
              <a:rPr lang="ru-RU" sz="2800" b="1" dirty="0" smtClean="0"/>
            </a:br>
            <a:r>
              <a:rPr lang="ru-RU" sz="2800" b="1" dirty="0" smtClean="0"/>
              <a:t>2. Указать,  какими знаниями и умениями должен обладать школьник, чтобы решить задачу .</a:t>
            </a:r>
            <a:br>
              <a:rPr lang="ru-RU" sz="2800" b="1" dirty="0" smtClean="0"/>
            </a:br>
            <a:r>
              <a:rPr lang="ru-RU" sz="2800" b="1" dirty="0" smtClean="0"/>
              <a:t>3. Повторить с учащимися необходимые формулы,  методы решения и т.д.</a:t>
            </a:r>
            <a:br>
              <a:rPr lang="ru-RU" sz="2800" b="1" dirty="0" smtClean="0"/>
            </a:br>
            <a:r>
              <a:rPr lang="ru-RU" sz="2800" b="1" dirty="0" smtClean="0"/>
              <a:t>4. Составить алгоритм решения задачи. Проговаривать его с учениками. </a:t>
            </a:r>
            <a:br>
              <a:rPr lang="ru-RU" sz="2800" b="1" dirty="0" smtClean="0"/>
            </a:br>
            <a:r>
              <a:rPr lang="ru-RU" sz="2800" b="1" dirty="0" smtClean="0"/>
              <a:t>5. Составить рекомендации для обучающихся.</a:t>
            </a:r>
            <a:br>
              <a:rPr lang="ru-RU" sz="2800" b="1" dirty="0" smtClean="0"/>
            </a:br>
            <a:r>
              <a:rPr lang="ru-RU" sz="2800" b="1" dirty="0" smtClean="0"/>
              <a:t/>
            </a:r>
            <a:br>
              <a:rPr lang="ru-RU" sz="2800" b="1" dirty="0" smtClean="0"/>
            </a:br>
            <a:endParaRPr lang="ru-RU"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11816"/>
          </a:xfrm>
        </p:spPr>
        <p:txBody>
          <a:bodyPr>
            <a:noAutofit/>
          </a:bodyPr>
          <a:lstStyle/>
          <a:p>
            <a:pPr algn="l"/>
            <a:r>
              <a:rPr lang="ru-RU" sz="2400" b="1" dirty="0" smtClean="0"/>
              <a:t/>
            </a:r>
            <a:br>
              <a:rPr lang="ru-RU" sz="2400" b="1" dirty="0" smtClean="0"/>
            </a:br>
            <a:r>
              <a:rPr lang="ru-RU" sz="2400" b="1" dirty="0" smtClean="0"/>
              <a:t>Действия ученика</a:t>
            </a:r>
            <a:br>
              <a:rPr lang="ru-RU" sz="2400" b="1" dirty="0" smtClean="0"/>
            </a:br>
            <a:r>
              <a:rPr lang="ru-RU" sz="2400" b="1" dirty="0"/>
              <a:t/>
            </a:r>
            <a:br>
              <a:rPr lang="ru-RU" sz="2400" b="1" dirty="0"/>
            </a:br>
            <a:r>
              <a:rPr lang="ru-RU" sz="2400" b="1" dirty="0" smtClean="0"/>
              <a:t>1. Внимательно прочитать текст – описание, выяснить смысл незнакомых слов.</a:t>
            </a:r>
            <a:br>
              <a:rPr lang="ru-RU" sz="2400" b="1" dirty="0" smtClean="0"/>
            </a:br>
            <a:r>
              <a:rPr lang="ru-RU" sz="2400" b="1" dirty="0" smtClean="0"/>
              <a:t>2. Если есть рисунок, изучить его. </a:t>
            </a:r>
            <a:br>
              <a:rPr lang="ru-RU" sz="2400" b="1" dirty="0" smtClean="0"/>
            </a:br>
            <a:r>
              <a:rPr lang="ru-RU" sz="2400" b="1" dirty="0" smtClean="0"/>
              <a:t>Если есть таблица, изучить содержание таблицы.</a:t>
            </a:r>
            <a:br>
              <a:rPr lang="ru-RU" sz="2400" b="1" dirty="0" smtClean="0"/>
            </a:br>
            <a:r>
              <a:rPr lang="ru-RU" sz="2400" b="1" dirty="0" smtClean="0"/>
              <a:t>3. Выяснить, какие формулы нужно знать, чтобы решить задачу.</a:t>
            </a:r>
            <a:br>
              <a:rPr lang="ru-RU" sz="2400" b="1" dirty="0" smtClean="0"/>
            </a:br>
            <a:r>
              <a:rPr lang="ru-RU" sz="2400" b="1" dirty="0" smtClean="0"/>
              <a:t>4. Повторить теорию, методы решения задачи.</a:t>
            </a:r>
            <a:br>
              <a:rPr lang="ru-RU" sz="2400" b="1" dirty="0" smtClean="0"/>
            </a:br>
            <a:r>
              <a:rPr lang="ru-RU" sz="2400" b="1" dirty="0" smtClean="0"/>
              <a:t>5. Приступить к решению задач, работая по алгоритму.</a:t>
            </a:r>
            <a:br>
              <a:rPr lang="ru-RU" sz="2400" b="1" dirty="0" smtClean="0"/>
            </a:br>
            <a:r>
              <a:rPr lang="ru-RU" sz="2400" b="1" dirty="0" smtClean="0"/>
              <a:t>6. Сверить с ответами.</a:t>
            </a:r>
            <a:br>
              <a:rPr lang="ru-RU" sz="2400" b="1" dirty="0" smtClean="0"/>
            </a:br>
            <a:r>
              <a:rPr lang="ru-RU" sz="2400" b="1" dirty="0" smtClean="0"/>
              <a:t>7. Разобрать ошибки и выполнить задание верно.</a:t>
            </a:r>
            <a:br>
              <a:rPr lang="ru-RU" sz="2400" b="1" dirty="0" smtClean="0"/>
            </a:br>
            <a:r>
              <a:rPr lang="ru-RU" sz="2400" b="1" dirty="0" smtClean="0"/>
              <a:t>8. Для закрепления </a:t>
            </a:r>
            <a:r>
              <a:rPr lang="ru-RU" sz="2400" b="1" dirty="0" err="1" smtClean="0"/>
              <a:t>прорешать</a:t>
            </a:r>
            <a:r>
              <a:rPr lang="ru-RU" sz="2400" b="1" dirty="0" smtClean="0"/>
              <a:t> аналогичный вариант.</a:t>
            </a:r>
            <a:br>
              <a:rPr lang="ru-RU" sz="2400" b="1" dirty="0" smtClean="0"/>
            </a:br>
            <a:r>
              <a:rPr lang="ru-RU" sz="2400" b="1" dirty="0" smtClean="0"/>
              <a:t>9. Важный момент: когда решаете задачу и готовы записать ответ, убедитесь что он подходит к условию задачи.</a:t>
            </a:r>
            <a:br>
              <a:rPr lang="ru-RU" sz="2400" b="1" dirty="0" smtClean="0"/>
            </a:br>
            <a:endParaRPr lang="ru-RU"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704975" y="1447800"/>
            <a:ext cx="5734050" cy="3962400"/>
          </a:xfrm>
          <a:prstGeom prst="rect">
            <a:avLst/>
          </a:prstGeom>
          <a:noFill/>
          <a:ln w="9525">
            <a:noFill/>
            <a:miter lim="800000"/>
            <a:headEnd/>
            <a:tailEnd/>
          </a:ln>
          <a:effectLst/>
        </p:spPr>
      </p:pic>
      <p:sp>
        <p:nvSpPr>
          <p:cNvPr id="2" name="TextBox 1"/>
          <p:cNvSpPr txBox="1"/>
          <p:nvPr/>
        </p:nvSpPr>
        <p:spPr>
          <a:xfrm>
            <a:off x="3347864" y="476672"/>
            <a:ext cx="2168158" cy="769441"/>
          </a:xfrm>
          <a:prstGeom prst="rect">
            <a:avLst/>
          </a:prstGeom>
          <a:noFill/>
        </p:spPr>
        <p:txBody>
          <a:bodyPr wrap="none" rtlCol="0">
            <a:spAutoFit/>
          </a:bodyPr>
          <a:lstStyle/>
          <a:p>
            <a:r>
              <a:rPr lang="ru-RU" sz="4400" dirty="0">
                <a:solidFill>
                  <a:prstClr val="black"/>
                </a:solidFill>
                <a:ea typeface="+mj-ea"/>
                <a:cs typeface="+mj-cs"/>
              </a:rPr>
              <a:t>Террасы</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612845"/>
            <a:ext cx="8286808" cy="5170646"/>
          </a:xfrm>
          <a:prstGeom prst="rect">
            <a:avLst/>
          </a:prstGeom>
        </p:spPr>
        <p:txBody>
          <a:bodyPr wrap="square">
            <a:spAutoFit/>
          </a:bodyPr>
          <a:lstStyle/>
          <a:p>
            <a:endParaRPr lang="ru-RU" dirty="0"/>
          </a:p>
          <a:p>
            <a:pPr algn="just"/>
            <a:r>
              <a:rPr lang="ru-RU" sz="2400" dirty="0"/>
              <a:t> В горных районах, особенно в южных широтах с влажным климатом, земледельцы на склонах гор устраивают террасы. Земледельческие террасы – это горизонтальные площадки, </a:t>
            </a:r>
            <a:r>
              <a:rPr lang="ru-RU" sz="2400" dirty="0" smtClean="0"/>
              <a:t>напоминающие </a:t>
            </a:r>
            <a:r>
              <a:rPr lang="ru-RU" sz="2400" dirty="0"/>
              <a:t>ступени. Во время дождя вода стекает с верхних террас вниз по </a:t>
            </a:r>
            <a:r>
              <a:rPr lang="ru-RU" sz="2400" dirty="0" smtClean="0"/>
              <a:t>специальным </a:t>
            </a:r>
            <a:r>
              <a:rPr lang="ru-RU" sz="2400" dirty="0"/>
              <a:t>каналам. Поэтому почва на </a:t>
            </a:r>
            <a:r>
              <a:rPr lang="ru-RU" sz="2400" dirty="0" smtClean="0"/>
              <a:t>террасах </a:t>
            </a:r>
            <a:r>
              <a:rPr lang="ru-RU" sz="2400" dirty="0"/>
              <a:t>не размывается и урожай не страдает. Медленный сток воды с вершины склона вниз с террасы на террасу позволяет выращивать даже влаголюбивые культуры. В Юго-Восточной Азии террасное земледелие широко применяется для производства риса, а в Средиземноморье – для выращивания винограда и оливковых деревьев. Возделывание культур на террасах повышает урожайность, но требует тяжелого ручного труда.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357166"/>
            <a:ext cx="5210175" cy="3067050"/>
          </a:xfrm>
          <a:prstGeom prst="rect">
            <a:avLst/>
          </a:prstGeom>
          <a:noFill/>
          <a:ln w="9525">
            <a:noFill/>
            <a:miter lim="800000"/>
            <a:headEnd/>
            <a:tailEnd/>
          </a:ln>
          <a:effectLst/>
        </p:spPr>
      </p:pic>
      <p:sp>
        <p:nvSpPr>
          <p:cNvPr id="3" name="Прямоугольник 2"/>
          <p:cNvSpPr/>
          <p:nvPr/>
        </p:nvSpPr>
        <p:spPr>
          <a:xfrm>
            <a:off x="857224" y="3643314"/>
            <a:ext cx="7500990" cy="2092881"/>
          </a:xfrm>
          <a:prstGeom prst="rect">
            <a:avLst/>
          </a:prstGeom>
        </p:spPr>
        <p:txBody>
          <a:bodyPr wrap="square">
            <a:spAutoFit/>
          </a:bodyPr>
          <a:lstStyle/>
          <a:p>
            <a:endParaRPr lang="ru-RU" dirty="0"/>
          </a:p>
          <a:p>
            <a:pPr algn="just"/>
            <a:r>
              <a:rPr lang="ru-RU" dirty="0"/>
              <a:t> </a:t>
            </a:r>
            <a:r>
              <a:rPr lang="ru-RU" sz="2800" dirty="0"/>
              <a:t>Земледелец владеет </a:t>
            </a:r>
            <a:r>
              <a:rPr lang="ru-RU" sz="2800" dirty="0" smtClean="0"/>
              <a:t>несколькими </a:t>
            </a:r>
            <a:r>
              <a:rPr lang="ru-RU" sz="2800" dirty="0"/>
              <a:t>участками, один из </a:t>
            </a:r>
            <a:r>
              <a:rPr lang="ru-RU" sz="2800" dirty="0" smtClean="0"/>
              <a:t>которых </a:t>
            </a:r>
            <a:r>
              <a:rPr lang="ru-RU" sz="2800" dirty="0"/>
              <a:t>расположен на склоне </a:t>
            </a:r>
            <a:r>
              <a:rPr lang="ru-RU" sz="2800" dirty="0" smtClean="0"/>
              <a:t>холма</a:t>
            </a:r>
            <a:r>
              <a:rPr lang="ru-RU" sz="2800" dirty="0"/>
              <a:t>. Ширина участка 20 м, а верхняя точка находится на </a:t>
            </a:r>
            <a:r>
              <a:rPr lang="ru-RU" sz="2800" dirty="0" smtClean="0"/>
              <a:t>высоте </a:t>
            </a:r>
            <a:r>
              <a:rPr lang="ru-RU" sz="2800" dirty="0"/>
              <a:t>16 м от подножия. </a:t>
            </a:r>
            <a:r>
              <a:rPr lang="ru-RU"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714480" y="3214686"/>
            <a:ext cx="3326179" cy="2357454"/>
          </a:xfrm>
          <a:prstGeom prst="rect">
            <a:avLst/>
          </a:prstGeom>
          <a:noFill/>
          <a:ln w="9525">
            <a:noFill/>
            <a:miter lim="800000"/>
            <a:headEnd/>
            <a:tailEnd/>
          </a:ln>
          <a:effectLst/>
        </p:spPr>
      </p:pic>
      <p:sp>
        <p:nvSpPr>
          <p:cNvPr id="3" name="Прямоугольник 2"/>
          <p:cNvSpPr/>
          <p:nvPr/>
        </p:nvSpPr>
        <p:spPr>
          <a:xfrm>
            <a:off x="714348" y="285728"/>
            <a:ext cx="7786742" cy="2954655"/>
          </a:xfrm>
          <a:prstGeom prst="rect">
            <a:avLst/>
          </a:prstGeom>
        </p:spPr>
        <p:txBody>
          <a:bodyPr wrap="square">
            <a:spAutoFit/>
          </a:bodyPr>
          <a:lstStyle/>
          <a:p>
            <a:endParaRPr lang="ru-RU" dirty="0"/>
          </a:p>
          <a:p>
            <a:pPr algn="just"/>
            <a:r>
              <a:rPr lang="ru-RU" dirty="0"/>
              <a:t> </a:t>
            </a:r>
            <a:r>
              <a:rPr lang="ru-RU" sz="2800" b="1" dirty="0"/>
              <a:t>1. Земледелец на расчищенном склоне холма выращивает мускатный орех. Какова площадь, отведённая под посевы? Ответ дайте в </a:t>
            </a:r>
            <a:r>
              <a:rPr lang="ru-RU" sz="2800" b="1" dirty="0" smtClean="0"/>
              <a:t>квадратных </a:t>
            </a:r>
            <a:r>
              <a:rPr lang="ru-RU" sz="2800" b="1" dirty="0"/>
              <a:t>метрах. 	</a:t>
            </a:r>
            <a:endParaRPr lang="ru-RU" sz="2800" dirty="0"/>
          </a:p>
          <a:p>
            <a:r>
              <a:rPr lang="ru-RU" sz="2800" dirty="0"/>
              <a:t> </a:t>
            </a:r>
            <a:r>
              <a:rPr lang="ru-RU" sz="2800" b="1" dirty="0"/>
              <a:t>Склон имеет форму прямоугольника. </a:t>
            </a:r>
            <a:r>
              <a:rPr lang="ru-RU" sz="2800" dirty="0"/>
              <a:t>	</a:t>
            </a:r>
          </a:p>
          <a:p>
            <a:pPr algn="just"/>
            <a:endParaRPr lang="ru-RU"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14348" y="571480"/>
            <a:ext cx="3426971" cy="242889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572000" y="785794"/>
            <a:ext cx="4097734"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400</Words>
  <Application>Microsoft Office PowerPoint</Application>
  <PresentationFormat>Экран (4:3)</PresentationFormat>
  <Paragraphs>24</Paragraphs>
  <Slides>24</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24</vt:i4>
      </vt:variant>
    </vt:vector>
  </HeadingPairs>
  <TitlesOfParts>
    <vt:vector size="27" baseType="lpstr">
      <vt:lpstr>Arial</vt:lpstr>
      <vt:lpstr>Calibri</vt:lpstr>
      <vt:lpstr>Тема Office</vt:lpstr>
      <vt:lpstr> Открытое заседание методического объединения учителей математики «Практико-ориентированные задания на государственной итоговой аттестации по математике»  </vt:lpstr>
      <vt:lpstr>Презентация PowerPoint</vt:lpstr>
      <vt:lpstr>Действия учителя  1. Разобрать предложенный тип задачи. 2. Указать,  какими знаниями и умениями должен обладать школьник, чтобы решить задачу . 3. Повторить с учащимися необходимые формулы,  методы решения и т.д. 4. Составить алгоритм решения задачи. Проговаривать его с учениками.  5. Составить рекомендации для обучающихся.  </vt:lpstr>
      <vt:lpstr> Действия ученика  1. Внимательно прочитать текст – описание, выяснить смысл незнакомых слов. 2. Если есть рисунок, изучить его.  Если есть таблица, изучить содержание таблицы. 3. Выяснить, какие формулы нужно знать, чтобы решить задачу. 4. Повторить теорию, методы решения задачи. 5. Приступить к решению задач, работая по алгоритму. 6. Сверить с ответами. 7. Разобрать ошибки и выполнить задание верно. 8. Для закрепления прорешать аналогичный вариант. 9. Важный момент: когда решаете задачу и готовы записать ответ, убедитесь что он подходит к условию задачи.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«Печи»</vt:lpstr>
      <vt:lpstr>Презентация PowerPoint</vt:lpstr>
      <vt:lpstr>Презентация PowerPoint</vt:lpstr>
      <vt:lpstr>1. 3,8 *2 * 2 = 15,2. 2. 17100 + 5900 – 19400 = 3600 3.  Дровяная печь: 1800 *1,4 = 2520 (р). Эл.печь: 2000 * 3,2 = 6400 (р) 6400 – 2520 = 3880 (р) 4. 19400 * 0,95 + 600 = 19030 (р) 5. R2 = 262  +(R – 13)2  26R = 845 R = 32,5  </vt:lpstr>
      <vt:lpstr>Презентация PowerPoint</vt:lpstr>
      <vt:lpstr>Презентация PowerPoint</vt:lpstr>
      <vt:lpstr>Презентация PowerPoint</vt:lpstr>
    </vt:vector>
  </TitlesOfParts>
  <Company>ZSMK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Задачи с практическим содержанием № 01-05 </dc:title>
  <dc:creator>Татьяна</dc:creator>
  <cp:lastModifiedBy>Ларионова Л.В.</cp:lastModifiedBy>
  <cp:revision>37</cp:revision>
  <dcterms:created xsi:type="dcterms:W3CDTF">2021-11-03T05:32:52Z</dcterms:created>
  <dcterms:modified xsi:type="dcterms:W3CDTF">2022-04-18T02:22:39Z</dcterms:modified>
</cp:coreProperties>
</file>