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1"/>
  </p:notesMasterIdLst>
  <p:sldIdLst>
    <p:sldId id="394" r:id="rId2"/>
    <p:sldId id="263" r:id="rId3"/>
    <p:sldId id="260" r:id="rId4"/>
    <p:sldId id="287" r:id="rId5"/>
    <p:sldId id="299" r:id="rId6"/>
    <p:sldId id="261" r:id="rId7"/>
    <p:sldId id="300" r:id="rId8"/>
    <p:sldId id="288" r:id="rId9"/>
    <p:sldId id="307" r:id="rId10"/>
    <p:sldId id="262" r:id="rId11"/>
    <p:sldId id="301" r:id="rId12"/>
    <p:sldId id="302" r:id="rId13"/>
    <p:sldId id="308" r:id="rId14"/>
    <p:sldId id="309" r:id="rId15"/>
    <p:sldId id="265" r:id="rId16"/>
    <p:sldId id="303" r:id="rId17"/>
    <p:sldId id="313" r:id="rId18"/>
    <p:sldId id="314" r:id="rId19"/>
    <p:sldId id="315" r:id="rId20"/>
    <p:sldId id="316" r:id="rId21"/>
    <p:sldId id="266" r:id="rId22"/>
    <p:sldId id="317" r:id="rId23"/>
    <p:sldId id="391" r:id="rId24"/>
    <p:sldId id="392" r:id="rId25"/>
    <p:sldId id="306" r:id="rId26"/>
    <p:sldId id="267" r:id="rId27"/>
    <p:sldId id="320" r:id="rId28"/>
    <p:sldId id="289" r:id="rId29"/>
    <p:sldId id="322" r:id="rId30"/>
    <p:sldId id="280" r:id="rId31"/>
    <p:sldId id="321" r:id="rId32"/>
    <p:sldId id="323" r:id="rId33"/>
    <p:sldId id="281" r:id="rId34"/>
    <p:sldId id="324" r:id="rId35"/>
    <p:sldId id="325" r:id="rId36"/>
    <p:sldId id="282" r:id="rId37"/>
    <p:sldId id="268" r:id="rId38"/>
    <p:sldId id="269" r:id="rId39"/>
    <p:sldId id="326" r:id="rId40"/>
    <p:sldId id="327" r:id="rId41"/>
    <p:sldId id="328" r:id="rId42"/>
    <p:sldId id="270" r:id="rId43"/>
    <p:sldId id="329" r:id="rId44"/>
    <p:sldId id="271" r:id="rId45"/>
    <p:sldId id="330" r:id="rId46"/>
    <p:sldId id="331" r:id="rId47"/>
    <p:sldId id="272" r:id="rId48"/>
    <p:sldId id="332" r:id="rId49"/>
    <p:sldId id="283" r:id="rId50"/>
    <p:sldId id="395" r:id="rId51"/>
    <p:sldId id="396" r:id="rId52"/>
    <p:sldId id="397" r:id="rId53"/>
    <p:sldId id="398" r:id="rId54"/>
    <p:sldId id="399" r:id="rId55"/>
    <p:sldId id="401" r:id="rId56"/>
    <p:sldId id="294" r:id="rId57"/>
    <p:sldId id="337" r:id="rId58"/>
    <p:sldId id="273" r:id="rId59"/>
    <p:sldId id="338" r:id="rId60"/>
    <p:sldId id="339" r:id="rId61"/>
    <p:sldId id="340" r:id="rId62"/>
    <p:sldId id="341" r:id="rId63"/>
    <p:sldId id="275" r:id="rId64"/>
    <p:sldId id="342" r:id="rId65"/>
    <p:sldId id="343" r:id="rId66"/>
    <p:sldId id="344" r:id="rId67"/>
    <p:sldId id="345" r:id="rId68"/>
    <p:sldId id="346" r:id="rId69"/>
    <p:sldId id="276" r:id="rId70"/>
    <p:sldId id="347" r:id="rId71"/>
    <p:sldId id="348" r:id="rId72"/>
    <p:sldId id="277" r:id="rId73"/>
    <p:sldId id="349" r:id="rId74"/>
    <p:sldId id="350" r:id="rId75"/>
    <p:sldId id="351" r:id="rId76"/>
    <p:sldId id="352" r:id="rId77"/>
    <p:sldId id="353" r:id="rId78"/>
    <p:sldId id="278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  <p:sldId id="377" r:id="rId103"/>
    <p:sldId id="379" r:id="rId104"/>
    <p:sldId id="380" r:id="rId105"/>
    <p:sldId id="381" r:id="rId106"/>
    <p:sldId id="382" r:id="rId107"/>
    <p:sldId id="284" r:id="rId108"/>
    <p:sldId id="383" r:id="rId109"/>
    <p:sldId id="384" r:id="rId110"/>
    <p:sldId id="385" r:id="rId111"/>
    <p:sldId id="386" r:id="rId112"/>
    <p:sldId id="387" r:id="rId113"/>
    <p:sldId id="388" r:id="rId114"/>
    <p:sldId id="389" r:id="rId115"/>
    <p:sldId id="390" r:id="rId116"/>
    <p:sldId id="285" r:id="rId117"/>
    <p:sldId id="393" r:id="rId118"/>
    <p:sldId id="286" r:id="rId119"/>
    <p:sldId id="257" r:id="rId1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79975" autoAdjust="0"/>
  </p:normalViewPr>
  <p:slideViewPr>
    <p:cSldViewPr>
      <p:cViewPr varScale="1">
        <p:scale>
          <a:sx n="82" d="100"/>
          <a:sy n="82" d="100"/>
        </p:scale>
        <p:origin x="-7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182"/>
    </p:cViewPr>
  </p:sorterViewPr>
  <p:notesViewPr>
    <p:cSldViewPr>
      <p:cViewPr varScale="1">
        <p:scale>
          <a:sx n="79" d="100"/>
          <a:sy n="79" d="100"/>
        </p:scale>
        <p:origin x="-199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EA163-71CF-404E-AB0E-3AC9E976B797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AE145-5F21-4584-BDE0-11F5F0019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99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2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algn="l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         Бе­ло­бо­ро­дов Олег Пав­ло­вич</a:t>
            </a:r>
          </a:p>
          <a:p>
            <a:pPr algn="l"/>
            <a:r>
              <a:rPr lang="ru-RU" sz="1200" dirty="0" smtClean="0">
                <a:latin typeface="Arial" pitchFamily="34" charset="0"/>
                <a:cs typeface="Arial" pitchFamily="34" charset="0"/>
              </a:rPr>
              <a:t>Ро­дил­ся в 1963 г. в г. Прокопьевске Кемеровской области. Учил­ся в Ке­ме­ро­вском ху­до­же­ст­вен­ном училище (1979 - 1983). Живописец. Фотохудожник. Участник выставок с 1990г. Работает преимущественно в жанре натюрморта. </a:t>
            </a:r>
          </a:p>
          <a:p>
            <a:pPr algn="l" fontAlgn="base" hangingPunct="0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Белобородов О.П.. Иль­ин­с­кие про­сто­ры. 1996 г. 55х38. Холст. Масло.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l" hangingPunct="0"/>
            <a:r>
              <a:rPr lang="ru-RU" sz="1200" dirty="0" smtClean="0">
                <a:latin typeface="Arial" pitchFamily="34" charset="0"/>
                <a:cs typeface="Arial" pitchFamily="34" charset="0"/>
              </a:rPr>
              <a:t>-Рассмотри репродукцию картины. Кто автор этой картины? Как она называется? Что в названии картины тебя заинтересовало?</a:t>
            </a:r>
          </a:p>
          <a:p>
            <a:pPr algn="l" fontAlgn="base" hangingPunct="0"/>
            <a:r>
              <a:rPr lang="ru-RU" sz="1200" dirty="0" smtClean="0">
                <a:latin typeface="Arial" pitchFamily="34" charset="0"/>
                <a:cs typeface="Arial" pitchFamily="34" charset="0"/>
              </a:rPr>
              <a:t>-Можно ли считать картину О.П.Белобородова пейзажем? Что изображено на этой картине?</a:t>
            </a:r>
          </a:p>
          <a:p>
            <a:pPr algn="l" fontAlgn="base" hangingPunct="0"/>
            <a:r>
              <a:rPr lang="ru-RU" sz="1200" dirty="0" smtClean="0">
                <a:latin typeface="Arial" pitchFamily="34" charset="0"/>
                <a:cs typeface="Arial" pitchFamily="34" charset="0"/>
              </a:rPr>
              <a:t>-С помощью толкового словаря объясни значение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2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algn="l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200" dirty="0" smtClean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AE145-5F21-4584-BDE0-11F5F0019C34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hyperlink" Target="http://i55.carguru.ru/37/14/41437/8/1136808/6.p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im0-tub-ru.yandex.net/i?id=fcf7687baa2f93db2a19ba162d4ced3c-l&amp;n=13"/>
          <p:cNvPicPr>
            <a:picLocks noGrp="1"/>
          </p:cNvPicPr>
          <p:nvPr>
            <p:ph type="pic" idx="1"/>
          </p:nvPr>
        </p:nvPicPr>
        <p:blipFill>
          <a:blip r:embed="rId2"/>
          <a:srcRect t="22977" b="22977"/>
          <a:stretch>
            <a:fillRect/>
          </a:stretch>
        </p:blipFill>
        <p:spPr bwMode="auto">
          <a:xfrm>
            <a:off x="-142908" y="0"/>
            <a:ext cx="9501254" cy="6857999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</p:spPr>
      </p:pic>
      <p:pic>
        <p:nvPicPr>
          <p:cNvPr id="8" name="Рисунок 7" descr="https://im0-tub-ru.yandex.net/i?id=e99adcad9dcb6e4065b779f19d7ee79a-l&amp;n=1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42852"/>
            <a:ext cx="2137410" cy="1196340"/>
          </a:xfrm>
          <a:prstGeom prst="rect">
            <a:avLst/>
          </a:prstGeom>
          <a:noFill/>
          <a:ln w="38100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00100" y="2000240"/>
            <a:ext cx="77867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Дидактические материалы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краеведческим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содержанием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 урокам русского языка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 класс </a:t>
            </a:r>
            <a:endParaRPr lang="ru-RU" sz="3200" b="1" dirty="0">
              <a:ln w="1905"/>
              <a:gradFill>
                <a:gsLst>
                  <a:gs pos="0">
                    <a:srgbClr val="A20000"/>
                  </a:gs>
                  <a:gs pos="78000">
                    <a:srgbClr val="BC00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2210937" y="4000504"/>
            <a:ext cx="47221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6715140" y="1485085"/>
            <a:ext cx="24288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Черданцева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Морфология. Имя прилагательное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142984"/>
            <a:ext cx="871543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1.Прочитай. Выпиши прилагательные. Выполни морфологический разбор одного из них.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Худеет неба купол,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Дает всё больше течь.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 рыжие тулупы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Летят с ветвистых плеч.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И мокнет под дождями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Сгоревшая листва,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 битая ветрами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Лесная даль жива.                            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                                                Алексей Тарасов, кузбасский поэт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¾ÑÐµÐ½Ñ ÐºÑÐ·Ð±Ð°ÑÑ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285992"/>
            <a:ext cx="364333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     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Летом над городом высоко в небе кружат стрижи. Появление стрижей является одним из признаков прихода летнего сезона. Стрижи живут на чердаках и под крышами домов, никогда не опускаются на землю и даже воду пьют на лету. А за городом в небе кружат ласточки, прилёт которых также является предвестником лета.</a:t>
            </a:r>
          </a:p>
          <a:p>
            <a:pPr fontAlgn="base"/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8" name="Рисунок 7" descr="http://krai.myschool44.edu.ru/pics/zhivotnyj_mir/strizh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571876"/>
            <a:ext cx="292895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642918"/>
            <a:ext cx="871543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  Почему надо озеленять города?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Для того  чтобы люди дышали чистым воздухом и могли отдохнуть в лесной прохладе, вокруг городов создаётся зелёная зона лесов. Чем больше зелени в городе, тем приятнее в нём жить. Деревья дарят прохладу в жаркие летние дни, под их сенью можно отдохнуть. Листва выдыхает кислород и очищает воздух от пыли и других загрязнений.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Тополя, берёзы, рябины ограждают детские лужайки в парках от выхлопных газов и шума двигателей. Липы, клёны красиво обрамляют улицы, образуют тенистые зелёные туннели на аллеях парков и садов. Год от года увеличиваются посадки липы и берёзы в </a:t>
            </a:r>
            <a:r>
              <a:rPr lang="ru-RU" dirty="0" err="1" smtClean="0"/>
              <a:t>Кемерове</a:t>
            </a:r>
            <a:r>
              <a:rPr lang="ru-RU" dirty="0" smtClean="0"/>
              <a:t>, Новокузнецке и других городах Кузбасса.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Ð°ÑÑÐ¸Ð½ÐºÐ¸ Ð¿Ð¾ Ð·Ð°Ð¿ÑÐ¾ÑÑ ÑÐ»Ð¸ÑÐ° ÐºÐ¸ÑÐ¾Ð²Ð° Ð½Ð¾Ð²Ð¾ÐºÑÐ·Ð½ÐµÑÐº ÑÐ¾ÑÐ¾"/>
          <p:cNvPicPr/>
          <p:nvPr/>
        </p:nvPicPr>
        <p:blipFill>
          <a:blip r:embed="rId3"/>
          <a:srcRect r="1630" b="8186"/>
          <a:stretch>
            <a:fillRect/>
          </a:stretch>
        </p:blipFill>
        <p:spPr bwMode="auto">
          <a:xfrm>
            <a:off x="3428992" y="5000636"/>
            <a:ext cx="27146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642918"/>
            <a:ext cx="8715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Какой вред наносят лесу люди?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Основная беда  - лесные пожары. Наиболее частые пожары в наших лесах бывают весной. В это время обычно не бывает дождей, а прошлогодняя трава настолько суха, что загорается как порох. В этот период основная масса пожаров происходит из-за небрежного отношения к лесу сборщиков черемши (колбы).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Большим и повсеместным врагом лесных и травянистых насаждений является низкая наша культура и браконьерство.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8" name="Рисунок 7" descr="ÐÐ°ÑÑÐ¸Ð½ÐºÐ¸ Ð¿Ð¾ Ð·Ð°Ð¿ÑÐ¾ÑÑ Ð»ÐµÑÐ½ÑÐµ Ð¿Ð¾Ð¶Ð°ÑÑ Ð² ÐºÐµÐ¼ÐµÑÐ¾Ð²ÑÐºÐ¾Ð¹ Ð¾Ð±Ð»Ð°ÑÑÐ¸ ÑÐ¾ÑÐ¾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071942"/>
            <a:ext cx="35004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8"/>
            <a:ext cx="87868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Какой цветок раньше всех зацветает в нашей области?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На территории нашей области раньше всех возвещает о приходе весны </a:t>
            </a:r>
            <a:r>
              <a:rPr lang="ru-RU" dirty="0" err="1" smtClean="0"/>
              <a:t>кандык.Отогнутые</a:t>
            </a:r>
            <a:r>
              <a:rPr lang="ru-RU" dirty="0" smtClean="0"/>
              <a:t> кверху </a:t>
            </a:r>
            <a:r>
              <a:rPr lang="ru-RU" dirty="0" err="1" smtClean="0"/>
              <a:t>лилово-розовые</a:t>
            </a:r>
            <a:r>
              <a:rPr lang="ru-RU" dirty="0" smtClean="0"/>
              <a:t> лепестки обнажают белоснежное рыльце и золотые крупные пыльники, чуть покачивающиеся на тонких нитях. Кажется, вот-вот услышишь тонкий перезвон этих живых серёжек. А какой богатырской, поистине сибирской стойкостью веет от </a:t>
            </a:r>
            <a:r>
              <a:rPr lang="ru-RU" dirty="0" err="1" smtClean="0"/>
              <a:t>кандыка</a:t>
            </a:r>
            <a:r>
              <a:rPr lang="ru-RU" dirty="0" smtClean="0"/>
              <a:t>! После тёплых деньков ударит вдруг мороз градусов на двадцать (у нас в апреле не редкость), опустятся вниз потемневшие лепестки, всё растение покроется  белыми иглами инея, и думаешь – пропал </a:t>
            </a:r>
            <a:r>
              <a:rPr lang="ru-RU" dirty="0" err="1" smtClean="0"/>
              <a:t>кандык</a:t>
            </a:r>
            <a:r>
              <a:rPr lang="ru-RU" dirty="0" smtClean="0"/>
              <a:t>. Но вот пригрело солнце, оттаяла земля – и опять красуется в полной силе и красоте наш цветок!</a:t>
            </a:r>
            <a:endParaRPr lang="ru-RU" dirty="0"/>
          </a:p>
        </p:txBody>
      </p:sp>
      <p:pic>
        <p:nvPicPr>
          <p:cNvPr id="10" name="Рисунок 9" descr="ÐÐ°ÑÑÐ¸Ð½ÐºÐ¸ Ð¿Ð¾ Ð·Ð°Ð¿ÑÐ¾ÑÑ ÐºÐ°Ð½Ð´ÑÐº ÑÐ¸Ð±Ð¸ÑÑÐºÐ¸Ð¹ ÑÐ¾ÑÐ¾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4929198"/>
            <a:ext cx="192882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571480"/>
            <a:ext cx="9001156" cy="4734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Какой цветок у нас называют подснежником?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Как только апрельское солнце сгонит остатки снега, на косогорах, на опушках леса среди прошлогодней  пожухлой травы начинают появляться нежные комочки, напоминающие птенчиков-пуховичков. Это показались бутоны замечательного весеннего цветка – прострела обыкновенного. Народное название прострела – сон-трава. Этот цветок словно боится упустить драгоценное весеннее время и расцветает ещё до появления листьев. Прострел обыкновенный  покрыт густым пушком, который предохраняет растение от весенних заморозков. У нас за его раннее цветение называют подснежником, хотя ботаники и цветоводы подснежником называют совсем другое растение. Настоящий подснежник встречается только в садах.</a:t>
            </a:r>
            <a:endParaRPr lang="ru-RU" dirty="0"/>
          </a:p>
        </p:txBody>
      </p:sp>
      <p:pic>
        <p:nvPicPr>
          <p:cNvPr id="6" name="Рисунок 5" descr="https://orhide.ru/wp-content/uploads/2017/04/1204a-18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5143512"/>
            <a:ext cx="1571636" cy="142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00430" y="6572272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Прострел обыкновенный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571480"/>
            <a:ext cx="87868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Какое из растений считается самым древним в Кузбассе?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Самыми древними растениями в Кузбассе являются папоротники, которые не цветут, а размножаются спорами. Красивые, крупные рассечённые на доли, листья-вайи, особенно, у </a:t>
            </a:r>
            <a:r>
              <a:rPr lang="ru-RU" dirty="0" err="1" smtClean="0"/>
              <a:t>папоротника-страусника</a:t>
            </a:r>
            <a:r>
              <a:rPr lang="ru-RU" dirty="0" smtClean="0"/>
              <a:t>, произрастающего в черневой тайге Горной </a:t>
            </a:r>
            <a:r>
              <a:rPr lang="ru-RU" dirty="0" err="1" smtClean="0"/>
              <a:t>Шории</a:t>
            </a:r>
            <a:r>
              <a:rPr lang="ru-RU" dirty="0" smtClean="0"/>
              <a:t> и Кузнецкого Алатау, скрученные в завитки, выглядят, как чудесные живые вазы. 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¿Ð°Ð¿Ð¾ÑÐ¾ÑÐ½Ð¸ÐºÐ¸-ÑÑÑÐ°ÑÑÐ½Ð¸Ðº ÑÐ¾ÑÐ¾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3214686"/>
            <a:ext cx="3143272" cy="321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143240" y="6357958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Папоротник-страусник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14546" y="571480"/>
            <a:ext cx="67151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        Почему сосну называют  самым полезным хвойным деревом?</a:t>
            </a:r>
            <a:endParaRPr lang="ru-RU" dirty="0" smtClean="0"/>
          </a:p>
          <a:p>
            <a:pPr fontAlgn="base"/>
            <a:r>
              <a:rPr lang="ru-RU" dirty="0" smtClean="0"/>
              <a:t>     Самое полезное их хвойных деревьев – сосна. В её коре есть дубильные и клеящие вещества, в камбии</a:t>
            </a:r>
            <a:r>
              <a:rPr lang="ru-RU" b="1" baseline="30000" dirty="0" smtClean="0"/>
              <a:t>1</a:t>
            </a:r>
            <a:r>
              <a:rPr lang="ru-RU" dirty="0" smtClean="0"/>
              <a:t> – ванилин, из семян получают масло, а пыльцу используют в медицине. Хвою сосны перерабатывают в пасту, с помощью которой лечат  раны, ожоги, язвы. С одного дерева за год собирают  до 2-4 кг  смолы, из которой получают скипидар и канифоль</a:t>
            </a:r>
            <a:r>
              <a:rPr lang="ru-RU" b="1" baseline="30000" dirty="0" smtClean="0"/>
              <a:t>2</a:t>
            </a:r>
            <a:r>
              <a:rPr lang="ru-RU" dirty="0" smtClean="0"/>
              <a:t>. Из скипидара – разные краски, лаки, лекарства, а без канифоли мыло не будет мылиться, и бумага не будет чернил держать, и скрипач не сыграет на скрипке.  Почти на протяжении всего года сосновой корой питается глухарь. Для лося лучшая зимняя пища – сосновые молодые побеги и кора. Белки, бурундуки, птицы лакомятся сосновыми семенами. Невероятно, но факт, что и рыбы – ценители сосны: мальки охотно и с большой пользой для себя переходят на сосновую диету – они поедают пыльцу, которая весной, в период цветения, тоненькой пленкой покрывает обширную гладь водоёмов.</a:t>
            </a:r>
          </a:p>
          <a:p>
            <a:pPr fontAlgn="base"/>
            <a:endParaRPr lang="ru-RU" dirty="0" smtClean="0"/>
          </a:p>
          <a:p>
            <a:pPr fontAlgn="base"/>
            <a:r>
              <a:rPr lang="ru-RU" sz="1400" b="1" dirty="0" smtClean="0"/>
              <a:t>Камбий</a:t>
            </a:r>
            <a:r>
              <a:rPr lang="ru-RU" sz="1400" b="1" baseline="30000" dirty="0" smtClean="0"/>
              <a:t>1</a:t>
            </a:r>
            <a:r>
              <a:rPr lang="ru-RU" sz="1400" dirty="0" smtClean="0"/>
              <a:t> - образовательная ткань в стеблях и корнях растений.</a:t>
            </a:r>
          </a:p>
          <a:p>
            <a:pPr fontAlgn="base"/>
            <a:r>
              <a:rPr lang="ru-RU" sz="1400" b="1" dirty="0" smtClean="0"/>
              <a:t>Канифоль</a:t>
            </a:r>
            <a:r>
              <a:rPr lang="ru-RU" sz="1400" b="1" baseline="30000" dirty="0" smtClean="0"/>
              <a:t>2</a:t>
            </a:r>
            <a:r>
              <a:rPr lang="ru-RU" sz="1400" dirty="0" smtClean="0"/>
              <a:t> - желтовато-красное хрупкое смолистое вещество.</a:t>
            </a:r>
            <a:endParaRPr lang="ru-RU" sz="1400" dirty="0"/>
          </a:p>
        </p:txBody>
      </p:sp>
      <p:pic>
        <p:nvPicPr>
          <p:cNvPr id="6" name="Рисунок 5" descr="sosn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857364"/>
            <a:ext cx="207170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8"/>
            <a:ext cx="87868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b="1" dirty="0" smtClean="0"/>
              <a:t>Какие цветы называют сибирскими орхидеями</a:t>
            </a:r>
            <a:r>
              <a:rPr lang="ru-RU" dirty="0" smtClean="0"/>
              <a:t>?</a:t>
            </a:r>
          </a:p>
          <a:p>
            <a:pPr fontAlgn="base"/>
            <a:r>
              <a:rPr lang="ru-RU" dirty="0" smtClean="0"/>
              <a:t>    Орхидея – растение тропических лесов. Хотя более 20 видов встречаются у нас в Кузбассе. Наши орхидеи более скромны по своим размерам. Наиболее замечательны из местных орхидей башмачки (венерины башмачки, кукушкины башмачки, сапожки). В Кузбассе растёт их четыре вида: башмачок крупноцветный, башмачок жёлтый, башмачок вздутый и башмачок пятнистый.</a:t>
            </a:r>
          </a:p>
          <a:p>
            <a:pPr fontAlgn="base"/>
            <a:r>
              <a:rPr lang="ru-RU" dirty="0" smtClean="0"/>
              <a:t> У этих орхидей крупные цветки оригинальной формы: четыре изящных лепестка окружают своеобразную </a:t>
            </a:r>
            <a:r>
              <a:rPr lang="ru-RU" dirty="0" err="1" smtClean="0"/>
              <a:t>мешковидную</a:t>
            </a:r>
            <a:r>
              <a:rPr lang="ru-RU" dirty="0" smtClean="0"/>
              <a:t> губу, похожую на женский башмачок(туфлю). </a:t>
            </a:r>
          </a:p>
          <a:p>
            <a:r>
              <a:rPr lang="ru-RU" dirty="0" smtClean="0"/>
              <a:t>   Хороши башмачки! Но с каждым годом всё реже и реже встретишь эти растения в окрестностях наших городов и сёл. Главные причины гибели - обрывание цветков и нерегулируемая никакими правилами езда по лесу на автомототранспорте  </a:t>
            </a:r>
            <a:endParaRPr lang="ru-RU" dirty="0"/>
          </a:p>
        </p:txBody>
      </p:sp>
      <p:pic>
        <p:nvPicPr>
          <p:cNvPr id="6" name="Рисунок 5" descr="https://www.flowerbank.ru/wp-content/uploads/2012/01/venerin-bashmachok-9.jpg"/>
          <p:cNvPicPr/>
          <p:nvPr/>
        </p:nvPicPr>
        <p:blipFill>
          <a:blip r:embed="rId2" cstate="print"/>
          <a:srcRect l="9545"/>
          <a:stretch>
            <a:fillRect/>
          </a:stretch>
        </p:blipFill>
        <p:spPr bwMode="auto">
          <a:xfrm>
            <a:off x="571472" y="4357694"/>
            <a:ext cx="1346646" cy="11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ww.flowerbank.ru/wp-content/uploads/2012/01/venerin-bashmachok-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357694"/>
            <a:ext cx="1480375" cy="11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Ð°ÑÐ¼Ð°ÑÐ¾Ðº Ð²Ð·Ð´ÑÑÑÐ¹"/>
          <p:cNvPicPr/>
          <p:nvPr/>
        </p:nvPicPr>
        <p:blipFill>
          <a:blip r:embed="rId4" cstate="print"/>
          <a:srcRect l="7462" t="6250" r="7275" b="4464"/>
          <a:stretch>
            <a:fillRect/>
          </a:stretch>
        </p:blipFill>
        <p:spPr bwMode="auto">
          <a:xfrm>
            <a:off x="4214810" y="4357694"/>
            <a:ext cx="1387510" cy="110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Ð°ÑÐ¼Ð°ÑÐ¾Ðº Ð¶ÐµÐ»ÑÑÐ¹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357694"/>
            <a:ext cx="1491698" cy="109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0034" y="5715016"/>
            <a:ext cx="942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 smtClean="0"/>
              <a:t>Башмачок                   Башмачок                     Башмачок                    Башмачок</a:t>
            </a:r>
          </a:p>
          <a:p>
            <a:pPr fontAlgn="base"/>
            <a:r>
              <a:rPr lang="ru-RU" sz="1400" dirty="0" smtClean="0"/>
              <a:t>крупноцветковый        пятнистый                    вздутый                       жёлтый</a:t>
            </a:r>
            <a:endParaRPr lang="ru-RU" sz="1400" dirty="0"/>
          </a:p>
        </p:txBody>
      </p:sp>
      <p:pic>
        <p:nvPicPr>
          <p:cNvPr id="10" name="Рисунок 9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6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8"/>
            <a:ext cx="8786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Какие животные удачно прижились на территории Кемеровской области?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В сентябре 1938 года в Кемеровскую область был завезён коренной житель Северной Америки пушной зверёк – ондатра. Теперь ондатра водится в нашем крае почти повсеместно. Её много в Тяжинском, </a:t>
            </a:r>
            <a:r>
              <a:rPr lang="ru-RU" dirty="0" err="1" smtClean="0"/>
              <a:t>Яйском</a:t>
            </a:r>
            <a:r>
              <a:rPr lang="ru-RU" dirty="0" smtClean="0"/>
              <a:t>, Новокузнецком, Прокопьевском и </a:t>
            </a:r>
            <a:r>
              <a:rPr lang="ru-RU" dirty="0" err="1" smtClean="0"/>
              <a:t>Яшкинском</a:t>
            </a:r>
            <a:r>
              <a:rPr lang="ru-RU" dirty="0" smtClean="0"/>
              <a:t> районах.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Американская норка впервые была обнаружена в Кузбассе в 1942 году.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Из Бурятии и Иркутской области был завезён </a:t>
            </a:r>
            <a:r>
              <a:rPr lang="ru-RU" dirty="0" err="1" smtClean="0"/>
              <a:t>баргузинский</a:t>
            </a:r>
            <a:r>
              <a:rPr lang="ru-RU" dirty="0" smtClean="0"/>
              <a:t> соболь, речные бобры – из Воронежского заповедника и Белоруссии.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8596" y="5786454"/>
            <a:ext cx="935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 smtClean="0"/>
              <a:t>     Ондатра                                      Норка                                          Бобр</a:t>
            </a:r>
            <a:endParaRPr lang="ru-RU" sz="1400" dirty="0"/>
          </a:p>
        </p:txBody>
      </p:sp>
      <p:pic>
        <p:nvPicPr>
          <p:cNvPr id="10" name="Рисунок 9" descr="ÐÐ¾ÑÐ¾Ð¶ÐµÐµ Ð¸Ð·Ð¾Ð±ÑÐ°Ð¶ÐµÐ½Ð¸Ðµ"/>
          <p:cNvPicPr/>
          <p:nvPr/>
        </p:nvPicPr>
        <p:blipFill>
          <a:blip r:embed="rId2" cstate="print"/>
          <a:srcRect l="7059" r="21070" b="-6"/>
          <a:stretch>
            <a:fillRect/>
          </a:stretch>
        </p:blipFill>
        <p:spPr bwMode="auto">
          <a:xfrm>
            <a:off x="428596" y="4214818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ÐÐ°ÑÑÐ¸Ð½ÐºÐ¸ Ð¿Ð¾ Ð·Ð°Ð¿ÑÐ¾ÑÑ Ð°Ð¼ÐµÑÐ¸ÐºÐ°Ð½ÑÐºÐ°Ñ Ð½Ð¾ÑÐºÐ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214818"/>
            <a:ext cx="192882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ÐÐ¾ÑÐ¾Ð¶ÐµÐµ Ð¸Ð·Ð¾Ð±ÑÐ°Ð¶ÐµÐ½Ð¸Ð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500570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5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8"/>
            <a:ext cx="8786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Какая птица в наших лесах самая маленькая?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Самая маленькая птичка наших лесов – королёк, который в пять раз легче воробья, а гнездышко его маленькое, и помещается оно обычно на кончике одной из веток на самой вершине ели. В гнезде несколько яиц размером с горошину. За летний день корольки с кормом прилетают к гнезду до четырёхсот раз, а за год он поедает от восьми до десяти миллионов вредных насекомых, причем уничтожает таких мелких насекомых, которых не замечают многие другие птицы.</a:t>
            </a:r>
            <a:endParaRPr lang="ru-RU" dirty="0"/>
          </a:p>
        </p:txBody>
      </p:sp>
      <p:pic>
        <p:nvPicPr>
          <p:cNvPr id="9" name="Рисунок 8" descr="https://www.pitomec.ru/upload/admin/images/kinds/birds/Regulu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929066"/>
            <a:ext cx="34290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43306" y="6429396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Королёк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Морфология. Имя прилагательное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1000108"/>
            <a:ext cx="87154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2.Прочитай. Спиши. Выпиши прилагательные, поставив их в начальную форму.</a:t>
            </a:r>
            <a:endParaRPr lang="ru-RU" dirty="0" smtClean="0"/>
          </a:p>
          <a:p>
            <a:r>
              <a:rPr lang="ru-RU" b="1" dirty="0" smtClean="0"/>
              <a:t>                                                                        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err="1" smtClean="0"/>
              <a:t>Полопалися</a:t>
            </a:r>
            <a:r>
              <a:rPr lang="ru-RU" dirty="0" smtClean="0"/>
              <a:t> почки,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Ласкает зелень взгляд.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Пчелиные звоночки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Мне душу веселят.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Цветастая опушка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Обновою горит,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 махонькая  мушка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Мне щёку </a:t>
            </a:r>
            <a:r>
              <a:rPr lang="ru-RU" dirty="0" err="1" smtClean="0"/>
              <a:t>щекотит</a:t>
            </a:r>
            <a:r>
              <a:rPr lang="ru-RU" dirty="0" smtClean="0"/>
              <a:t>.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                                                      Леонид </a:t>
            </a:r>
            <a:r>
              <a:rPr lang="ru-RU" dirty="0" err="1" smtClean="0"/>
              <a:t>Гержидович</a:t>
            </a:r>
            <a:r>
              <a:rPr lang="ru-RU" dirty="0" smtClean="0"/>
              <a:t>, кузбасский поэт</a:t>
            </a:r>
            <a:endParaRPr lang="ru-RU" dirty="0"/>
          </a:p>
        </p:txBody>
      </p:sp>
      <p:pic>
        <p:nvPicPr>
          <p:cNvPr id="7" name="Рисунок 6" descr="ÐÐ¾ÑÐ¾Ð¶ÐµÐµ Ð¸Ð·Ð¾Ð±ÑÐ°Ð¶ÐµÐ½Ð¸Ð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071678"/>
            <a:ext cx="35719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8"/>
            <a:ext cx="8786874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Какая река Кузбасса – одна из красивейших и рыбных рек в Сибири?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Летом и осенью жители Кузбасса отправляются по реке Кие на плотах, резиновых лодках и байдарках для рыбалки и отдыха. Кия – одна из самых рыбных рек на юге Западной Сибири.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Её исток в центральной части Кузнецкого Алатау. Верхнее течение Кии - лихое и удалое. Кажется, будто сама жизнь кипит и бурлит в реке. Здесь по берегам много красивых скал.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В Мариинской лесостепи Кия становится равнинной рекой со множеством пойменных озёр</a:t>
            </a:r>
            <a:r>
              <a:rPr lang="ru-RU" baseline="30000" dirty="0" smtClean="0"/>
              <a:t>1</a:t>
            </a:r>
            <a:r>
              <a:rPr lang="ru-RU" dirty="0" smtClean="0"/>
              <a:t>. В Чулым Кия впадает уже зрелой, степенной дамой, полной достоинства и всякой рыбы. Это вторая по величине река области.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На дне её широких плёсов</a:t>
            </a:r>
            <a:r>
              <a:rPr lang="ru-RU" baseline="30000" dirty="0" smtClean="0"/>
              <a:t>2 </a:t>
            </a:r>
            <a:r>
              <a:rPr lang="ru-RU" dirty="0" smtClean="0"/>
              <a:t>нерестится  в воде обская нельма. А в низовьях реки нагуливают вес могучие осетры и шустрая стерлядь.</a:t>
            </a:r>
          </a:p>
          <a:p>
            <a:pPr fontAlgn="base">
              <a:lnSpc>
                <a:spcPct val="150000"/>
              </a:lnSpc>
            </a:pPr>
            <a:endParaRPr lang="ru-RU" dirty="0" smtClean="0"/>
          </a:p>
          <a:p>
            <a:pPr fontAlgn="base"/>
            <a:r>
              <a:rPr lang="ru-RU" sz="1400" dirty="0" smtClean="0"/>
              <a:t>Пойменные озёра</a:t>
            </a:r>
            <a:r>
              <a:rPr lang="ru-RU" sz="1400" baseline="30000" dirty="0" smtClean="0"/>
              <a:t>1</a:t>
            </a:r>
            <a:r>
              <a:rPr lang="ru-RU" sz="1400" dirty="0" smtClean="0"/>
              <a:t> – замкнутые водоёмы; представляют собой отчленившиеся участки главного русла реки. </a:t>
            </a:r>
          </a:p>
          <a:p>
            <a:pPr fontAlgn="base"/>
            <a:r>
              <a:rPr lang="ru-RU" sz="1400" dirty="0" smtClean="0"/>
              <a:t>Плёс</a:t>
            </a:r>
            <a:r>
              <a:rPr lang="ru-RU" sz="1400" baseline="30000" dirty="0" smtClean="0"/>
              <a:t>2</a:t>
            </a:r>
            <a:r>
              <a:rPr lang="ru-RU" sz="1400" dirty="0" smtClean="0"/>
              <a:t> – более глубокий участок реки.</a:t>
            </a:r>
            <a:endParaRPr lang="ru-RU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8"/>
            <a:ext cx="8786874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Почему реку </a:t>
            </a:r>
            <a:r>
              <a:rPr lang="ru-RU" b="1" dirty="0" err="1" smtClean="0"/>
              <a:t>Бельсу</a:t>
            </a:r>
            <a:r>
              <a:rPr lang="ru-RU" b="1" dirty="0" smtClean="0"/>
              <a:t> называют </a:t>
            </a:r>
            <a:r>
              <a:rPr lang="ru-RU" b="1" dirty="0" err="1" smtClean="0"/>
              <a:t>тайменьей</a:t>
            </a:r>
            <a:r>
              <a:rPr lang="ru-RU" b="1" dirty="0" smtClean="0"/>
              <a:t> рекой?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Есть такая рыба таймень, которая  может жить не во всех водоёмах. Она любит чистые. В Кемеровской области ещё в первой половине двадцатого века таймени встречались во всех крупных реках и горных речках.</a:t>
            </a:r>
          </a:p>
          <a:p>
            <a:pPr fontAlgn="base">
              <a:lnSpc>
                <a:spcPct val="150000"/>
              </a:lnSpc>
            </a:pPr>
            <a:r>
              <a:rPr lang="ru-RU" dirty="0" err="1" smtClean="0"/>
              <a:t>Тайменья</a:t>
            </a:r>
            <a:r>
              <a:rPr lang="ru-RU" dirty="0" smtClean="0"/>
              <a:t> река </a:t>
            </a:r>
            <a:r>
              <a:rPr lang="ru-RU" dirty="0" err="1" smtClean="0"/>
              <a:t>Бельсу</a:t>
            </a:r>
            <a:r>
              <a:rPr lang="ru-RU" dirty="0" smtClean="0"/>
              <a:t> – дикая река, начинается с высокогорного озера. Почти на всём протяжении </a:t>
            </a:r>
            <a:r>
              <a:rPr lang="ru-RU" dirty="0" err="1" smtClean="0"/>
              <a:t>Бельсу</a:t>
            </a:r>
            <a:r>
              <a:rPr lang="ru-RU" dirty="0" smtClean="0"/>
              <a:t> </a:t>
            </a:r>
            <a:r>
              <a:rPr lang="ru-RU" dirty="0" err="1" smtClean="0"/>
              <a:t>подпитывается</a:t>
            </a:r>
            <a:r>
              <a:rPr lang="ru-RU" dirty="0" smtClean="0"/>
              <a:t> изумительно чистыми родниками. И этим не прочь воспользоваться таймени.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                      </a:t>
            </a:r>
            <a:r>
              <a:rPr lang="ru-RU" sz="1400" dirty="0" smtClean="0"/>
              <a:t>Река </a:t>
            </a:r>
            <a:r>
              <a:rPr lang="ru-RU" sz="1400" dirty="0" err="1" smtClean="0"/>
              <a:t>Бельсу</a:t>
            </a:r>
            <a:r>
              <a:rPr lang="ru-RU" sz="1400" dirty="0" smtClean="0"/>
              <a:t>                                                                      Таймень</a:t>
            </a:r>
          </a:p>
          <a:p>
            <a:pPr fontAlgn="base"/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" name="Рисунок 4" descr="ÐÐ°ÑÑÐ¸Ð½ÐºÐ¸ Ð¿Ð¾ Ð·Ð°Ð¿ÑÐ¾ÑÑ ÑÐµÐºÐ° Ð±ÐµÐ»ÑÑÑ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786190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ÑÐ°Ð¹Ð¼ÐµÐ½Ñ ÑÐ¾ÑÐ¾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86190"/>
            <a:ext cx="33575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9"/>
            <a:ext cx="8786874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На какой реке находится самый крупный порог нашей области?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b="1" dirty="0" smtClean="0"/>
              <a:t>     </a:t>
            </a:r>
            <a:r>
              <a:rPr lang="ru-RU" dirty="0" smtClean="0"/>
              <a:t>Пороги – это участки русла реки, на протяжении которых наблюдается резкое падение реки при значительной скорости течения. Они образуются в местах пересечения рекой скал, валунов или выхода горных пород.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Самый большой порог находится на реке </a:t>
            </a:r>
            <a:r>
              <a:rPr lang="ru-RU" dirty="0" err="1" smtClean="0"/>
              <a:t>Мрассу</a:t>
            </a:r>
            <a:r>
              <a:rPr lang="ru-RU" dirty="0" smtClean="0"/>
              <a:t>. Их длина пять километров. Они называются  </a:t>
            </a:r>
            <a:r>
              <a:rPr lang="ru-RU" dirty="0" err="1" smtClean="0"/>
              <a:t>Хомутовскими</a:t>
            </a:r>
            <a:r>
              <a:rPr lang="ru-RU" dirty="0" smtClean="0"/>
              <a:t>. Деревушка Нижняя Хомутовка и речка Хомутовка расположены немного выше порогов.                                     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                      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¿Ð¾ÑÐ¾Ð³Ð¸ ÑÐµÐºÐ¸ Ð¼ÑÐ°ÑÑÑ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714752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643306" y="6429396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Река </a:t>
            </a:r>
            <a:r>
              <a:rPr lang="ru-RU" sz="1400" dirty="0" err="1" smtClean="0"/>
              <a:t>Мрассу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9"/>
            <a:ext cx="8786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Озёра – </a:t>
            </a:r>
            <a:r>
              <a:rPr lang="ru-RU" b="1" dirty="0" err="1" smtClean="0"/>
              <a:t>голубые</a:t>
            </a:r>
            <a:r>
              <a:rPr lang="ru-RU" b="1" dirty="0" smtClean="0"/>
              <a:t> глаза Кузбасса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Самое крупное озеро в Кузбассе – Большой </a:t>
            </a:r>
            <a:r>
              <a:rPr lang="ru-RU" dirty="0" err="1" smtClean="0"/>
              <a:t>Берчикуль</a:t>
            </a:r>
            <a:r>
              <a:rPr lang="ru-RU" dirty="0" smtClean="0"/>
              <a:t>. Оно почти не имеет стока. Из него вытекает маленькая речка.   Берега озера живописны и красивы. Водится разнообразная рыба: язь, щука, окунь, </a:t>
            </a:r>
            <a:r>
              <a:rPr lang="ru-RU" dirty="0" err="1" smtClean="0"/>
              <a:t>сорожка</a:t>
            </a:r>
            <a:r>
              <a:rPr lang="ru-RU" dirty="0" smtClean="0"/>
              <a:t>, ёрш и другие.                      </a:t>
            </a:r>
            <a:endParaRPr lang="ru-RU" dirty="0"/>
          </a:p>
        </p:txBody>
      </p:sp>
      <p:pic>
        <p:nvPicPr>
          <p:cNvPr id="6" name="Рисунок 5" descr="ÐÐ·ÐµÑÐ¾ ÐÐ¾Ð»ÑÑÐ¾Ð¹ ÐÐµÑÑÐ¸ÐºÑÐ»Ñ Ð¸ÑÑÐ¾ÑÐ½Ð¸Ðº: roman-novoselov.livejournal.co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571744"/>
            <a:ext cx="478634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ÑÐ·Ñ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571744"/>
            <a:ext cx="1212850" cy="87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1472" y="3500438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Язь </a:t>
            </a:r>
            <a:endParaRPr lang="ru-RU" sz="1400" dirty="0"/>
          </a:p>
        </p:txBody>
      </p:sp>
      <p:pic>
        <p:nvPicPr>
          <p:cNvPr id="10" name="Рисунок 9" descr="ÐÐ°ÑÑÐ¸Ð½ÐºÐ¸ Ð¿Ð¾ Ð·Ð°Ð¿ÑÐ¾ÑÑ ÑÑÐºÐ°"/>
          <p:cNvPicPr/>
          <p:nvPr/>
        </p:nvPicPr>
        <p:blipFill>
          <a:blip r:embed="rId4" cstate="print"/>
          <a:srcRect l="10456" b="7000"/>
          <a:stretch>
            <a:fillRect/>
          </a:stretch>
        </p:blipFill>
        <p:spPr bwMode="auto">
          <a:xfrm>
            <a:off x="571472" y="3857628"/>
            <a:ext cx="1214446" cy="87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71472" y="4786322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Щука </a:t>
            </a:r>
            <a:endParaRPr lang="ru-RU" sz="1400" dirty="0"/>
          </a:p>
        </p:txBody>
      </p:sp>
      <p:pic>
        <p:nvPicPr>
          <p:cNvPr id="15" name="Рисунок 14" descr="ÐÐ°ÑÑÐ¸Ð½ÐºÐ¸ Ð¿Ð¾ Ð·Ð°Ð¿ÑÐ¾ÑÑ ÑÐµÑÐ½Ð¾Ð¹ Ð¾ÐºÑÐ½Ñ Ð² ÐºÐµÐ¼ÐµÑÐ¾Ð²ÑÐºÐ¾Ð¹ Ð¾Ð±Ð»Ð°ÑÑÐ¸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143512"/>
            <a:ext cx="1245989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71472" y="6072206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Окунь  </a:t>
            </a:r>
            <a:endParaRPr lang="ru-RU" sz="1400" dirty="0"/>
          </a:p>
        </p:txBody>
      </p:sp>
      <p:pic>
        <p:nvPicPr>
          <p:cNvPr id="17" name="Рисунок 16" descr="ÐÐ°ÑÑÐ¸Ð½ÐºÐ¸ Ð¿Ð¾ Ð·Ð°Ð¿ÑÐ¾ÑÑ ÑÐ¾ÑÐ¾Ð¶ÐºÐ°"/>
          <p:cNvPicPr/>
          <p:nvPr/>
        </p:nvPicPr>
        <p:blipFill>
          <a:blip r:embed="rId6" cstate="print"/>
          <a:srcRect l="13012" b="7955"/>
          <a:stretch>
            <a:fillRect/>
          </a:stretch>
        </p:blipFill>
        <p:spPr bwMode="auto">
          <a:xfrm>
            <a:off x="7286644" y="2571744"/>
            <a:ext cx="135732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286644" y="3500438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</a:t>
            </a:r>
            <a:r>
              <a:rPr lang="ru-RU" sz="1400" dirty="0" err="1" smtClean="0"/>
              <a:t>Сорожка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9" name="Рисунок 18" descr="ÐÐ°ÑÑÐ¸Ð½ÐºÐ¸ Ð¿Ð¾ Ð·Ð°Ð¿ÑÐ¾ÑÑ ÑÐµÑÐ½Ð¾Ð¹ ÐµÑÑ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3929066"/>
            <a:ext cx="1357322" cy="86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286644" y="4786322"/>
            <a:ext cx="135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Ёрш</a:t>
            </a:r>
            <a:endParaRPr lang="ru-RU" sz="1400" dirty="0"/>
          </a:p>
        </p:txBody>
      </p:sp>
      <p:pic>
        <p:nvPicPr>
          <p:cNvPr id="21" name="Рисунок 20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8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143240" y="6286520"/>
            <a:ext cx="2477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Озеро Большой  </a:t>
            </a:r>
            <a:r>
              <a:rPr lang="ru-RU" sz="1400" dirty="0" err="1" smtClean="0"/>
              <a:t>Берчикуль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интересно знать!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9"/>
            <a:ext cx="878687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Какое море есть в Кузбассе?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Беловское «море»  - самый большой искусственный водоём нашего края.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На его живописных берегах – турбазы и детские оздоровительные лагеря.                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                      </a:t>
            </a:r>
            <a:endParaRPr lang="ru-RU" dirty="0"/>
          </a:p>
        </p:txBody>
      </p:sp>
      <p:pic>
        <p:nvPicPr>
          <p:cNvPr id="6" name="Рисунок 5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143116"/>
            <a:ext cx="4781550" cy="382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85984" y="6143644"/>
            <a:ext cx="4786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                </a:t>
            </a:r>
            <a:r>
              <a:rPr lang="ru-RU" sz="1400" dirty="0" smtClean="0">
                <a:solidFill>
                  <a:prstClr val="black"/>
                </a:solidFill>
              </a:rPr>
              <a:t>      Беловское </a:t>
            </a:r>
            <a:r>
              <a:rPr lang="ru-RU" sz="1400" dirty="0" smtClean="0">
                <a:solidFill>
                  <a:prstClr val="black"/>
                </a:solidFill>
              </a:rPr>
              <a:t>водохранилище</a:t>
            </a:r>
            <a:endParaRPr lang="ru-RU" sz="1400" dirty="0"/>
          </a:p>
        </p:txBody>
      </p:sp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Это интересно знать!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9"/>
            <a:ext cx="878687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Есть ли в Кузбассе кристально чистая вода?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Под дном реки Томь, под её руслом течёт ещё одна река – подземная. Это кристально чистая вода, взявшая своё начало у истоков Томи. Именно эту воду использует фабрика чистой воды  «Ирбис». На </a:t>
            </a:r>
            <a:r>
              <a:rPr lang="ru-RU" dirty="0" err="1" smtClean="0"/>
              <a:t>Безруковском</a:t>
            </a:r>
            <a:r>
              <a:rPr lang="ru-RU" dirty="0" smtClean="0"/>
              <a:t> острове, в тридцати километрах от Новокузнецка, в живописном месте посреди Томи пробурены скважины, из которых выкачивается чистая вода. Она служит сырьём для напитка фабрики «Ирбис».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«Ирбис» - второе название снежного барса, который живёт только в самых чистых местах планеты, пьёт чистую горную воду и поэтому может служить символом чистоты и гармонии.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                      </a:t>
            </a:r>
            <a:endParaRPr lang="ru-RU" dirty="0"/>
          </a:p>
        </p:txBody>
      </p:sp>
      <p:pic>
        <p:nvPicPr>
          <p:cNvPr id="7" name="Рисунок 6" descr="https://www.infpol.ru/upload/resize_cache/iblock/57a/600_6000_1/57a956c747103ed58069add89c24d888.jpg"/>
          <p:cNvPicPr/>
          <p:nvPr/>
        </p:nvPicPr>
        <p:blipFill>
          <a:blip r:embed="rId2" cstate="print"/>
          <a:srcRect r="12378" b="10329"/>
          <a:stretch>
            <a:fillRect/>
          </a:stretch>
        </p:blipFill>
        <p:spPr bwMode="auto">
          <a:xfrm>
            <a:off x="4143372" y="4786322"/>
            <a:ext cx="27146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ÑÐ°Ð±ÑÐ¸ÐºÐ° Ð¸ÑÐ±Ð¸Ñ Ð½Ð¾Ð²Ð¾ÐºÑÐ·Ð½ÐµÑÐº"/>
          <p:cNvPicPr/>
          <p:nvPr/>
        </p:nvPicPr>
        <p:blipFill>
          <a:blip r:embed="rId3" cstate="print"/>
          <a:srcRect l="7651" t="11547" r="7832" b="11427"/>
          <a:stretch>
            <a:fillRect/>
          </a:stretch>
        </p:blipFill>
        <p:spPr bwMode="auto">
          <a:xfrm>
            <a:off x="2643174" y="4857760"/>
            <a:ext cx="135732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0" y="6429396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Снежный барс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571481"/>
            <a:ext cx="885831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(1)Барсук относится к семейству куньих, но мало похож на своих ловких сородичей. (2) По внешнему виду и поведению он резко отличается от соболя, куницы, горностая и колонка. (3) Барсук приземистое животное, тело которого клинообразно суживается в морде. (4) Имеет 60 -90 см в длину, хвост – 16 -20см. (5) Шерсть грубая, с длинной редкой остью</a:t>
            </a:r>
            <a:r>
              <a:rPr lang="ru-RU" sz="1600" baseline="30000" dirty="0" smtClean="0"/>
              <a:t>1</a:t>
            </a:r>
            <a:r>
              <a:rPr lang="ru-RU" sz="1600" dirty="0" smtClean="0"/>
              <a:t>, окраска буровато-серая, с мелкой чёрной рябью.(6) Морда светлая, вдоль головы тянутся тёмные полосы.</a:t>
            </a:r>
          </a:p>
          <a:p>
            <a:r>
              <a:rPr lang="ru-RU" sz="1600" dirty="0" smtClean="0"/>
              <a:t>   (7) Наиболее многочисленны барсуки в смешанных лесах, лесостепной зоне и горных кустарниках. (8) Норы вырывают сами, и в них живёт много лет несколько поколений барсука.(9) Зверь очень чистоплотен. (10) Из своих нор, имеющих много ходов и отнорков</a:t>
            </a:r>
            <a:r>
              <a:rPr lang="ru-RU" sz="1600" b="1" baseline="30000" dirty="0" smtClean="0"/>
              <a:t>2</a:t>
            </a:r>
            <a:r>
              <a:rPr lang="ru-RU" sz="1600" dirty="0" smtClean="0"/>
              <a:t>, барсуки нередко приносят по утрам подстилку (мох, сухие листья, траву) для проветривания и просушки.(11) Если рядом поселяются беспокойные и неряшливые соседи – лисицы, барсуки покидают своё жилище и строят себе новое</a:t>
            </a:r>
            <a:r>
              <a:rPr lang="ru-RU" dirty="0" smtClean="0"/>
              <a:t>. </a:t>
            </a:r>
          </a:p>
          <a:p>
            <a:r>
              <a:rPr lang="ru-RU" sz="1600" dirty="0" smtClean="0"/>
              <a:t>   (12) Барсуки ведут размеренный образ жизни: ночью выходят на охоту в поисках насекомых и их личинок, а также лягушек, ящериц, зайчат, разыскивают птичьи яйца, не пренебрегают и ягодами. (13) Барсук – настоящая гроза змей: поедает любых – и ядовитых, и неядовитых. (14) Он почти всеяден, за ночь может проходить в поисках пропитания 3-6 км, а утром возвращается в нору на дневной сон.</a:t>
            </a:r>
          </a:p>
          <a:p>
            <a:r>
              <a:rPr lang="ru-RU" sz="1600" dirty="0" smtClean="0"/>
              <a:t>   (15) К осени барсуки увеличивают свой вес почти вдвое. (16) Жировой запас и запасы в кладовой - семена, высушенные лягушки, коренья, мухи –помогут барсуку перенести суровую сибирскую зиму: жир расходуется во время спячки, а запасы  - во время короткого бодрствования  зимой.(17) За зиму они теряют больше половины своего осеннего веса. </a:t>
            </a:r>
          </a:p>
          <a:p>
            <a:r>
              <a:rPr lang="ru-RU" sz="1600" dirty="0" smtClean="0"/>
              <a:t>(18) Охота на барсука в нашей области запрещена, так как приносит много пользы лесному хозяйству – истребляет личинок майских жуков, защищая от них деревья.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85918" y="142852"/>
            <a:ext cx="53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b="1" dirty="0" smtClean="0"/>
              <a:t>Комплексная работа №1.  Барсук </a:t>
            </a:r>
            <a:endParaRPr lang="ru-RU" sz="2000" dirty="0" smtClean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0642" y="-2500354"/>
            <a:ext cx="8286808" cy="2585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/>
              <a:t>Определи и запиши тип текста.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b="1" dirty="0" smtClean="0"/>
              <a:t>2.На какие части можно разделить текст? Составь и запиши план из 4-5 пунктов. В ответе можешь использовать сочетания слов или предложения.</a:t>
            </a:r>
            <a:endParaRPr lang="ru-RU" dirty="0" smtClean="0"/>
          </a:p>
          <a:p>
            <a:r>
              <a:rPr lang="ru-RU" u="sng" dirty="0" smtClean="0"/>
              <a:t>1.													</a:t>
            </a:r>
            <a:endParaRPr lang="ru-RU" dirty="0" smtClean="0"/>
          </a:p>
          <a:p>
            <a:r>
              <a:rPr lang="ru-RU" u="sng" dirty="0" smtClean="0"/>
              <a:t>2.													</a:t>
            </a:r>
            <a:endParaRPr lang="ru-RU" dirty="0" smtClean="0"/>
          </a:p>
          <a:p>
            <a:r>
              <a:rPr lang="ru-RU" u="sng" dirty="0" smtClean="0"/>
              <a:t>3.													</a:t>
            </a:r>
            <a:endParaRPr lang="ru-RU" dirty="0" smtClean="0"/>
          </a:p>
          <a:p>
            <a:r>
              <a:rPr lang="ru-RU" u="sng" dirty="0" smtClean="0"/>
              <a:t>4.													</a:t>
            </a:r>
            <a:endParaRPr lang="ru-RU" dirty="0" smtClean="0"/>
          </a:p>
          <a:p>
            <a:r>
              <a:rPr lang="ru-RU" u="sng" dirty="0" smtClean="0"/>
              <a:t>5.													</a:t>
            </a:r>
            <a:endParaRPr lang="ru-RU" dirty="0" smtClean="0"/>
          </a:p>
          <a:p>
            <a:r>
              <a:rPr lang="ru-RU" b="1" dirty="0" smtClean="0"/>
              <a:t>3.Задай по содержанию текста вопрос, который поможет определить, насколько точно читатели поняли его содержание. Запиши свой вопрос</a:t>
            </a:r>
            <a:r>
              <a:rPr lang="ru-RU" b="1" i="1" dirty="0" smtClean="0"/>
              <a:t>.</a:t>
            </a:r>
            <a:endParaRPr lang="ru-RU" dirty="0" smtClean="0"/>
          </a:p>
          <a:p>
            <a:r>
              <a:rPr lang="ru-RU" dirty="0" smtClean="0"/>
              <a:t>Ответ</a:t>
            </a:r>
            <a:r>
              <a:rPr lang="ru-RU" b="1" u="sng" dirty="0" smtClean="0"/>
              <a:t>.</a:t>
            </a:r>
            <a:r>
              <a:rPr lang="ru-RU" u="sng" dirty="0" smtClean="0"/>
              <a:t>																									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4.Как ты понимаешь значение слова «сородичи» (из предложения 1). Запиши своё объяснение.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r>
              <a:rPr lang="ru-RU" dirty="0" smtClean="0"/>
              <a:t>					</a:t>
            </a:r>
          </a:p>
          <a:p>
            <a:r>
              <a:rPr lang="ru-RU" b="1" dirty="0" smtClean="0"/>
              <a:t>5.Как автор по-другому называет барсука?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b="1" dirty="0" smtClean="0"/>
              <a:t>6. Выпиши (7) предложение. Подчеркни однородные члены предложения.</a:t>
            </a:r>
            <a:endParaRPr lang="ru-RU" dirty="0" smtClean="0"/>
          </a:p>
          <a:p>
            <a:r>
              <a:rPr lang="ru-RU" u="sng" dirty="0" smtClean="0"/>
              <a:t>																										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7.Выпиши из (17) предложения слово, соответствующее схеме: корень, суффикс, окончание.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8. Выпиши из предложения (5) все формы прилагательных. Выполни морфологический разбор одного из них.</a:t>
            </a:r>
            <a:endParaRPr lang="ru-RU" dirty="0" smtClean="0"/>
          </a:p>
          <a:p>
            <a:r>
              <a:rPr lang="ru-RU" u="sng" dirty="0" smtClean="0"/>
              <a:t>																																							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9. Выпиши из предложения (11) все формы существительных. Выполни морфологический разбор одного из них.</a:t>
            </a:r>
            <a:endParaRPr lang="ru-RU" dirty="0" smtClean="0"/>
          </a:p>
          <a:p>
            <a:r>
              <a:rPr lang="ru-RU" u="sng" dirty="0" smtClean="0"/>
              <a:t>																																							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10. Выпиши из предложения (12) все формы глаголов. Выполни морфологический разбор одного из них.</a:t>
            </a:r>
            <a:endParaRPr lang="ru-RU" dirty="0" smtClean="0"/>
          </a:p>
          <a:p>
            <a:r>
              <a:rPr lang="ru-RU" u="sng" dirty="0" smtClean="0"/>
              <a:t>																																							</a:t>
            </a:r>
            <a:endParaRPr lang="ru-RU" dirty="0" smtClean="0"/>
          </a:p>
          <a:p>
            <a:r>
              <a:rPr lang="ru-RU" b="1" dirty="0" smtClean="0"/>
              <a:t>12. Вычисли, сколько км может проходить барсук в поисках пропитания за сутки? За неделю?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b="1" dirty="0" smtClean="0"/>
              <a:t>13. Запиши длину туловища и длину хвоста барсука сначала в дм, а потом в мм.</a:t>
            </a:r>
            <a:endParaRPr lang="ru-RU" dirty="0" smtClean="0"/>
          </a:p>
          <a:p>
            <a:r>
              <a:rPr lang="ru-RU" u="sng" dirty="0" smtClean="0"/>
              <a:t>																										</a:t>
            </a:r>
            <a:endParaRPr lang="ru-RU" dirty="0" smtClean="0"/>
          </a:p>
          <a:p>
            <a:r>
              <a:rPr lang="ru-RU" b="1" dirty="0" smtClean="0"/>
              <a:t>14. Напиши, где встречаются барсуки.</a:t>
            </a:r>
            <a:endParaRPr lang="ru-RU" dirty="0" smtClean="0"/>
          </a:p>
          <a:p>
            <a:r>
              <a:rPr lang="ru-RU" u="sng" dirty="0" smtClean="0"/>
              <a:t>																										</a:t>
            </a:r>
            <a:endParaRPr lang="ru-RU" dirty="0" smtClean="0"/>
          </a:p>
          <a:p>
            <a:r>
              <a:rPr lang="ru-RU" b="1" dirty="0" smtClean="0"/>
              <a:t>15. Напиши, почему в нашей области запрещена охота на барсуков.</a:t>
            </a:r>
            <a:endParaRPr lang="ru-RU" dirty="0" smtClean="0"/>
          </a:p>
          <a:p>
            <a:r>
              <a:rPr lang="ru-RU" u="sng" dirty="0" smtClean="0"/>
              <a:t>																																							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714356"/>
            <a:ext cx="8715436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1. Определи и запиши тип текста.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2. На какие части можно разделить текст? Составь и запиши план из 4-5 пунктов. В ответе можешь использовать сочетания слов или предложения.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3. Задай по содержанию текста вопрос, который поможет определить, насколько точно читатели поняли его содержание. Запиши свой вопрос</a:t>
            </a:r>
            <a:r>
              <a:rPr lang="ru-RU" i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4. Как ты понимаешь значение слова «сородичи» (из предложения 1). Запиши своё объяснение.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5. Как автор по-другому называет барсука?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6. Выпиши (7) предложение. Подчеркни однородные члены предложения.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7. Выпиши из (17) предложения слово, соответствующее схеме: корень, суффикс, окончание</a:t>
            </a:r>
            <a:r>
              <a:rPr lang="ru-RU" sz="1600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0166" y="214290"/>
            <a:ext cx="442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Задания к тексту</a:t>
            </a:r>
            <a:endParaRPr lang="ru-RU" sz="2000" b="1" dirty="0"/>
          </a:p>
        </p:txBody>
      </p:sp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0642" y="-2500354"/>
            <a:ext cx="8286808" cy="2585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/>
              <a:t>Определи и запиши тип текста.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b="1" dirty="0" smtClean="0"/>
              <a:t>2.На какие части можно разделить текст? Составь и запиши план из 4-5 пунктов. В ответе можешь использовать сочетания слов или предложения.</a:t>
            </a:r>
            <a:endParaRPr lang="ru-RU" dirty="0" smtClean="0"/>
          </a:p>
          <a:p>
            <a:r>
              <a:rPr lang="ru-RU" u="sng" dirty="0" smtClean="0"/>
              <a:t>1.													</a:t>
            </a:r>
            <a:endParaRPr lang="ru-RU" dirty="0" smtClean="0"/>
          </a:p>
          <a:p>
            <a:r>
              <a:rPr lang="ru-RU" u="sng" dirty="0" smtClean="0"/>
              <a:t>2.													</a:t>
            </a:r>
            <a:endParaRPr lang="ru-RU" dirty="0" smtClean="0"/>
          </a:p>
          <a:p>
            <a:r>
              <a:rPr lang="ru-RU" u="sng" dirty="0" smtClean="0"/>
              <a:t>3.													</a:t>
            </a:r>
            <a:endParaRPr lang="ru-RU" dirty="0" smtClean="0"/>
          </a:p>
          <a:p>
            <a:r>
              <a:rPr lang="ru-RU" u="sng" dirty="0" smtClean="0"/>
              <a:t>4.													</a:t>
            </a:r>
            <a:endParaRPr lang="ru-RU" dirty="0" smtClean="0"/>
          </a:p>
          <a:p>
            <a:r>
              <a:rPr lang="ru-RU" u="sng" dirty="0" smtClean="0"/>
              <a:t>5.													</a:t>
            </a:r>
            <a:endParaRPr lang="ru-RU" dirty="0" smtClean="0"/>
          </a:p>
          <a:p>
            <a:r>
              <a:rPr lang="ru-RU" b="1" dirty="0" smtClean="0"/>
              <a:t>3.Задай по содержанию текста вопрос, который поможет определить, насколько точно читатели поняли его содержание. Запиши свой вопрос</a:t>
            </a:r>
            <a:r>
              <a:rPr lang="ru-RU" b="1" i="1" dirty="0" smtClean="0"/>
              <a:t>.</a:t>
            </a:r>
            <a:endParaRPr lang="ru-RU" dirty="0" smtClean="0"/>
          </a:p>
          <a:p>
            <a:r>
              <a:rPr lang="ru-RU" dirty="0" smtClean="0"/>
              <a:t>Ответ</a:t>
            </a:r>
            <a:r>
              <a:rPr lang="ru-RU" b="1" u="sng" dirty="0" smtClean="0"/>
              <a:t>.</a:t>
            </a:r>
            <a:r>
              <a:rPr lang="ru-RU" u="sng" dirty="0" smtClean="0"/>
              <a:t>																									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4.Как ты понимаешь значение слова «сородичи» (из предложения 1). Запиши своё объяснение.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r>
              <a:rPr lang="ru-RU" dirty="0" smtClean="0"/>
              <a:t>					</a:t>
            </a:r>
          </a:p>
          <a:p>
            <a:r>
              <a:rPr lang="ru-RU" b="1" dirty="0" smtClean="0"/>
              <a:t>5.Как автор по-другому называет барсука?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b="1" dirty="0" smtClean="0"/>
              <a:t>6. Выпиши (7) предложение. Подчеркни однородные члены предложения.</a:t>
            </a:r>
            <a:endParaRPr lang="ru-RU" dirty="0" smtClean="0"/>
          </a:p>
          <a:p>
            <a:r>
              <a:rPr lang="ru-RU" u="sng" dirty="0" smtClean="0"/>
              <a:t>																										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7.Выпиши из (17) предложения слово, соответствующее схеме: корень, суффикс, окончание.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8. Выпиши из предложения (5) все формы прилагательных. Выполни морфологический разбор одного из них.</a:t>
            </a:r>
            <a:endParaRPr lang="ru-RU" dirty="0" smtClean="0"/>
          </a:p>
          <a:p>
            <a:r>
              <a:rPr lang="ru-RU" u="sng" dirty="0" smtClean="0"/>
              <a:t>																																							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9. Выпиши из предложения (11) все формы существительных. Выполни морфологический разбор одного из них.</a:t>
            </a:r>
            <a:endParaRPr lang="ru-RU" dirty="0" smtClean="0"/>
          </a:p>
          <a:p>
            <a:r>
              <a:rPr lang="ru-RU" u="sng" dirty="0" smtClean="0"/>
              <a:t>																																							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10. Выпиши из предложения (12) все формы глаголов. Выполни морфологический разбор одного из них.</a:t>
            </a:r>
            <a:endParaRPr lang="ru-RU" dirty="0" smtClean="0"/>
          </a:p>
          <a:p>
            <a:r>
              <a:rPr lang="ru-RU" u="sng" dirty="0" smtClean="0"/>
              <a:t>																																							</a:t>
            </a:r>
            <a:endParaRPr lang="ru-RU" dirty="0" smtClean="0"/>
          </a:p>
          <a:p>
            <a:r>
              <a:rPr lang="ru-RU" b="1" dirty="0" smtClean="0"/>
              <a:t>12. Вычисли, сколько км может проходить барсук в поисках пропитания за сутки? За неделю?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u="sng" dirty="0" smtClean="0"/>
              <a:t>													</a:t>
            </a:r>
            <a:endParaRPr lang="ru-RU" dirty="0" smtClean="0"/>
          </a:p>
          <a:p>
            <a:r>
              <a:rPr lang="ru-RU" b="1" dirty="0" smtClean="0"/>
              <a:t>13. Запиши длину туловища и длину хвоста барсука сначала в дм, а потом в мм.</a:t>
            </a:r>
            <a:endParaRPr lang="ru-RU" dirty="0" smtClean="0"/>
          </a:p>
          <a:p>
            <a:r>
              <a:rPr lang="ru-RU" u="sng" dirty="0" smtClean="0"/>
              <a:t>																										</a:t>
            </a:r>
            <a:endParaRPr lang="ru-RU" dirty="0" smtClean="0"/>
          </a:p>
          <a:p>
            <a:r>
              <a:rPr lang="ru-RU" b="1" dirty="0" smtClean="0"/>
              <a:t>14. Напиши, где встречаются барсуки.</a:t>
            </a:r>
            <a:endParaRPr lang="ru-RU" dirty="0" smtClean="0"/>
          </a:p>
          <a:p>
            <a:r>
              <a:rPr lang="ru-RU" u="sng" dirty="0" smtClean="0"/>
              <a:t>																										</a:t>
            </a:r>
            <a:endParaRPr lang="ru-RU" dirty="0" smtClean="0"/>
          </a:p>
          <a:p>
            <a:r>
              <a:rPr lang="ru-RU" b="1" dirty="0" smtClean="0"/>
              <a:t>15. Напиши, почему в нашей области запрещена охота на барсуков.</a:t>
            </a:r>
            <a:endParaRPr lang="ru-RU" dirty="0" smtClean="0"/>
          </a:p>
          <a:p>
            <a:r>
              <a:rPr lang="ru-RU" u="sng" dirty="0" smtClean="0"/>
              <a:t>																																							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714356"/>
            <a:ext cx="87154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8</a:t>
            </a:r>
            <a:r>
              <a:rPr lang="ru-RU" dirty="0" smtClean="0"/>
              <a:t>. Выпиши из предложения (5) все формы прилагательных. Выполни морфологический разбор одного из них.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9. Выпиши из предложения (11) все формы существительных. Выполни морфологический разбор одного из них.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10. Выпиши из предложения (12) все формы глаголов. Выполни морфологический разбор одного из них.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11. Вычисли, сколько км может проходить барсук в поисках пропитания за сутки? За неделю?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12. Запиши длину туловища и длину хвоста барсука сначала в дм, а потом в мм.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13. Напиши, где встречаются барсуки.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14. Напиши, почему в нашей области запрещена охота на барсуков.</a:t>
            </a:r>
          </a:p>
          <a:p>
            <a:r>
              <a:rPr lang="ru-RU" sz="1600" b="1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00166" y="214290"/>
            <a:ext cx="442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Задания к тексту</a:t>
            </a:r>
            <a:endParaRPr lang="ru-RU" sz="2000" b="1" dirty="0"/>
          </a:p>
        </p:txBody>
      </p:sp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844" y="142852"/>
            <a:ext cx="8715436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Литература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1. Земля: справочник для среднего и старшего школьного возраста/МУ Детская централизованная библиотечная система, информационно-библиографический отдел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[сост.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И.В.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Баркова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]. 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Новокузнецк, 2006.-45с.: ил. – (Экология Кузбасса).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Болотова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Е. А., Воронцова Т. А. Итоговая аттестация по окончании начальной школы: интегрированные тесты: окружающий мир, русский язык, математика/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[Текст]: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Е.А.Болотова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Т.А. Воронцова. – Волгоград: Учитель, 2010.- 119с.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3. Кемеровская область: атлас для школьников/[В.Н.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Гнатишин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председатель редколлегии;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разраб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., сост.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подгот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к изд. ФГУП «Дальневосточное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аэрогедезическое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предприятие»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Роскартографии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(г. Хабаровск) при участии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Новокузнец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пед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ин-та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(г. Новокузнецк)]. - М.: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Роскартография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2002 (ГУП Смол. полигр.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комб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.):-31с.: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цв.ил.,к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.; 29см.-(Региональные образовательные программы).;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ISBN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587663-003-9 9 (в обл.).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4. Вода: справочник для среднего и старшего школьного возраста/МУ Детская централизованная библиотечная система, информационно-библиографический отдел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[сост.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Н. А. Кирилова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]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–Новокузнецк, 2006.-41с.: ил. - (Экология Кузбасса).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5. Воздух: справочник для среднего и старшего школьного возраста/МУ Детская централизованная библиотечная система, информационно-библиографический отдел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[сост.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Т. И. Константинова.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]. 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Новокузнецк, 2006.-34с.:ил. - (Экология Кузбасса).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6.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Кропочева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Т. Б. Родной край. Учебное пособие для учащихся начальных классов/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[Текст]: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Т. Б.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Кропочева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– Новокузнецк: Редакционно-издательский отдел КузГПА.,2003.-130с.1.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7. Соловьев Л. И. Рабочая тетрадь по географии Кемеровской области: Творческие задания по географии родного края для учащихся  6-10 классов общеобразовательных учреждений Кемеровской области. -  Кемерово: ФГУИПП «Кузбасс», 2003. -184с.: ил.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ISBN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5-85905-262-6.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8. Соловьев Л. И. География Кемеровской области. Природа: учебное пособие/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[Текст]: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Л. И. Соловьёв.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Кемерово:ООО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«СКИФ», 2006.-384с.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cs typeface="Times New Roman" pitchFamily="18" charset="0"/>
              </a:rPr>
              <a:t>9.Ранько Е.А.</a:t>
            </a:r>
            <a:r>
              <a:rPr lang="ru-RU" sz="1400" dirty="0" smtClean="0">
                <a:cs typeface="Calibri"/>
              </a:rPr>
              <a:t>[Электронный ресурс</a:t>
            </a:r>
            <a:r>
              <a:rPr lang="ru-RU" sz="1400" dirty="0" smtClean="0">
                <a:latin typeface="Calibri"/>
                <a:cs typeface="Calibri"/>
              </a:rPr>
              <a:t>]. </a:t>
            </a:r>
            <a:r>
              <a:rPr lang="en-US" sz="1400" dirty="0" smtClean="0">
                <a:latin typeface="Calibri"/>
                <a:cs typeface="Calibri"/>
              </a:rPr>
              <a:t>URL:</a:t>
            </a:r>
            <a:r>
              <a:rPr lang="en-US" sz="1400" u="sng" dirty="0" smtClean="0">
                <a:hlinkClick r:id="rId2"/>
              </a:rPr>
              <a:t> http</a:t>
            </a:r>
            <a:r>
              <a:rPr lang="ru-RU" sz="1400" u="sng" dirty="0" smtClean="0">
                <a:hlinkClick r:id="rId2"/>
              </a:rPr>
              <a:t>://</a:t>
            </a:r>
            <a:r>
              <a:rPr lang="en-US" sz="1400" u="sng" dirty="0" err="1" smtClean="0">
                <a:hlinkClick r:id="rId2"/>
              </a:rPr>
              <a:t>i</a:t>
            </a:r>
            <a:r>
              <a:rPr lang="ru-RU" sz="1400" u="sng" dirty="0" smtClean="0">
                <a:hlinkClick r:id="rId2"/>
              </a:rPr>
              <a:t>55.</a:t>
            </a:r>
            <a:r>
              <a:rPr lang="en-US" sz="1400" u="sng" dirty="0" err="1" smtClean="0">
                <a:hlinkClick r:id="rId2"/>
              </a:rPr>
              <a:t>carguru</a:t>
            </a:r>
            <a:r>
              <a:rPr lang="ru-RU" sz="1400" u="sng" dirty="0" smtClean="0">
                <a:hlinkClick r:id="rId2"/>
              </a:rPr>
              <a:t>.</a:t>
            </a:r>
            <a:r>
              <a:rPr lang="en-US" sz="1400" u="sng" dirty="0" err="1" smtClean="0">
                <a:hlinkClick r:id="rId2"/>
              </a:rPr>
              <a:t>ru</a:t>
            </a:r>
            <a:r>
              <a:rPr lang="ru-RU" sz="1400" u="sng" dirty="0" smtClean="0">
                <a:hlinkClick r:id="rId2"/>
              </a:rPr>
              <a:t>/37/14/41437/8/1136808/6.</a:t>
            </a:r>
            <a:r>
              <a:rPr lang="en-US" sz="1400" u="sng" dirty="0" err="1" smtClean="0">
                <a:hlinkClick r:id="rId2"/>
              </a:rPr>
              <a:t>png</a:t>
            </a:r>
            <a:r>
              <a:rPr lang="ru-RU" sz="1400" dirty="0" smtClean="0"/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Морфология. Имя прилагательное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948690"/>
            <a:ext cx="87868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 Прочитай. Выпиши словосочетания  прилагательное + существительное. Укажи род, число, падеж прилагательных.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Студит речки синие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День и ночь мороз.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 белы от инея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Купола  берёз.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Над полями тает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Зорьки рдяный</a:t>
            </a:r>
            <a:r>
              <a:rPr lang="ru-RU" sz="1400" baseline="30000" dirty="0" smtClean="0"/>
              <a:t>1</a:t>
            </a:r>
            <a:r>
              <a:rPr lang="ru-RU" dirty="0" smtClean="0"/>
              <a:t> свет,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Но преобладает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Серебристый цвет.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                      Леонид </a:t>
            </a:r>
            <a:r>
              <a:rPr lang="ru-RU" dirty="0" err="1" smtClean="0"/>
              <a:t>Гержидович</a:t>
            </a:r>
            <a:r>
              <a:rPr lang="ru-RU" dirty="0" smtClean="0"/>
              <a:t>, кузбасский поэт</a:t>
            </a:r>
          </a:p>
          <a:p>
            <a:pPr>
              <a:lnSpc>
                <a:spcPct val="150000"/>
              </a:lnSpc>
            </a:pPr>
            <a:r>
              <a:rPr lang="ru-RU" sz="1400" dirty="0" smtClean="0"/>
              <a:t>Рдяный</a:t>
            </a:r>
            <a:r>
              <a:rPr lang="ru-RU" sz="1400" baseline="30000" dirty="0" smtClean="0"/>
              <a:t>1</a:t>
            </a:r>
            <a:r>
              <a:rPr lang="ru-RU" sz="1400" dirty="0" smtClean="0"/>
              <a:t>-красный, алый.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5" name="Рисунок 4" descr="ÐÐ°ÑÑÐ¸Ð½ÐºÐ¸ Ð¿Ð¾ Ð·Ð°Ð¿ÑÐ¾ÑÑ ÑÐ¾ÑÐ¾ Ð±ÐµÑÑÐ·Ñ Ð·Ð¸Ð¼Ð¾Ð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43116"/>
            <a:ext cx="428628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Морфология. Имя прилагательное</a:t>
            </a:r>
            <a:endParaRPr lang="ru-RU" sz="2000" dirty="0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42844" y="857233"/>
            <a:ext cx="9001156" cy="951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Calibri" pitchFamily="34" charset="0"/>
                <a:cs typeface="Times New Roman" pitchFamily="18" charset="0"/>
              </a:rPr>
              <a:t>4.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Прочитай.  Спиши. Выпиши словосочетания - прилагательное  +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существительное. Запиши одно из них в форме Р., Д., Т., П. падежей.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Новокузнецк родной</a:t>
            </a:r>
            <a:endParaRPr lang="ru-RU" dirty="0" smtClean="0"/>
          </a:p>
          <a:p>
            <a:r>
              <a:rPr lang="ru-RU" dirty="0" smtClean="0"/>
              <a:t>На берегу Томи красуясь, </a:t>
            </a:r>
            <a:br>
              <a:rPr lang="ru-RU" dirty="0" smtClean="0"/>
            </a:br>
            <a:r>
              <a:rPr lang="ru-RU" dirty="0" smtClean="0"/>
              <a:t>Стоишь, Новокузнецк родной, </a:t>
            </a:r>
            <a:br>
              <a:rPr lang="ru-RU" dirty="0" smtClean="0"/>
            </a:br>
            <a:r>
              <a:rPr lang="ru-RU" dirty="0" smtClean="0"/>
              <a:t>Горжусь размахом твоих улиц, </a:t>
            </a:r>
            <a:br>
              <a:rPr lang="ru-RU" dirty="0" smtClean="0"/>
            </a:br>
            <a:r>
              <a:rPr lang="ru-RU" dirty="0" smtClean="0"/>
              <a:t>Твоею славой трудовой.</a:t>
            </a:r>
          </a:p>
          <a:p>
            <a:r>
              <a:rPr lang="ru-RU" dirty="0" smtClean="0"/>
              <a:t>Смотрю, как вырастают горы,</a:t>
            </a:r>
          </a:p>
          <a:p>
            <a:r>
              <a:rPr lang="ru-RU" dirty="0" smtClean="0"/>
              <a:t>Из недр добытого угля</a:t>
            </a:r>
          </a:p>
          <a:p>
            <a:r>
              <a:rPr lang="ru-RU" dirty="0" smtClean="0"/>
              <a:t>В сиянье лампочек шахтёров,</a:t>
            </a:r>
          </a:p>
          <a:p>
            <a:r>
              <a:rPr lang="ru-RU" dirty="0" smtClean="0"/>
              <a:t>Добывших уголь для тебя.</a:t>
            </a:r>
          </a:p>
          <a:p>
            <a:r>
              <a:rPr lang="ru-RU" dirty="0" smtClean="0"/>
              <a:t>Как сталь упругая сверкает,</a:t>
            </a:r>
          </a:p>
          <a:p>
            <a:r>
              <a:rPr lang="ru-RU" dirty="0" smtClean="0"/>
              <a:t>Растут могучие мосты.</a:t>
            </a:r>
          </a:p>
          <a:p>
            <a:r>
              <a:rPr lang="ru-RU" dirty="0" smtClean="0"/>
              <a:t>И парк зелёный подрастает,                                           </a:t>
            </a:r>
          </a:p>
          <a:p>
            <a:r>
              <a:rPr lang="ru-RU" dirty="0" smtClean="0"/>
              <a:t>И снова молодеешь ты.                                 </a:t>
            </a:r>
            <a:r>
              <a:rPr lang="ru-RU" sz="1200" dirty="0" smtClean="0"/>
              <a:t>                                          </a:t>
            </a:r>
            <a:r>
              <a:rPr lang="ru-RU" sz="1400" dirty="0" smtClean="0"/>
              <a:t>Новокузнецк</a:t>
            </a:r>
            <a:endParaRPr lang="ru-RU" sz="1400" dirty="0" smtClean="0"/>
          </a:p>
          <a:p>
            <a:r>
              <a:rPr lang="ru-RU" dirty="0" smtClean="0"/>
              <a:t>Так будь всегда светлей и краше,                                     </a:t>
            </a:r>
          </a:p>
          <a:p>
            <a:r>
              <a:rPr lang="ru-RU" dirty="0" smtClean="0"/>
              <a:t>Любимый город мой, родной,</a:t>
            </a:r>
          </a:p>
          <a:p>
            <a:r>
              <a:rPr lang="ru-RU" dirty="0" smtClean="0"/>
              <a:t>Будь гордостью Отчизны нашей,</a:t>
            </a:r>
          </a:p>
          <a:p>
            <a:r>
              <a:rPr lang="ru-RU" dirty="0" smtClean="0"/>
              <a:t>Её защитой и бронёй.  </a:t>
            </a:r>
          </a:p>
          <a:p>
            <a:r>
              <a:rPr lang="ru-RU" dirty="0" smtClean="0"/>
              <a:t>                                                              Людмила </a:t>
            </a:r>
            <a:r>
              <a:rPr lang="ru-RU" dirty="0" err="1" smtClean="0"/>
              <a:t>Лукьянцева</a:t>
            </a:r>
            <a:r>
              <a:rPr lang="ru-RU" dirty="0" smtClean="0"/>
              <a:t>, кузбасский поэт</a:t>
            </a:r>
          </a:p>
          <a:p>
            <a:endParaRPr lang="ru-RU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ÐÐ°ÑÑÐ¸Ð½ÐºÐ¸ Ð¿Ð¾ Ð·Ð°Ð¿ÑÐ¾ÑÑ Ð½Ð¾Ð²Ð¾ÐºÑÐ·Ð½ÐµÑÐº ÑÐ¾ÑÐ¾"/>
          <p:cNvPicPr/>
          <p:nvPr/>
        </p:nvPicPr>
        <p:blipFill>
          <a:blip r:embed="rId2" cstate="print"/>
          <a:srcRect b="14624"/>
          <a:stretch>
            <a:fillRect/>
          </a:stretch>
        </p:blipFill>
        <p:spPr bwMode="auto">
          <a:xfrm>
            <a:off x="5643570" y="1714488"/>
            <a:ext cx="321471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Морфология. Имя прилагательное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1142984"/>
            <a:ext cx="8643998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5.Прочитай.  Спиши. Над прилагательными укажи род, число,  падеж.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      Томь (отрывок)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В горах Кузнецкого Алтая,                           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Там, где витают облака, </a:t>
            </a:r>
            <a:br>
              <a:rPr lang="ru-RU" dirty="0" smtClean="0"/>
            </a:br>
            <a:r>
              <a:rPr lang="ru-RU" dirty="0" smtClean="0"/>
              <a:t>Цветами радуги играя, </a:t>
            </a:r>
            <a:br>
              <a:rPr lang="ru-RU" dirty="0" smtClean="0"/>
            </a:br>
            <a:r>
              <a:rPr lang="ru-RU" dirty="0" smtClean="0"/>
              <a:t>Бежит по камням Томь - река. </a:t>
            </a:r>
            <a:br>
              <a:rPr lang="ru-RU" dirty="0" smtClean="0"/>
            </a:br>
            <a:r>
              <a:rPr lang="ru-RU" dirty="0" smtClean="0"/>
              <a:t>Через таёжные просторы 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 </a:t>
            </a:r>
            <a:r>
              <a:rPr lang="ru-RU" dirty="0" err="1" smtClean="0"/>
              <a:t>горношорской</a:t>
            </a:r>
            <a:r>
              <a:rPr lang="ru-RU" dirty="0" smtClean="0"/>
              <a:t> стороне. </a:t>
            </a:r>
            <a:br>
              <a:rPr lang="ru-RU" dirty="0" smtClean="0"/>
            </a:br>
            <a:r>
              <a:rPr lang="ru-RU" dirty="0" smtClean="0"/>
              <a:t>Сверкают томские узоры                                               </a:t>
            </a:r>
            <a:r>
              <a:rPr lang="ru-RU" dirty="0" smtClean="0"/>
              <a:t>          </a:t>
            </a:r>
            <a:r>
              <a:rPr lang="ru-RU" sz="1400" dirty="0" smtClean="0"/>
              <a:t>Кузнецкий Алатау</a:t>
            </a:r>
            <a:endParaRPr lang="ru-RU" dirty="0" smtClean="0"/>
          </a:p>
          <a:p>
            <a:r>
              <a:rPr lang="ru-RU" sz="1400" dirty="0" smtClean="0"/>
              <a:t>                                                                                                              </a:t>
            </a:r>
          </a:p>
          <a:p>
            <a:r>
              <a:rPr lang="ru-RU" dirty="0" smtClean="0"/>
              <a:t>На белокаменной волне.         </a:t>
            </a:r>
          </a:p>
          <a:p>
            <a:r>
              <a:rPr lang="ru-RU" dirty="0" smtClean="0"/>
              <a:t>                                                                  Сергей </a:t>
            </a:r>
            <a:r>
              <a:rPr lang="ru-RU" dirty="0" err="1" smtClean="0"/>
              <a:t>Тивяков</a:t>
            </a:r>
            <a:r>
              <a:rPr lang="ru-RU" dirty="0" smtClean="0"/>
              <a:t>, кузбасский поэт</a:t>
            </a:r>
          </a:p>
          <a:p>
            <a:endParaRPr lang="ru-RU" dirty="0"/>
          </a:p>
        </p:txBody>
      </p:sp>
      <p:pic>
        <p:nvPicPr>
          <p:cNvPr id="6" name="Рисунок 5" descr="ÐÐ¾ÑÐ¾Ð¶ÐµÐµ Ð¸Ð·Ð¾Ð±ÑÐ°Ð¶ÐµÐ½Ð¸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428868"/>
            <a:ext cx="307183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357158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Морфология. Имя существительное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1071546"/>
            <a:ext cx="857256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2.Прочитай. Спиши. Обозначь склонение и падеж существительных.</a:t>
            </a:r>
          </a:p>
          <a:p>
            <a:endParaRPr lang="ru-RU" dirty="0" smtClean="0"/>
          </a:p>
          <a:p>
            <a:r>
              <a:rPr lang="ru-RU" dirty="0" smtClean="0"/>
              <a:t>Хорошо, привольно летом!</a:t>
            </a:r>
            <a:br>
              <a:rPr lang="ru-RU" dirty="0" smtClean="0"/>
            </a:br>
            <a:r>
              <a:rPr lang="ru-RU" dirty="0" smtClean="0"/>
              <a:t>Птицы вьются в вышине,</a:t>
            </a:r>
            <a:br>
              <a:rPr lang="ru-RU" dirty="0" smtClean="0"/>
            </a:br>
            <a:r>
              <a:rPr lang="ru-RU" dirty="0" smtClean="0"/>
              <a:t>Рожь качается под ветром,</a:t>
            </a:r>
            <a:br>
              <a:rPr lang="ru-RU" dirty="0" smtClean="0"/>
            </a:br>
            <a:r>
              <a:rPr lang="ru-RU" dirty="0" smtClean="0"/>
              <a:t>Словно кланяется мне. </a:t>
            </a:r>
            <a:endParaRPr lang="en-US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Искупаться приглашает</a:t>
            </a:r>
            <a:br>
              <a:rPr lang="ru-RU" dirty="0" smtClean="0"/>
            </a:br>
            <a:r>
              <a:rPr lang="ru-RU" dirty="0" smtClean="0"/>
              <a:t>Речка тихая Иня,</a:t>
            </a:r>
            <a:br>
              <a:rPr lang="ru-RU" dirty="0" smtClean="0"/>
            </a:br>
            <a:r>
              <a:rPr lang="ru-RU" dirty="0" smtClean="0"/>
              <a:t>Лес приветливо встречает</a:t>
            </a:r>
            <a:br>
              <a:rPr lang="ru-RU" dirty="0" smtClean="0"/>
            </a:br>
            <a:r>
              <a:rPr lang="ru-RU" dirty="0" smtClean="0"/>
              <a:t>В лог</a:t>
            </a:r>
            <a:r>
              <a:rPr lang="ru-RU" b="1" baseline="30000" dirty="0" smtClean="0"/>
              <a:t>1</a:t>
            </a:r>
            <a:r>
              <a:rPr lang="ru-RU" dirty="0" smtClean="0"/>
              <a:t> за ягодой маня </a:t>
            </a: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Река Иня</a:t>
            </a: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Шум берёз, кулик на кочке, </a:t>
            </a:r>
            <a:b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Перезвоны ручейков</a:t>
            </a:r>
            <a:b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Мне подсказывают строчки</a:t>
            </a:r>
            <a:b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Незатейливых стихов.</a:t>
            </a:r>
            <a:endParaRPr lang="ru-RU" dirty="0" smtClean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                                                    Александр </a:t>
            </a:r>
            <a:r>
              <a:rPr lang="ru-RU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Береснев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, кузбасский поэт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</a:t>
            </a:r>
            <a:r>
              <a:rPr lang="ru-RU" sz="1200" dirty="0" smtClean="0"/>
              <a:t>Лог</a:t>
            </a:r>
            <a:r>
              <a:rPr lang="ru-RU" sz="1200" b="1" baseline="30000" dirty="0" smtClean="0"/>
              <a:t>1 </a:t>
            </a:r>
            <a:r>
              <a:rPr lang="ru-RU" sz="1200" dirty="0" smtClean="0"/>
              <a:t>- широкий и длинный овраг с пологими склонами.</a:t>
            </a:r>
            <a:endParaRPr lang="ru-RU" sz="1200" b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cs typeface="Arial" pitchFamily="34" charset="0"/>
            </a:endParaRPr>
          </a:p>
        </p:txBody>
      </p:sp>
      <p:pic>
        <p:nvPicPr>
          <p:cNvPr id="6" name="Рисунок 1" descr="ÐÐ°ÑÑÐ¸Ð½ÐºÐ¸ Ð¿Ð¾ Ð·Ð°Ð¿ÑÐ¾ÑÑ ÑÐµÐºÐ¸ Ð¸Ð½Ñ ÑÐ¾ÑÐ¾ Ð¿ÐµÐ¹Ð·Ð°Ð¶Ð¸"/>
          <p:cNvPicPr>
            <a:picLocks noChangeAspect="1" noChangeArrowheads="1"/>
          </p:cNvPicPr>
          <p:nvPr/>
        </p:nvPicPr>
        <p:blipFill>
          <a:blip r:embed="rId2"/>
          <a:srcRect r="-72" b="4831"/>
          <a:stretch>
            <a:fillRect/>
          </a:stretch>
        </p:blipFill>
        <p:spPr bwMode="auto">
          <a:xfrm>
            <a:off x="5214942" y="1928803"/>
            <a:ext cx="3571900" cy="2214578"/>
          </a:xfrm>
          <a:prstGeom prst="rect">
            <a:avLst/>
          </a:prstGeom>
          <a:noFill/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357158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Морфология. Имя существительное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1071546"/>
            <a:ext cx="87154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1.Прочитай.  Спиши. Над существительными единственного числа укажи склонение и падеж, над прилагательными – род и падеж.</a:t>
            </a:r>
            <a:endParaRPr lang="ru-RU" dirty="0" smtClean="0"/>
          </a:p>
          <a:p>
            <a:pPr fontAlgn="base"/>
            <a:r>
              <a:rPr lang="ru-RU" b="1" dirty="0" smtClean="0"/>
              <a:t> 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Всю ночь над стылою землёй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Гудел буран последний,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Отгородив глухой стеной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От дома дом соседний.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Ни фонаря вблизи него,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Ни зорких фар в буране –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Не видно было ничего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Всю ночь до самой рани…</a:t>
            </a:r>
            <a:endParaRPr lang="ru-RU" sz="1400" dirty="0" smtClean="0"/>
          </a:p>
          <a:p>
            <a:pPr fontAlgn="base"/>
            <a:r>
              <a:rPr lang="ru-RU" dirty="0" smtClean="0"/>
              <a:t>                                                                   Михаил  Небогатов, кузбасский поэт</a:t>
            </a:r>
          </a:p>
          <a:p>
            <a:endParaRPr lang="ru-RU" dirty="0"/>
          </a:p>
        </p:txBody>
      </p:sp>
      <p:pic>
        <p:nvPicPr>
          <p:cNvPr id="5" name="Рисунок 4" descr="ÐÐ°ÑÑÐ¸Ð½ÐºÐ¸ Ð¿Ð¾ Ð·Ð°Ð¿ÑÐ¾ÑÑ Ð±ÑÑÐ°Ð½  Ð¼ÐµÑÐµÐ»Ñ Ð² ÑÐ¸Ð±Ð¸ÑÐ¸ ÐºÐ°ÑÑÐ¸Ð½ÐºÐ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071678"/>
            <a:ext cx="34290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357158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Морфология. Имя существительное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14282" y="1071546"/>
            <a:ext cx="87154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3.Прочитай. Спиши. Обозначь склонение и падеж существительных.</a:t>
            </a:r>
            <a:endParaRPr lang="ru-RU" dirty="0" smtClean="0"/>
          </a:p>
          <a:p>
            <a:r>
              <a:rPr lang="ru-RU" b="1" dirty="0" smtClean="0"/>
              <a:t>Подчёркнутые слова разбери по составу.</a:t>
            </a:r>
          </a:p>
          <a:p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И дождь, и слякоть, и туман,               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 </a:t>
            </a:r>
            <a:r>
              <a:rPr lang="ru-RU" u="sng" dirty="0" smtClean="0"/>
              <a:t>пустынном</a:t>
            </a:r>
            <a:r>
              <a:rPr lang="ru-RU" dirty="0" smtClean="0"/>
              <a:t> дне </a:t>
            </a:r>
            <a:r>
              <a:rPr lang="ru-RU" u="sng" dirty="0" smtClean="0"/>
              <a:t>осенний </a:t>
            </a:r>
            <a:r>
              <a:rPr lang="ru-RU" dirty="0" smtClean="0"/>
              <a:t>холод…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Былые вёсны – как обман,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Как будто ты и не был молод.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От счастья, света нет следа.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Душа готова вдруг </a:t>
            </a:r>
            <a:r>
              <a:rPr lang="ru-RU" u="sng" dirty="0" smtClean="0"/>
              <a:t>заплакать.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Как будто было так всегда:</a:t>
            </a:r>
            <a:endParaRPr lang="ru-RU" sz="1400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Туман и мгла, и дождь, и слякоть</a:t>
            </a:r>
            <a:r>
              <a:rPr lang="ru-RU" baseline="30000" dirty="0" smtClean="0"/>
              <a:t>1</a:t>
            </a:r>
            <a:r>
              <a:rPr lang="ru-RU" dirty="0" smtClean="0"/>
              <a:t>.    </a:t>
            </a:r>
          </a:p>
          <a:p>
            <a:r>
              <a:rPr lang="ru-RU" dirty="0" smtClean="0"/>
              <a:t>                                                         Михаил  Небогатов, кузбасский поэт</a:t>
            </a:r>
          </a:p>
          <a:p>
            <a:endParaRPr lang="ru-RU" dirty="0"/>
          </a:p>
        </p:txBody>
      </p:sp>
      <p:pic>
        <p:nvPicPr>
          <p:cNvPr id="6" name="Рисунок 5" descr="ÐÐ°ÑÑÐ¸Ð½ÐºÐ¸ Ð¿Ð¾ Ð·Ð°Ð¿ÑÐ¾ÑÑ Ð¸ Ð´Ð¾Ð¶Ð´Ñ Ð¸ ÑÐ»ÑÐºÐ¾ÑÑ Ð¸ ÑÑÐ¼Ð°Ð½ ÐºÐ°ÑÑÐ¸Ð½Ðº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285992"/>
            <a:ext cx="350046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Морфология. Имя существительное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2844" y="1071546"/>
            <a:ext cx="878687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4.Прочитай.  Спиши текст, вставляя нужные буквы. Над существительными единственного числа укажи склонение и падеж. </a:t>
            </a:r>
          </a:p>
          <a:p>
            <a:pPr fontAlgn="base"/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Как ч…до - ст…лица шахтёрского </a:t>
            </a:r>
            <a:r>
              <a:rPr lang="ru-RU" dirty="0" err="1" smtClean="0"/>
              <a:t>кр</a:t>
            </a:r>
            <a:r>
              <a:rPr lang="ru-RU" dirty="0" smtClean="0"/>
              <a:t>…я,       </a:t>
            </a:r>
            <a:br>
              <a:rPr lang="ru-RU" dirty="0" smtClean="0"/>
            </a:br>
            <a:r>
              <a:rPr lang="ru-RU" dirty="0" smtClean="0"/>
              <a:t>Есть гор…</a:t>
            </a:r>
            <a:r>
              <a:rPr lang="ru-RU" dirty="0" err="1" smtClean="0"/>
              <a:t>д</a:t>
            </a:r>
            <a:r>
              <a:rPr lang="ru-RU" dirty="0" smtClean="0"/>
              <a:t> такой, красоту всю вбирая,</a:t>
            </a:r>
            <a:br>
              <a:rPr lang="ru-RU" dirty="0" smtClean="0"/>
            </a:br>
            <a:r>
              <a:rPr lang="ru-RU" dirty="0" smtClean="0"/>
              <a:t>М…</a:t>
            </a:r>
            <a:r>
              <a:rPr lang="ru-RU" dirty="0" err="1" smtClean="0"/>
              <a:t>гущество</a:t>
            </a:r>
            <a:r>
              <a:rPr lang="ru-RU" dirty="0" smtClean="0"/>
              <a:t> силы труда отражает,</a:t>
            </a:r>
            <a:br>
              <a:rPr lang="ru-RU" dirty="0" smtClean="0"/>
            </a:br>
            <a:r>
              <a:rPr lang="ru-RU" dirty="0" smtClean="0"/>
              <a:t>Естественность ч…</a:t>
            </a:r>
            <a:r>
              <a:rPr lang="ru-RU" dirty="0" err="1" smtClean="0"/>
              <a:t>вств</a:t>
            </a:r>
            <a:r>
              <a:rPr lang="ru-RU" dirty="0" smtClean="0"/>
              <a:t> к себе он уважает.</a:t>
            </a:r>
            <a:br>
              <a:rPr lang="ru-RU" dirty="0" smtClean="0"/>
            </a:br>
            <a:r>
              <a:rPr lang="ru-RU" dirty="0" smtClean="0"/>
              <a:t>Работа всегда была </a:t>
            </a:r>
            <a:r>
              <a:rPr lang="ru-RU" dirty="0" err="1" smtClean="0"/>
              <a:t>главн</a:t>
            </a:r>
            <a:r>
              <a:rPr lang="ru-RU" dirty="0" smtClean="0"/>
              <a:t>…</a:t>
            </a:r>
            <a:r>
              <a:rPr lang="ru-RU" dirty="0" err="1" smtClean="0"/>
              <a:t>й</a:t>
            </a:r>
            <a:r>
              <a:rPr lang="ru-RU" dirty="0" smtClean="0"/>
              <a:t> опорой,</a:t>
            </a:r>
            <a:br>
              <a:rPr lang="ru-RU" dirty="0" smtClean="0"/>
            </a:br>
            <a:r>
              <a:rPr lang="ru-RU" dirty="0" smtClean="0"/>
              <a:t>Открыт…</a:t>
            </a:r>
            <a:r>
              <a:rPr lang="ru-RU" dirty="0" err="1" smtClean="0"/>
              <a:t>сть</a:t>
            </a:r>
            <a:r>
              <a:rPr lang="ru-RU" dirty="0" smtClean="0"/>
              <a:t> проспектов — </a:t>
            </a:r>
            <a:r>
              <a:rPr lang="ru-RU" dirty="0" err="1" smtClean="0"/>
              <a:t>дв</a:t>
            </a:r>
            <a:r>
              <a:rPr lang="ru-RU" dirty="0" smtClean="0"/>
              <a:t>…</a:t>
            </a:r>
            <a:r>
              <a:rPr lang="ru-RU" dirty="0" err="1" smtClean="0"/>
              <a:t>жением</a:t>
            </a:r>
            <a:r>
              <a:rPr lang="ru-RU" dirty="0" smtClean="0"/>
              <a:t> спорой,</a:t>
            </a:r>
            <a:br>
              <a:rPr lang="ru-RU" dirty="0" smtClean="0"/>
            </a:br>
            <a:r>
              <a:rPr lang="ru-RU" dirty="0" smtClean="0"/>
              <a:t>Величие план…в, реал…</a:t>
            </a:r>
            <a:r>
              <a:rPr lang="ru-RU" dirty="0" err="1" smtClean="0"/>
              <a:t>ность</a:t>
            </a:r>
            <a:r>
              <a:rPr lang="ru-RU" dirty="0" smtClean="0"/>
              <a:t> решений,                                   </a:t>
            </a:r>
            <a:r>
              <a:rPr lang="ru-RU" sz="1400" dirty="0" smtClean="0"/>
              <a:t>Кемерово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Он – гор…</a:t>
            </a:r>
            <a:r>
              <a:rPr lang="ru-RU" dirty="0" err="1" smtClean="0"/>
              <a:t>д</a:t>
            </a:r>
            <a:r>
              <a:rPr lang="ru-RU" dirty="0" smtClean="0"/>
              <a:t>  мечты, </a:t>
            </a:r>
            <a:r>
              <a:rPr lang="ru-RU" dirty="0" err="1" smtClean="0"/>
              <a:t>необыч</a:t>
            </a:r>
            <a:r>
              <a:rPr lang="ru-RU" dirty="0" smtClean="0"/>
              <a:t>…</a:t>
            </a:r>
            <a:r>
              <a:rPr lang="ru-RU" dirty="0" err="1" smtClean="0"/>
              <a:t>ных</a:t>
            </a:r>
            <a:r>
              <a:rPr lang="ru-RU" dirty="0" smtClean="0"/>
              <a:t> свершений!</a:t>
            </a:r>
          </a:p>
          <a:p>
            <a:pPr fontAlgn="base">
              <a:lnSpc>
                <a:spcPct val="150000"/>
              </a:lnSpc>
            </a:pPr>
            <a:r>
              <a:rPr lang="ru-RU" i="1" dirty="0" smtClean="0"/>
              <a:t>                                                               </a:t>
            </a:r>
            <a:r>
              <a:rPr lang="ru-RU" dirty="0" smtClean="0"/>
              <a:t>Николай </a:t>
            </a:r>
            <a:r>
              <a:rPr lang="ru-RU" dirty="0" err="1" smtClean="0"/>
              <a:t>Вершинин</a:t>
            </a:r>
            <a:r>
              <a:rPr lang="ru-RU" dirty="0" smtClean="0"/>
              <a:t>, кузбасский поэт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ÑÐ¾ÑÐ¾ ÐºÐµÐ¼ÐµÑÐ¾Ð²Ð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2143116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Морфология. Имя существительное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14282" y="857232"/>
            <a:ext cx="87154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5</a:t>
            </a:r>
            <a:r>
              <a:rPr lang="ru-RU" b="1" i="1" dirty="0" smtClean="0"/>
              <a:t>.</a:t>
            </a:r>
            <a:r>
              <a:rPr lang="ru-RU" b="1" dirty="0" smtClean="0"/>
              <a:t>Прочитай.  Спиши. Выполни морфологический разбор существительных первого предложения. Объясни значение слова </a:t>
            </a:r>
            <a:r>
              <a:rPr lang="ru-RU" b="1" dirty="0" err="1" smtClean="0"/>
              <a:t>зорегрудые</a:t>
            </a:r>
            <a:r>
              <a:rPr lang="ru-RU" b="1" dirty="0" smtClean="0"/>
              <a:t> (птицы).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Свиристели мои, свиристели –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Голова с озорным хохолком.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Вот опять вы ко мне прилетели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На засыпанный снегом балкон.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Вьюга с ветром ведёт разговоры.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Я давно, свиристели, для вас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В эту хладную вьюжную пору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Немудрёную пищу припас</a:t>
            </a:r>
            <a:r>
              <a:rPr lang="ru-RU" dirty="0" smtClean="0"/>
              <a:t>.                                                    </a:t>
            </a:r>
            <a:r>
              <a:rPr lang="ru-RU" sz="1400" dirty="0" smtClean="0"/>
              <a:t>Свиристели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Я любуюсь весёлою стайкой</a:t>
            </a:r>
            <a:r>
              <a:rPr lang="ru-RU" sz="1400" dirty="0" smtClean="0"/>
              <a:t>,                                                              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И душа доброты не таит.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Вы почаще ко мне прилетайте,</a:t>
            </a:r>
          </a:p>
          <a:p>
            <a:pPr fontAlgn="base">
              <a:lnSpc>
                <a:spcPct val="150000"/>
              </a:lnSpc>
            </a:pPr>
            <a:r>
              <a:rPr lang="ru-RU" dirty="0" err="1" smtClean="0"/>
              <a:t>Зорегрудые</a:t>
            </a:r>
            <a:r>
              <a:rPr lang="ru-RU" dirty="0" smtClean="0"/>
              <a:t> птицы мои.                                Валентин </a:t>
            </a:r>
            <a:r>
              <a:rPr lang="ru-RU" dirty="0" err="1" smtClean="0"/>
              <a:t>Махалов</a:t>
            </a:r>
            <a:r>
              <a:rPr lang="ru-RU" dirty="0" smtClean="0"/>
              <a:t>, кузбасский поэт</a:t>
            </a:r>
            <a:endParaRPr lang="ru-RU" dirty="0"/>
          </a:p>
        </p:txBody>
      </p:sp>
      <p:pic>
        <p:nvPicPr>
          <p:cNvPr id="6" name="Рисунок 5" descr="ÐÐ°ÑÑÐ¸Ð½ÐºÐ¸ Ð¿Ð¾ Ð·Ð°Ð¿ÑÐ¾ÑÑ ÑÐ²Ð¸ÑÐ¸ÑÑÐµÐ»Ð¸ ÐºÐ°ÑÑÐ¸Ð½Ðº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857364"/>
            <a:ext cx="364333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274638"/>
            <a:ext cx="4471990" cy="5440378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/>
              <a:t>Люблю я сибирские, русские были,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Московский рассвет над страной.</a:t>
            </a:r>
            <a:br>
              <a:rPr lang="ru-RU" sz="1800" dirty="0" smtClean="0"/>
            </a:br>
            <a:r>
              <a:rPr lang="ru-RU" sz="1800" dirty="0" smtClean="0"/>
              <a:t>Улыбка России и нежность России</a:t>
            </a:r>
            <a:br>
              <a:rPr lang="ru-RU" sz="1800" dirty="0" smtClean="0"/>
            </a:br>
            <a:r>
              <a:rPr lang="ru-RU" sz="1800" dirty="0" smtClean="0"/>
              <a:t>Всегда жили рядом со мной.</a:t>
            </a:r>
            <a:br>
              <a:rPr lang="ru-RU" sz="1800" dirty="0" smtClean="0"/>
            </a:br>
            <a:r>
              <a:rPr lang="ru-RU" sz="1800" dirty="0" smtClean="0"/>
              <a:t>Шумят, как и прежде, леса вековые,</a:t>
            </a:r>
            <a:br>
              <a:rPr lang="ru-RU" sz="1800" dirty="0" smtClean="0"/>
            </a:br>
            <a:r>
              <a:rPr lang="ru-RU" sz="1800" dirty="0" smtClean="0"/>
              <a:t>Плывут облака не спеша…</a:t>
            </a:r>
            <a:br>
              <a:rPr lang="ru-RU" sz="1800" dirty="0" smtClean="0"/>
            </a:br>
            <a:r>
              <a:rPr lang="ru-RU" sz="1800" dirty="0" smtClean="0"/>
              <a:t>Кузбасс и Россия, Кузбасс и Россия,</a:t>
            </a:r>
            <a:br>
              <a:rPr lang="ru-RU" sz="1800" dirty="0" smtClean="0"/>
            </a:br>
            <a:r>
              <a:rPr lang="ru-RU" sz="1800" dirty="0" smtClean="0"/>
              <a:t>Вы сердце моё и душа.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   Геннадий Юров, кузбасский поэт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s://im0-tub-ru.yandex.net/i?id=2f1feba67053552a9d9924308d78c02c-l&amp;n=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Людмила\Рабочий стол\Карта-Кемеровской-области.jpg"/>
          <p:cNvPicPr/>
          <p:nvPr/>
        </p:nvPicPr>
        <p:blipFill>
          <a:blip r:embed="rId3"/>
          <a:srcRect l="5460" t="1381" r="3020"/>
          <a:stretch>
            <a:fillRect/>
          </a:stretch>
        </p:blipFill>
        <p:spPr bwMode="auto">
          <a:xfrm>
            <a:off x="928662" y="2428868"/>
            <a:ext cx="24479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Морфология. Имя существительное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14282" y="857232"/>
            <a:ext cx="87154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6.Прочитай. Спиши. Над существительными подпиши падеж и склонение.</a:t>
            </a:r>
            <a:endParaRPr lang="ru-RU" dirty="0" smtClean="0"/>
          </a:p>
          <a:p>
            <a:pPr fontAlgn="base"/>
            <a:r>
              <a:rPr lang="ru-RU" b="1" dirty="0" smtClean="0"/>
              <a:t> 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Горная </a:t>
            </a:r>
            <a:r>
              <a:rPr lang="ru-RU" dirty="0" err="1" smtClean="0"/>
              <a:t>Шория</a:t>
            </a:r>
            <a:r>
              <a:rPr lang="ru-RU" dirty="0" smtClean="0"/>
              <a:t>, Горная </a:t>
            </a:r>
            <a:r>
              <a:rPr lang="ru-RU" dirty="0" err="1" smtClean="0"/>
              <a:t>Шория</a:t>
            </a:r>
            <a:r>
              <a:rPr lang="ru-RU" dirty="0" smtClean="0"/>
              <a:t>,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Слышится в слове поступь истории... </a:t>
            </a:r>
            <a:br>
              <a:rPr lang="ru-RU" dirty="0" smtClean="0"/>
            </a:br>
            <a:r>
              <a:rPr lang="ru-RU" dirty="0" smtClean="0"/>
              <a:t>Видится - горных хребтов долголетие, </a:t>
            </a:r>
            <a:br>
              <a:rPr lang="ru-RU" dirty="0" smtClean="0"/>
            </a:br>
            <a:r>
              <a:rPr lang="ru-RU" dirty="0" smtClean="0"/>
              <a:t>Гор - над которыми мчатся столетия.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Горная </a:t>
            </a:r>
            <a:r>
              <a:rPr lang="ru-RU" dirty="0" err="1" smtClean="0"/>
              <a:t>Шория</a:t>
            </a:r>
            <a:r>
              <a:rPr lang="ru-RU" dirty="0" smtClean="0"/>
              <a:t>  -  реки кристальные, </a:t>
            </a:r>
            <a:br>
              <a:rPr lang="ru-RU" dirty="0" smtClean="0"/>
            </a:br>
            <a:r>
              <a:rPr lang="ru-RU" dirty="0" smtClean="0"/>
              <a:t>Слышна над </a:t>
            </a:r>
            <a:r>
              <a:rPr lang="ru-RU" dirty="0" err="1" smtClean="0"/>
              <a:t>Кондомой</a:t>
            </a:r>
            <a:r>
              <a:rPr lang="ru-RU" dirty="0" smtClean="0"/>
              <a:t> песнь величальная.                          </a:t>
            </a:r>
            <a:br>
              <a:rPr lang="ru-RU" dirty="0" smtClean="0"/>
            </a:br>
            <a:r>
              <a:rPr lang="ru-RU" dirty="0" smtClean="0"/>
              <a:t>Это легенды слагают сказители, </a:t>
            </a:r>
            <a:r>
              <a:rPr lang="ru-RU" dirty="0" smtClean="0"/>
              <a:t>                                          </a:t>
            </a:r>
            <a:r>
              <a:rPr lang="ru-RU" sz="1400" dirty="0" smtClean="0"/>
              <a:t>Горная  </a:t>
            </a:r>
            <a:r>
              <a:rPr lang="ru-RU" sz="1400" dirty="0" err="1" smtClean="0"/>
              <a:t>Шория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Здравицу </a:t>
            </a:r>
            <a:r>
              <a:rPr lang="ru-RU" dirty="0" err="1" smtClean="0"/>
              <a:t>Шории</a:t>
            </a:r>
            <a:r>
              <a:rPr lang="ru-RU" dirty="0" smtClean="0"/>
              <a:t> и её жителям.                                          </a:t>
            </a:r>
            <a:endParaRPr lang="ru-RU" sz="1400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                               Сергей </a:t>
            </a:r>
            <a:r>
              <a:rPr lang="ru-RU" dirty="0" err="1" smtClean="0"/>
              <a:t>Тивяков</a:t>
            </a:r>
            <a:r>
              <a:rPr lang="ru-RU" dirty="0" smtClean="0"/>
              <a:t>, кузбасский поэт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³Ð¾ÑÐ½Ð°Ñ ÑÐ¾ÑÐ¸Ñ ÑÐ¾ÑÐ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714488"/>
            <a:ext cx="35004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357158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14282" y="1214422"/>
            <a:ext cx="8643998" cy="542928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8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1.Спиши текст, вставляя нужные буквы. В выделенных предложениях поставь нужные знаки.  Подчеркни побудительное предложение.</a:t>
            </a:r>
          </a:p>
          <a:p>
            <a:pPr>
              <a:lnSpc>
                <a:spcPct val="120000"/>
              </a:lnSpc>
            </a:pPr>
            <a:endParaRPr lang="ru-RU" sz="3800" dirty="0" smtClean="0">
              <a:solidFill>
                <a:schemeClr val="tx1"/>
              </a:solidFill>
              <a:cs typeface="Arial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Пройтись по городу приятно:</a:t>
            </a:r>
            <a:b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Чарует душу город-сад,</a:t>
            </a:r>
            <a:b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Фонтаны б…ют у драмтеатра,</a:t>
            </a:r>
            <a:b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И п…бывать здесь каждый </a:t>
            </a:r>
            <a:r>
              <a:rPr lang="ru-RU" sz="38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ра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….</a:t>
            </a:r>
            <a:b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Ты словно </a:t>
            </a:r>
            <a:r>
              <a:rPr lang="ru-RU" sz="3800" b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ска</a:t>
            </a: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…</a:t>
            </a:r>
            <a:r>
              <a:rPr lang="ru-RU" sz="3800" b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ка</a:t>
            </a: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 гор…</a:t>
            </a:r>
            <a:r>
              <a:rPr lang="ru-RU" sz="3800" b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д</a:t>
            </a: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славный.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Расти, </a:t>
            </a:r>
            <a:r>
              <a:rPr lang="ru-RU" sz="38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цв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…</a:t>
            </a:r>
            <a:r>
              <a:rPr lang="ru-RU" sz="38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ти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и пр…</a:t>
            </a:r>
            <a:r>
              <a:rPr lang="ru-RU" sz="38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цв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…тай!</a:t>
            </a:r>
            <a:b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Здесь Томь-река струи(</a:t>
            </a:r>
            <a:r>
              <a:rPr lang="ru-RU" sz="38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ца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) плавно,</a:t>
            </a:r>
            <a:b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Как </a:t>
            </a:r>
            <a:r>
              <a:rPr lang="ru-RU" sz="38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нержавеющ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…я сталь.</a:t>
            </a:r>
            <a:b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Мой Кузнецк-Новокузнецк                              </a:t>
            </a:r>
            <a:b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Ты </a:t>
            </a:r>
            <a:r>
              <a:rPr lang="ru-RU" sz="3800" b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кр</a:t>
            </a: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…сив и мол…д</a:t>
            </a:r>
            <a:r>
              <a:rPr lang="ru-RU" sz="34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34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                                                       </a:t>
            </a:r>
            <a:r>
              <a:rPr lang="ru-RU" sz="29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Новокузнецк. Драмтеатр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Р…</a:t>
            </a:r>
            <a:r>
              <a:rPr lang="ru-RU" sz="3800" b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сцв</a:t>
            </a: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…тай  Новокузнецк –                                </a:t>
            </a:r>
            <a:b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Самый </a:t>
            </a:r>
            <a:r>
              <a:rPr lang="ru-RU" sz="3800" b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лучш</a:t>
            </a: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…</a:t>
            </a:r>
            <a:r>
              <a:rPr lang="ru-RU" sz="3800" b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й</a:t>
            </a:r>
            <a:r>
              <a:rPr lang="ru-RU" sz="3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гор…</a:t>
            </a:r>
            <a:r>
              <a:rPr lang="ru-RU" sz="3800" b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д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! </a:t>
            </a:r>
          </a:p>
          <a:p>
            <a:pPr lvl="0">
              <a:lnSpc>
                <a:spcPct val="120000"/>
              </a:lnSpc>
            </a:pP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                                                           Эдуард </a:t>
            </a:r>
            <a:r>
              <a:rPr lang="ru-RU" sz="38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Гольцман</a:t>
            </a: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, кузбасский поэт </a:t>
            </a:r>
          </a:p>
          <a:p>
            <a:pPr lvl="0">
              <a:lnSpc>
                <a:spcPct val="120000"/>
              </a:lnSpc>
            </a:pPr>
            <a:endParaRPr lang="ru-RU" sz="3800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r>
              <a:rPr lang="ru-RU" sz="3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sz="3800" dirty="0" smtClean="0">
              <a:solidFill>
                <a:schemeClr val="tx1"/>
              </a:solidFill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" name="Рисунок 13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285993"/>
            <a:ext cx="3357586" cy="23574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85918" y="357166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Синтаксис. Предложение</a:t>
            </a:r>
            <a:endParaRPr lang="ru-RU" sz="2000" b="1" dirty="0"/>
          </a:p>
        </p:txBody>
      </p:sp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85720" y="857232"/>
            <a:ext cx="8572560" cy="5429288"/>
          </a:xfrm>
        </p:spPr>
        <p:txBody>
          <a:bodyPr>
            <a:normAutofit fontScale="92500" lnSpcReduction="20000"/>
          </a:bodyPr>
          <a:lstStyle/>
          <a:p>
            <a:r>
              <a:rPr lang="ru-RU" sz="1900" b="1" dirty="0" smtClean="0">
                <a:solidFill>
                  <a:schemeClr val="tx1"/>
                </a:solidFill>
              </a:rPr>
              <a:t>2. Спиши текст, вставляя нужные буквы. В выделенном предложении поставь нужные знаки. Выполни синтаксический разбор первого предложения.</a:t>
            </a:r>
            <a:endParaRPr lang="ru-RU" sz="19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</a:rPr>
              <a:t> </a:t>
            </a:r>
            <a:endParaRPr lang="ru-RU" sz="1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</a:rPr>
              <a:t>Благодарю З…</a:t>
            </a:r>
            <a:r>
              <a:rPr lang="ru-RU" sz="1800" dirty="0" err="1" smtClean="0">
                <a:solidFill>
                  <a:schemeClr val="tx1"/>
                </a:solidFill>
              </a:rPr>
              <a:t>мля</a:t>
            </a:r>
            <a:r>
              <a:rPr lang="ru-RU" sz="1800" dirty="0" smtClean="0">
                <a:solidFill>
                  <a:schemeClr val="tx1"/>
                </a:solidFill>
              </a:rPr>
              <a:t> благодарю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</a:rPr>
              <a:t>За </a:t>
            </a:r>
            <a:r>
              <a:rPr lang="ru-RU" sz="1800" dirty="0" err="1" smtClean="0">
                <a:solidFill>
                  <a:schemeClr val="tx1"/>
                </a:solidFill>
              </a:rPr>
              <a:t>нежн</a:t>
            </a:r>
            <a:r>
              <a:rPr lang="ru-RU" sz="1800" dirty="0" smtClean="0">
                <a:solidFill>
                  <a:schemeClr val="tx1"/>
                </a:solidFill>
              </a:rPr>
              <a:t>…</a:t>
            </a:r>
            <a:r>
              <a:rPr lang="ru-RU" sz="1800" dirty="0" err="1" smtClean="0">
                <a:solidFill>
                  <a:schemeClr val="tx1"/>
                </a:solidFill>
              </a:rPr>
              <a:t>сть</a:t>
            </a:r>
            <a:r>
              <a:rPr lang="ru-RU" sz="1800" dirty="0" smtClean="0">
                <a:solidFill>
                  <a:schemeClr val="tx1"/>
                </a:solidFill>
              </a:rPr>
              <a:t> к ф…вралю и с…</a:t>
            </a:r>
            <a:r>
              <a:rPr lang="ru-RU" sz="1800" dirty="0" err="1" smtClean="0">
                <a:solidFill>
                  <a:schemeClr val="tx1"/>
                </a:solidFill>
              </a:rPr>
              <a:t>нтябрю</a:t>
            </a:r>
            <a:endParaRPr lang="ru-RU" sz="1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</a:rPr>
              <a:t>За все </a:t>
            </a:r>
            <a:r>
              <a:rPr lang="ru-RU" sz="1800" dirty="0" err="1" smtClean="0">
                <a:solidFill>
                  <a:schemeClr val="tx1"/>
                </a:solidFill>
              </a:rPr>
              <a:t>тв</a:t>
            </a:r>
            <a:r>
              <a:rPr lang="ru-RU" sz="1800" dirty="0" smtClean="0">
                <a:solidFill>
                  <a:schemeClr val="tx1"/>
                </a:solidFill>
              </a:rPr>
              <a:t>…и пр…красные  п…</a:t>
            </a:r>
            <a:r>
              <a:rPr lang="ru-RU" sz="1800" dirty="0" err="1" smtClean="0">
                <a:solidFill>
                  <a:schemeClr val="tx1"/>
                </a:solidFill>
              </a:rPr>
              <a:t>дарки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</a:rPr>
              <a:t>За  то, что ты нас дела…</a:t>
            </a:r>
            <a:r>
              <a:rPr lang="ru-RU" sz="1800" dirty="0" err="1" smtClean="0">
                <a:solidFill>
                  <a:schemeClr val="tx1"/>
                </a:solidFill>
              </a:rPr>
              <a:t>шь</a:t>
            </a:r>
            <a:r>
              <a:rPr lang="ru-RU" sz="1800" dirty="0" smtClean="0">
                <a:solidFill>
                  <a:schemeClr val="tx1"/>
                </a:solidFill>
              </a:rPr>
              <a:t>  д…брей,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</a:rPr>
              <a:t>Богаче, </a:t>
            </a:r>
            <a:r>
              <a:rPr lang="ru-RU" sz="1800" dirty="0" err="1" smtClean="0">
                <a:solidFill>
                  <a:schemeClr val="tx1"/>
                </a:solidFill>
              </a:rPr>
              <a:t>бескорыс</a:t>
            </a:r>
            <a:r>
              <a:rPr lang="ru-RU" sz="1800" dirty="0" smtClean="0">
                <a:solidFill>
                  <a:schemeClr val="tx1"/>
                </a:solidFill>
              </a:rPr>
              <a:t>…нее, </a:t>
            </a:r>
            <a:r>
              <a:rPr lang="ru-RU" sz="1800" dirty="0" err="1" smtClean="0">
                <a:solidFill>
                  <a:schemeClr val="tx1"/>
                </a:solidFill>
              </a:rPr>
              <a:t>щ</a:t>
            </a:r>
            <a:r>
              <a:rPr lang="ru-RU" sz="1800" dirty="0" smtClean="0">
                <a:solidFill>
                  <a:schemeClr val="tx1"/>
                </a:solidFill>
              </a:rPr>
              <a:t>…</a:t>
            </a:r>
            <a:r>
              <a:rPr lang="ru-RU" sz="1800" dirty="0" err="1" smtClean="0">
                <a:solidFill>
                  <a:schemeClr val="tx1"/>
                </a:solidFill>
              </a:rPr>
              <a:t>дрей</a:t>
            </a:r>
            <a:r>
              <a:rPr lang="ru-RU" sz="1800" dirty="0" smtClean="0">
                <a:solidFill>
                  <a:schemeClr val="tx1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</a:rPr>
              <a:t>И п…в…дать  ж…</a:t>
            </a:r>
            <a:r>
              <a:rPr lang="ru-RU" sz="1800" dirty="0" err="1" smtClean="0">
                <a:solidFill>
                  <a:schemeClr val="tx1"/>
                </a:solidFill>
              </a:rPr>
              <a:t>вых</a:t>
            </a:r>
            <a:r>
              <a:rPr lang="ru-RU" sz="1800" dirty="0" smtClean="0">
                <a:solidFill>
                  <a:schemeClr val="tx1"/>
                </a:solidFill>
              </a:rPr>
              <a:t>  </a:t>
            </a:r>
            <a:r>
              <a:rPr lang="ru-RU" sz="1800" dirty="0" err="1" smtClean="0">
                <a:solidFill>
                  <a:schemeClr val="tx1"/>
                </a:solidFill>
              </a:rPr>
              <a:t>тв</a:t>
            </a:r>
            <a:r>
              <a:rPr lang="ru-RU" sz="1800" dirty="0" smtClean="0">
                <a:solidFill>
                  <a:schemeClr val="tx1"/>
                </a:solidFill>
              </a:rPr>
              <a:t>…их  </a:t>
            </a:r>
            <a:r>
              <a:rPr lang="ru-RU" sz="1800" dirty="0" err="1" smtClean="0">
                <a:solidFill>
                  <a:schemeClr val="tx1"/>
                </a:solidFill>
              </a:rPr>
              <a:t>зв</a:t>
            </a:r>
            <a:r>
              <a:rPr lang="ru-RU" sz="1800" dirty="0" smtClean="0">
                <a:solidFill>
                  <a:schemeClr val="tx1"/>
                </a:solidFill>
              </a:rPr>
              <a:t>…рей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</a:rPr>
              <a:t>Успели  мы не только в зоопарке.    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                                                                   Игорь Киселёв, кузбасский поэт</a:t>
            </a: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600" dirty="0" smtClean="0"/>
              <a:t> </a:t>
            </a:r>
          </a:p>
          <a:p>
            <a:r>
              <a:rPr lang="ru-RU" sz="1600" dirty="0" smtClean="0"/>
              <a:t> </a:t>
            </a:r>
          </a:p>
          <a:p>
            <a:r>
              <a:rPr lang="ru-RU" sz="1600" dirty="0" smtClean="0"/>
              <a:t> 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85918" y="214290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Синтаксис. Предложение</a:t>
            </a:r>
            <a:endParaRPr lang="ru-RU" sz="2000" b="1" dirty="0"/>
          </a:p>
        </p:txBody>
      </p:sp>
      <p:pic>
        <p:nvPicPr>
          <p:cNvPr id="7" name="Рисунок 6" descr="ÐÐ°ÑÑÐ¸Ð½ÐºÐ¸ Ð¿Ð¾ Ð·Ð°Ð¿ÑÐ¾ÑÑ ÐºÑÐ·Ð±Ð°ÑÑ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143116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85720" y="857232"/>
            <a:ext cx="8572560" cy="542928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3. Прочитай.  Найди обращение. Спиши, расставляя знаки препинания.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Выполни синтаксический разбор последнего предложения.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 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Родному Кузбассу (отрывок)        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Люблю  Кузбасс  твои просторы    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И красоту лесных озер,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И </a:t>
            </a:r>
            <a:r>
              <a:rPr lang="ru-RU" sz="1800" dirty="0" err="1" smtClean="0">
                <a:solidFill>
                  <a:schemeClr val="tx1"/>
                </a:solidFill>
              </a:rPr>
              <a:t>шорскую</a:t>
            </a:r>
            <a:r>
              <a:rPr lang="ru-RU" sz="1800" dirty="0" smtClean="0">
                <a:solidFill>
                  <a:schemeClr val="tx1"/>
                </a:solidFill>
              </a:rPr>
              <a:t> тайгу, и горы,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И дымом пахнущий костер,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И на рассвете - травы в росах,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И на закате - тишину,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Твою чарующую осень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И благодатную весну.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Кузбасс былинный, величавый,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Одной мы связаны судьбой.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Седые Писаные Скалы 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Оберегают твой покой.                                 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                                                         Надежда </a:t>
            </a:r>
            <a:r>
              <a:rPr lang="ru-RU" sz="1800" dirty="0" err="1" smtClean="0">
                <a:solidFill>
                  <a:schemeClr val="tx1"/>
                </a:solidFill>
              </a:rPr>
              <a:t>Чимбарова</a:t>
            </a:r>
            <a:r>
              <a:rPr lang="ru-RU" sz="1800" dirty="0" smtClean="0">
                <a:solidFill>
                  <a:schemeClr val="tx1"/>
                </a:solidFill>
              </a:rPr>
              <a:t>, кузбасский поэт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 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5918" y="214290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Синтаксис. Предложение</a:t>
            </a:r>
            <a:endParaRPr lang="ru-RU" sz="2000" b="1" dirty="0"/>
          </a:p>
        </p:txBody>
      </p:sp>
      <p:pic>
        <p:nvPicPr>
          <p:cNvPr id="6" name="Рисунок 5" descr="ÐÐ°ÑÑÐ¸Ð½ÐºÐ¸ Ð¿Ð¾ Ð·Ð°Ð¿ÑÐ¾ÑÑ Ð¿ÑÐ¾ÑÑÐ¾ÑÑ ÐºÑÐ·Ð±Ð°ÑÑÐ°"/>
          <p:cNvPicPr/>
          <p:nvPr/>
        </p:nvPicPr>
        <p:blipFill>
          <a:blip r:embed="rId2" cstate="print"/>
          <a:srcRect l="1122" t="22139"/>
          <a:stretch>
            <a:fillRect/>
          </a:stretch>
        </p:blipFill>
        <p:spPr bwMode="auto">
          <a:xfrm>
            <a:off x="5357818" y="2285992"/>
            <a:ext cx="35004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85720" y="857232"/>
            <a:ext cx="8572560" cy="5429288"/>
          </a:xfrm>
        </p:spPr>
        <p:txBody>
          <a:bodyPr>
            <a:normAutofit lnSpcReduction="10000"/>
          </a:bodyPr>
          <a:lstStyle/>
          <a:p>
            <a:endParaRPr lang="ru-RU" sz="1800" b="1" dirty="0" smtClean="0">
              <a:solidFill>
                <a:schemeClr val="tx1"/>
              </a:solidFill>
            </a:endParaRPr>
          </a:p>
          <a:p>
            <a:endParaRPr lang="ru-RU" sz="1800" b="1" dirty="0" smtClean="0">
              <a:solidFill>
                <a:schemeClr val="tx1"/>
              </a:solidFill>
            </a:endParaRPr>
          </a:p>
          <a:p>
            <a:endParaRPr lang="ru-RU" sz="1800" b="1" dirty="0" smtClean="0">
              <a:solidFill>
                <a:schemeClr val="tx1"/>
              </a:solidFill>
            </a:endParaRPr>
          </a:p>
          <a:p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4. Прочитай.  Найди обращение. Спиши, расставляя знаки препинания.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Подчеркни грамматические основы в последнем предложении.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Горная </a:t>
            </a:r>
            <a:r>
              <a:rPr lang="ru-RU" sz="1800" dirty="0" err="1" smtClean="0">
                <a:solidFill>
                  <a:schemeClr val="tx1"/>
                </a:solidFill>
              </a:rPr>
              <a:t>Шория</a:t>
            </a:r>
            <a:r>
              <a:rPr lang="ru-RU" sz="1800" dirty="0" smtClean="0">
                <a:solidFill>
                  <a:schemeClr val="tx1"/>
                </a:solidFill>
              </a:rPr>
              <a:t> - реки кристальные,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Слышна над </a:t>
            </a:r>
            <a:r>
              <a:rPr lang="ru-RU" sz="1800" dirty="0" err="1" smtClean="0">
                <a:solidFill>
                  <a:schemeClr val="tx1"/>
                </a:solidFill>
              </a:rPr>
              <a:t>Кондомой</a:t>
            </a:r>
            <a:r>
              <a:rPr lang="ru-RU" sz="1800" dirty="0" smtClean="0">
                <a:solidFill>
                  <a:schemeClr val="tx1"/>
                </a:solidFill>
              </a:rPr>
              <a:t> песнь величальная.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Это легенды слагают сказители,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Здравицу </a:t>
            </a:r>
            <a:r>
              <a:rPr lang="ru-RU" sz="1800" dirty="0" err="1" smtClean="0">
                <a:solidFill>
                  <a:schemeClr val="tx1"/>
                </a:solidFill>
              </a:rPr>
              <a:t>Шории</a:t>
            </a:r>
            <a:r>
              <a:rPr lang="ru-RU" sz="1800" dirty="0" smtClean="0">
                <a:solidFill>
                  <a:schemeClr val="tx1"/>
                </a:solidFill>
              </a:rPr>
              <a:t> и её  жителям.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И я желаю  Горная </a:t>
            </a:r>
            <a:r>
              <a:rPr lang="ru-RU" sz="1800" dirty="0" err="1" smtClean="0">
                <a:solidFill>
                  <a:schemeClr val="tx1"/>
                </a:solidFill>
              </a:rPr>
              <a:t>Шория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Пусть продолжается твоя история,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Светлою радостью жизнь твоя полнится, 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И над тобой светит ясное солнце.  </a:t>
            </a:r>
            <a:r>
              <a:rPr lang="ru-RU" sz="1800" dirty="0" smtClean="0">
                <a:solidFill>
                  <a:schemeClr val="tx1"/>
                </a:solidFill>
              </a:rPr>
              <a:t>                                         </a:t>
            </a:r>
            <a:r>
              <a:rPr lang="ru-RU" sz="1400" dirty="0" smtClean="0">
                <a:solidFill>
                  <a:schemeClr val="tx1"/>
                </a:solidFill>
              </a:rPr>
              <a:t>Река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Кондома 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                                              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                                                                         Сергей </a:t>
            </a:r>
            <a:r>
              <a:rPr lang="ru-RU" sz="1800" dirty="0" err="1" smtClean="0">
                <a:solidFill>
                  <a:schemeClr val="tx1"/>
                </a:solidFill>
              </a:rPr>
              <a:t>Тивяков</a:t>
            </a:r>
            <a:r>
              <a:rPr lang="ru-RU" sz="1800" dirty="0" smtClean="0">
                <a:solidFill>
                  <a:schemeClr val="tx1"/>
                </a:solidFill>
              </a:rPr>
              <a:t>, кузбасский поэт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785918" y="214290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Синтаксис. Предложение</a:t>
            </a:r>
            <a:endParaRPr lang="ru-RU" sz="2000" b="1" dirty="0"/>
          </a:p>
        </p:txBody>
      </p:sp>
      <p:pic>
        <p:nvPicPr>
          <p:cNvPr id="7" name="Рисунок 6" descr="ÐÐ°ÑÑÐ¸Ð½ÐºÐ¸ Ð¿Ð¾ Ð·Ð°Ð¿ÑÐ¾ÑÑ ÑÐµÐºÐ¸  Ð³Ð¾ÑÐ½Ð¾Ð¹ ÑÐ¾ÑÐ¸Ð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928802"/>
            <a:ext cx="307183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Синтаксис. Предложение</a:t>
            </a:r>
            <a:endParaRPr lang="ru-RU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1142984"/>
            <a:ext cx="8643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5.Прочитай. Спиши. Над существительными подпиши падеж и склонение.</a:t>
            </a:r>
            <a:endParaRPr lang="ru-RU" dirty="0" smtClean="0"/>
          </a:p>
          <a:p>
            <a:pPr fontAlgn="base"/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dirty="0" smtClean="0"/>
              <a:t>Горная </a:t>
            </a:r>
            <a:r>
              <a:rPr lang="ru-RU" dirty="0" err="1" smtClean="0"/>
              <a:t>Шория</a:t>
            </a:r>
            <a:r>
              <a:rPr lang="ru-RU" dirty="0" smtClean="0"/>
              <a:t>, Горная </a:t>
            </a:r>
            <a:r>
              <a:rPr lang="ru-RU" dirty="0" err="1" smtClean="0"/>
              <a:t>Шория</a:t>
            </a:r>
            <a:r>
              <a:rPr lang="ru-RU" dirty="0" smtClean="0"/>
              <a:t>,</a:t>
            </a:r>
          </a:p>
          <a:p>
            <a:pPr fontAlgn="base"/>
            <a:r>
              <a:rPr lang="ru-RU" dirty="0" smtClean="0"/>
              <a:t>Слышится в слове поступь истории... </a:t>
            </a:r>
            <a:br>
              <a:rPr lang="ru-RU" dirty="0" smtClean="0"/>
            </a:br>
            <a:r>
              <a:rPr lang="ru-RU" dirty="0" smtClean="0"/>
              <a:t>Видится - горных хребтов долголетие, </a:t>
            </a:r>
            <a:br>
              <a:rPr lang="ru-RU" dirty="0" smtClean="0"/>
            </a:br>
            <a:r>
              <a:rPr lang="ru-RU" dirty="0" smtClean="0"/>
              <a:t>Гор - над которыми мчатся столетия.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Горная </a:t>
            </a:r>
            <a:r>
              <a:rPr lang="ru-RU" dirty="0" err="1" smtClean="0"/>
              <a:t>Шория</a:t>
            </a:r>
            <a:r>
              <a:rPr lang="ru-RU" dirty="0" smtClean="0"/>
              <a:t>  -  реки кристальные, </a:t>
            </a:r>
            <a:br>
              <a:rPr lang="ru-RU" dirty="0" smtClean="0"/>
            </a:br>
            <a:r>
              <a:rPr lang="ru-RU" dirty="0" smtClean="0"/>
              <a:t>Слышна над </a:t>
            </a:r>
            <a:r>
              <a:rPr lang="ru-RU" dirty="0" err="1" smtClean="0"/>
              <a:t>Кондомой</a:t>
            </a:r>
            <a:r>
              <a:rPr lang="ru-RU" dirty="0" smtClean="0"/>
              <a:t> песнь величальная. </a:t>
            </a:r>
            <a:r>
              <a:rPr lang="ru-RU" sz="1400" dirty="0" smtClean="0"/>
              <a:t>                     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Это легенды слагают сказители, </a:t>
            </a:r>
            <a:br>
              <a:rPr lang="ru-RU" dirty="0" smtClean="0"/>
            </a:br>
            <a:r>
              <a:rPr lang="ru-RU" dirty="0" smtClean="0"/>
              <a:t>Здравицу </a:t>
            </a:r>
            <a:r>
              <a:rPr lang="ru-RU" dirty="0" err="1" smtClean="0"/>
              <a:t>Шории</a:t>
            </a:r>
            <a:r>
              <a:rPr lang="ru-RU" dirty="0" smtClean="0"/>
              <a:t> и её жителям.                                          </a:t>
            </a:r>
            <a:r>
              <a:rPr lang="ru-RU" dirty="0" smtClean="0"/>
              <a:t>    </a:t>
            </a:r>
            <a:r>
              <a:rPr lang="ru-RU" sz="1400" dirty="0" smtClean="0"/>
              <a:t>Горная </a:t>
            </a:r>
            <a:r>
              <a:rPr lang="ru-RU" sz="1400" dirty="0" err="1" smtClean="0"/>
              <a:t>Шория</a:t>
            </a:r>
            <a:endParaRPr lang="ru-RU" sz="1400" dirty="0" smtClean="0"/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                                                               Сергей </a:t>
            </a:r>
            <a:r>
              <a:rPr lang="ru-RU" dirty="0" err="1" smtClean="0"/>
              <a:t>Тивяков</a:t>
            </a:r>
            <a:r>
              <a:rPr lang="ru-RU" dirty="0" smtClean="0"/>
              <a:t>, кузбасский поэт</a:t>
            </a:r>
          </a:p>
          <a:p>
            <a:pPr fontAlgn="base"/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5" name="Рисунок 4" descr="ÐÐ°ÑÑÐ¸Ð½ÐºÐ¸ Ð¿Ð¾ Ð·Ð°Ð¿ÑÐ¾ÑÑ Ð³Ð¾ÑÐ½Ð°Ñ ÑÐ¾ÑÐ¸Ñ ÑÐ¾ÑÐ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928802"/>
            <a:ext cx="32147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286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214290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857233"/>
            <a:ext cx="87154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Спиши предложения о родном крае, расставив запятые.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а) В Красную книгу Кемеровской области занесены купальница азиатская водяной орех  ландыш лотос венерин башмачок и другие редкие растения.</a:t>
            </a:r>
            <a:endParaRPr lang="ru-RU" dirty="0" smtClean="0"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б) На полях Кузбасса выращивают пшеницу рожь ячмень овёс и гречиху.</a:t>
            </a:r>
            <a:endParaRPr lang="ru-RU" dirty="0" smtClean="0"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в) В недрах земли Кузнецкой обнаружены каменный и бурый угли железная и алюминиевая руды.</a:t>
            </a:r>
            <a:endParaRPr lang="ru-RU" dirty="0" smtClean="0"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г) В хвойных лесах Кузбасского региона гнездятся клесты кедровки  дятлы.</a:t>
            </a:r>
            <a:endParaRPr lang="ru-RU" dirty="0" smtClean="0"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д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) Издавна населяют территорию Кемеровской области  шорцы 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телеуты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калмаки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и сибирские татары.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е) Сейчас в Кузнецком бассейне действуют шахты разрезы обогатительные фабрики.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286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214290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857233"/>
            <a:ext cx="87154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Спиши предложения о родном крае, расставив запятые.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/>
              <a:t>ж) Бурное развитие горнодобывающей отрасли в Кузбассе началось после Октябрьской революции освоением Беловского </a:t>
            </a:r>
            <a:r>
              <a:rPr lang="ru-RU" dirty="0" err="1" smtClean="0"/>
              <a:t>Киселёвского</a:t>
            </a:r>
            <a:r>
              <a:rPr lang="ru-RU" dirty="0" smtClean="0"/>
              <a:t>  </a:t>
            </a:r>
            <a:r>
              <a:rPr lang="ru-RU" dirty="0" err="1" smtClean="0"/>
              <a:t>Прокопьевского</a:t>
            </a:r>
            <a:r>
              <a:rPr lang="ru-RU" dirty="0" smtClean="0"/>
              <a:t> </a:t>
            </a:r>
            <a:r>
              <a:rPr lang="ru-RU" dirty="0" err="1" smtClean="0"/>
              <a:t>Осинниковского</a:t>
            </a:r>
            <a:r>
              <a:rPr lang="ru-RU" dirty="0" smtClean="0"/>
              <a:t> месторождений.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) В нашей области построены фабрики, где изготовляют одежду и  обувь  бытовые приборы и посуду.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и) Хотя наши предки знали немного о богатствах недр нашей земли но они пользовались и железом и серебром и медью и золотом.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к) В нашей области уголь добывают и в шахтах и открытым  способом.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л) Железные руды используются для выплавки чугуна стали и проката.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м) На химических предприятиях области производятся  минеральные удобрения  синтетические смолы пластмассы  химические волокна красители лекарственные средства.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214290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cs typeface="Arial" pitchFamily="34" charset="0"/>
              </a:rPr>
              <a:t> Однородные члены предложения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642918"/>
            <a:ext cx="864399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2.Найди ошибки в расстановке запятых. Спиши предложения, правильно расставив запятые. Подчеркни однородные члены.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а) Наиболее крупными реками Кемеровской области являются Томь, Кия, 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Яя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, Иня, Чулым, и 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Чумыш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б) В Кузбассе имеются крупные месторождения, железной и марганцевой руд, флюсового известняка, руд цветных металлов.</a:t>
            </a:r>
            <a:endParaRPr lang="ru-RU" dirty="0" smtClean="0"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в) Минеральные  источники  «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Терсинка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 и «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Борисовский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 используются населением области в лечебных целях.</a:t>
            </a:r>
            <a:endParaRPr lang="ru-RU" dirty="0" smtClean="0"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г) В древности на территории Кузнецкого края обитали шерстистые носороги, дикие лошади, огромные бизоны, и мамонты.</a:t>
            </a:r>
            <a:endParaRPr lang="ru-RU" dirty="0" smtClean="0"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д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) Жители Кузбасса трудятся в шахтах на металлургических, заводах и химических предприятиях.</a:t>
            </a:r>
            <a:endParaRPr lang="ru-RU" dirty="0" smtClean="0"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142852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cs typeface="Arial" pitchFamily="34" charset="0"/>
              </a:rPr>
              <a:t> Однородные члены предложения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42918"/>
            <a:ext cx="9001156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2.Найди ошибки в расстановке запятых. Спиши предложения, правильно расставив запятые. Подчеркни однородные члены.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ea typeface="Calibri" pitchFamily="34" charset="0"/>
              <a:cs typeface="Times New Roman" pitchFamily="18" charset="0"/>
            </a:endParaRPr>
          </a:p>
          <a:p>
            <a:r>
              <a:rPr lang="ru-RU" dirty="0" smtClean="0"/>
              <a:t>е) Во многих городах, и посёлках построены заводы по производству строительных материалов: цемента, кирпича, железобетонных изделий. Продукция  этих заводов помогает строить людям новые дома, школы театры, игровые площадки, магазины.</a:t>
            </a:r>
          </a:p>
          <a:p>
            <a:endParaRPr lang="ru-RU" dirty="0" smtClean="0"/>
          </a:p>
          <a:p>
            <a:r>
              <a:rPr lang="ru-RU" dirty="0" smtClean="0"/>
              <a:t>ж) Вокруг городов и посёлков  Кемеровской  области выросли огромные садоводческие хозяйства. </a:t>
            </a:r>
          </a:p>
          <a:p>
            <a:endParaRPr lang="ru-RU" dirty="0" smtClean="0"/>
          </a:p>
          <a:p>
            <a:r>
              <a:rPr lang="ru-RU" dirty="0" err="1" smtClean="0"/>
              <a:t>з</a:t>
            </a:r>
            <a:r>
              <a:rPr lang="ru-RU" dirty="0" smtClean="0"/>
              <a:t>) Первобытный человек на территории Кемеровской области занимался собирательством съедобных растений, и охотой на мамонтов, шерстистых носорогов, северных оленей,  и других, животных.</a:t>
            </a:r>
          </a:p>
          <a:p>
            <a:endParaRPr lang="ru-RU" dirty="0" smtClean="0"/>
          </a:p>
          <a:p>
            <a:r>
              <a:rPr lang="ru-RU" dirty="0" smtClean="0"/>
              <a:t>и) Древние люди создавали небольшие глиняные печи  закапывали их в землю  отапливали древесным углём, мехами закачивали в них воздух и плавили железную руду.</a:t>
            </a:r>
          </a:p>
          <a:p>
            <a:endParaRPr lang="ru-RU" dirty="0" smtClean="0"/>
          </a:p>
          <a:p>
            <a:r>
              <a:rPr lang="ru-RU" dirty="0" smtClean="0"/>
              <a:t>к) Полученное железо кузнецы ковали и производили доспехи котлы посуду стрелы посуду ножи мотыги и другие орудия труда.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dirty="0" smtClean="0"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79690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Морфология. Состав слова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Кузбасские поэты о природе родного края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282" y="1285860"/>
            <a:ext cx="86439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1.Прочитай. Выпиши однокоренные слова. Допиши 2-3 родственных слова</a:t>
            </a:r>
            <a:r>
              <a:rPr lang="ru-RU" b="1" i="1" dirty="0" smtClean="0"/>
              <a:t>. </a:t>
            </a:r>
            <a:r>
              <a:rPr lang="ru-RU" b="1" dirty="0" smtClean="0"/>
              <a:t>Разбери по составу.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Свершилось то, чего так ждали:         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 тиши на утренней заре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Свой белый танец танцевали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Снежинки в мамином дворе.</a:t>
            </a:r>
          </a:p>
          <a:p>
            <a:r>
              <a:rPr lang="ru-RU" dirty="0" smtClean="0"/>
              <a:t>                                               Владимир Шумилов, кузбасский поэт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2.Прочитай. Выпиши подчёркнутые слова, разбери по составу. Допиши   2-3 родственных слова</a:t>
            </a:r>
            <a:r>
              <a:rPr lang="ru-RU" b="1" i="1" dirty="0" smtClean="0"/>
              <a:t>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По-прежнему пахнет </a:t>
            </a:r>
            <a:r>
              <a:rPr lang="ru-RU" u="sng" dirty="0" smtClean="0"/>
              <a:t>ромашковый</a:t>
            </a:r>
            <a:r>
              <a:rPr lang="ru-RU" dirty="0" smtClean="0"/>
              <a:t> луг          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Дурманящим </a:t>
            </a:r>
            <a:r>
              <a:rPr lang="ru-RU" u="sng" dirty="0" smtClean="0"/>
              <a:t>запахом</a:t>
            </a:r>
            <a:r>
              <a:rPr lang="ru-RU" dirty="0" smtClean="0"/>
              <a:t> лета.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 старый злодей – колченогий паук -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Свои </a:t>
            </a:r>
            <a:r>
              <a:rPr lang="ru-RU" u="sng" dirty="0" smtClean="0"/>
              <a:t>расставляет</a:t>
            </a:r>
            <a:r>
              <a:rPr lang="ru-RU" dirty="0" smtClean="0"/>
              <a:t> тенёта. </a:t>
            </a:r>
          </a:p>
          <a:p>
            <a:r>
              <a:rPr lang="ru-RU" dirty="0" smtClean="0"/>
              <a:t>                                               Валентин </a:t>
            </a:r>
            <a:r>
              <a:rPr lang="ru-RU" dirty="0" err="1" smtClean="0"/>
              <a:t>Махалов</a:t>
            </a:r>
            <a:r>
              <a:rPr lang="ru-RU" dirty="0" smtClean="0"/>
              <a:t>, кузбасский поэт</a:t>
            </a:r>
          </a:p>
          <a:p>
            <a:r>
              <a:rPr lang="ru-RU" dirty="0" smtClean="0"/>
              <a:t> 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ÐÐ°ÑÑÐ¸Ð½ÐºÐ¸ Ð¿Ð¾ Ð·Ð°Ð¿ÑÐ¾ÑÑ ÑÐ½ÐµÐ³Ð¾Ð¿Ð°Ð´  Ð² Ð´ÐµÑÐµÐ²Ð½Ðµ ÐºÐ°ÑÑÐ¸Ð½Ðº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000240"/>
            <a:ext cx="2000264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ÐÐ¾ÑÐ¾Ð¶ÐµÐµ Ð¸Ð·Ð¾Ð±ÑÐ°Ð¶ÐµÐ½Ð¸Ð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572008"/>
            <a:ext cx="192882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 rot="10800000" flipV="1">
            <a:off x="142844" y="603606"/>
            <a:ext cx="871543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3.Составь предложения с однородными членами на тему «Родной край». Запиши, правильно расставив запятые.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а) Тайга, белки, и, бурундуки, в, соболи, лоси, водиться, медведи.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б) Кемеровская область, множество, деревни, двадцать городов, поселки, 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в) Кемеровская область, леса, в, встретить, заяц, волк, можно, лисица, зима, лось.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г) Наш, пресный, выловить, в, водоём, щука, карась, край, окунь, можно.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 Одарённые, каникулы, дети, Греция, Египет, Кузбасс, отдохнуть, летние, на.</a:t>
            </a:r>
          </a:p>
          <a:p>
            <a:r>
              <a:rPr lang="ru-RU" dirty="0" smtClean="0"/>
              <a:t>е) Пчёлы, мёд, воск, лекарственное, человеку, сырьё, дают.</a:t>
            </a:r>
          </a:p>
          <a:p>
            <a:r>
              <a:rPr lang="ru-RU" dirty="0" smtClean="0"/>
              <a:t>ж) Люди, выращивают, цветы, себе, овощи, самостоятельно, фрукты. </a:t>
            </a:r>
          </a:p>
          <a:p>
            <a:r>
              <a:rPr lang="ru-RU" dirty="0" err="1" smtClean="0"/>
              <a:t>з</a:t>
            </a:r>
            <a:r>
              <a:rPr lang="ru-RU" dirty="0" smtClean="0"/>
              <a:t>) В конце, Щегловка, 17 века, </a:t>
            </a:r>
            <a:r>
              <a:rPr lang="ru-RU" dirty="0" err="1" smtClean="0"/>
              <a:t>Ильинское</a:t>
            </a:r>
            <a:r>
              <a:rPr lang="ru-RU" dirty="0" smtClean="0"/>
              <a:t>,  Сидорово, возникли, крупные, </a:t>
            </a:r>
            <a:r>
              <a:rPr lang="ru-RU" dirty="0" err="1" smtClean="0"/>
              <a:t>Бедарёво</a:t>
            </a:r>
            <a:r>
              <a:rPr lang="ru-RU" dirty="0" smtClean="0"/>
              <a:t>, деревни:,  Кузедеево.</a:t>
            </a:r>
          </a:p>
          <a:p>
            <a:r>
              <a:rPr lang="ru-RU" dirty="0" smtClean="0"/>
              <a:t>и) Область, наша, песок, глина, известняк, мрамор, гранит, гравий, запасы, располагает, большие. </a:t>
            </a:r>
          </a:p>
          <a:p>
            <a:r>
              <a:rPr lang="ru-RU" dirty="0" smtClean="0"/>
              <a:t>к) </a:t>
            </a:r>
            <a:r>
              <a:rPr lang="ru-RU" dirty="0" err="1" smtClean="0"/>
              <a:t>Калмаки</a:t>
            </a:r>
            <a:r>
              <a:rPr lang="ru-RU" dirty="0" smtClean="0"/>
              <a:t>, заниматься, современные, и, животноводство, земледелие.</a:t>
            </a:r>
          </a:p>
          <a:p>
            <a:r>
              <a:rPr lang="ru-RU" dirty="0" smtClean="0"/>
              <a:t>л) Сибирские, татары, земледельцы, являться, скотоводы, и.</a:t>
            </a:r>
          </a:p>
          <a:p>
            <a:r>
              <a:rPr lang="ru-RU" dirty="0" smtClean="0"/>
              <a:t>м) Заводы, выпускать, чугун, металлургические, область, сталь, прокат</a:t>
            </a:r>
            <a:r>
              <a:rPr lang="ru-RU" baseline="30000" dirty="0" smtClean="0"/>
              <a:t>1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н</a:t>
            </a:r>
            <a:r>
              <a:rPr lang="ru-RU" dirty="0" smtClean="0"/>
              <a:t>) Поставляться, </a:t>
            </a:r>
            <a:r>
              <a:rPr lang="ru-RU" dirty="0" err="1" smtClean="0"/>
              <a:t>родиола</a:t>
            </a:r>
            <a:r>
              <a:rPr lang="ru-RU" dirty="0" smtClean="0"/>
              <a:t> </a:t>
            </a:r>
            <a:r>
              <a:rPr lang="ru-RU" dirty="0" err="1" smtClean="0"/>
              <a:t>розовая</a:t>
            </a:r>
            <a:r>
              <a:rPr lang="ru-RU" dirty="0" smtClean="0"/>
              <a:t>, бадан толстолистный, валериана лекарственная, </a:t>
            </a:r>
            <a:r>
              <a:rPr lang="ru-RU" dirty="0" err="1" smtClean="0"/>
              <a:t>левзея</a:t>
            </a:r>
            <a:r>
              <a:rPr lang="ru-RU" dirty="0" smtClean="0"/>
              <a:t> </a:t>
            </a:r>
            <a:r>
              <a:rPr lang="ru-RU" dirty="0" err="1" smtClean="0"/>
              <a:t>сафлоровидная</a:t>
            </a:r>
            <a:r>
              <a:rPr lang="ru-RU" dirty="0" smtClean="0"/>
              <a:t>, в, аптека, область.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480" y="142852"/>
            <a:ext cx="671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cs typeface="Arial" pitchFamily="34" charset="0"/>
              </a:rPr>
              <a:t>      </a:t>
            </a:r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/>
          </a:p>
        </p:txBody>
      </p:sp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480" y="142852"/>
            <a:ext cx="671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cs typeface="Arial" pitchFamily="34" charset="0"/>
              </a:rPr>
              <a:t>      </a:t>
            </a:r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857232"/>
            <a:ext cx="8643998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4.Спиши предложения о  родном крае. Подчеркни в предложениях однородные члены  тем знаком, каким подчёркивают члены предложения при разборе предложения.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а) В тепличных хозяйствах Кемеровской области выращивают  круглый год огурцы, томаты, лук, петрушку, салат.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б) Зимой впадают в спячку бурый медведь, барсук, бурундук и суслик.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в) Город Новокузнецк является историческим, географическим и экономическим центром юга Кузбасса.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г) На зимних каникулах мои одноклассники побывали в музеях «Кузнецкая крепость» и «Томская </a:t>
            </a:r>
            <a:r>
              <a:rPr lang="ru-RU" dirty="0" err="1" smtClean="0"/>
              <a:t>писаница</a:t>
            </a:r>
            <a:r>
              <a:rPr lang="ru-RU" dirty="0" smtClean="0"/>
              <a:t>».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д</a:t>
            </a:r>
            <a:r>
              <a:rPr lang="ru-RU" dirty="0" smtClean="0"/>
              <a:t>) Самыми редкими в Кузбассе в наших лесах являются ягоды брусники, черники, морошки, клюквы, княженики.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е) Развитие промышленных предприятий, постройка дорог и зданий повышает благосостояние  людей, даёт им работу, пищу, одежду, различные удобства.</a:t>
            </a:r>
          </a:p>
          <a:p>
            <a:endParaRPr lang="ru-RU" dirty="0"/>
          </a:p>
        </p:txBody>
      </p:sp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480" y="142852"/>
            <a:ext cx="671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cs typeface="Arial" pitchFamily="34" charset="0"/>
              </a:rPr>
              <a:t>      </a:t>
            </a:r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857232"/>
            <a:ext cx="8643998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4.Спиши предложения о  родном крае. Подчеркни в предложениях однородные члены  тем знаком, каким подчёркивают члены предложения при разборе предложения.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 </a:t>
            </a:r>
            <a:r>
              <a:rPr lang="ru-RU" dirty="0" smtClean="0"/>
              <a:t>ж) Сельские труженики стараются обеспечить население области  молоком, мясом, картофелем и овощами. 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з</a:t>
            </a:r>
            <a:r>
              <a:rPr lang="ru-RU" dirty="0" smtClean="0"/>
              <a:t>) На прилавках продуктовых магазинов мы можем увидеть продукцию из Новосибирска, с Алтая, из Томской области и других районов страны. Взамен соседи получают из Кемеровской области уголь, металл, химическую продукцию, строительные материалы.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и) Во многих сельских хозяйствах разводится  крупный рогатый скот, свиньи и птица.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к) Горная часть  нашей области покрыта лесами. Здесь развиты таёжные промыслы. Созданы промысловые хозяйства, которые занимаются заготовкой ягод, грибов, кедровых орехов, </a:t>
            </a:r>
            <a:r>
              <a:rPr lang="ru-RU" dirty="0" err="1" smtClean="0"/>
              <a:t>папоротняка-орляка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3" y="928670"/>
            <a:ext cx="8715435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5.Спиши предложения о родном крае, вставляя пропущенные буквы.</a:t>
            </a:r>
          </a:p>
          <a:p>
            <a:r>
              <a:rPr lang="ru-RU" b="1" dirty="0" smtClean="0"/>
              <a:t>Какими членами предложения являются выделенные слова? </a:t>
            </a:r>
          </a:p>
          <a:p>
            <a:r>
              <a:rPr lang="ru-RU" b="1" dirty="0" smtClean="0"/>
              <a:t>Подчеркни их тем знаком, каким подчёркивают члены предложения </a:t>
            </a:r>
          </a:p>
          <a:p>
            <a:r>
              <a:rPr lang="ru-RU" b="1" dirty="0" smtClean="0"/>
              <a:t>при разборе предложения.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а) К…</a:t>
            </a:r>
            <a:r>
              <a:rPr lang="ru-RU" dirty="0" err="1" smtClean="0"/>
              <a:t>дровые</a:t>
            </a:r>
            <a:r>
              <a:rPr lang="ru-RU" dirty="0" smtClean="0"/>
              <a:t>  …</a:t>
            </a:r>
            <a:r>
              <a:rPr lang="ru-RU" dirty="0" err="1" smtClean="0"/>
              <a:t>рехи</a:t>
            </a:r>
            <a:r>
              <a:rPr lang="ru-RU" dirty="0" smtClean="0"/>
              <a:t> пр…восходят  по калорийности </a:t>
            </a:r>
            <a:r>
              <a:rPr lang="ru-RU" b="1" dirty="0" smtClean="0"/>
              <a:t>мясо и яйца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б) Самыми первыми в Кузбассе </a:t>
            </a:r>
            <a:r>
              <a:rPr lang="ru-RU" dirty="0" err="1" smtClean="0"/>
              <a:t>з</a:t>
            </a:r>
            <a:r>
              <a:rPr lang="ru-RU" dirty="0" smtClean="0"/>
              <a:t>…</a:t>
            </a:r>
            <a:r>
              <a:rPr lang="ru-RU" dirty="0" err="1" smtClean="0"/>
              <a:t>цв</a:t>
            </a:r>
            <a:r>
              <a:rPr lang="ru-RU" dirty="0" smtClean="0"/>
              <a:t>…тают</a:t>
            </a:r>
            <a:r>
              <a:rPr lang="ru-RU" b="1" dirty="0" smtClean="0"/>
              <a:t> мать-и-мачеха, </a:t>
            </a:r>
            <a:r>
              <a:rPr lang="ru-RU" b="1" dirty="0" err="1" smtClean="0"/>
              <a:t>кандык</a:t>
            </a:r>
            <a:r>
              <a:rPr lang="ru-RU" b="1" dirty="0" smtClean="0"/>
              <a:t>, сон-трава,  м…</a:t>
            </a:r>
            <a:r>
              <a:rPr lang="ru-RU" b="1" dirty="0" err="1" smtClean="0"/>
              <a:t>дуница</a:t>
            </a:r>
            <a:r>
              <a:rPr lang="ru-RU" b="1" dirty="0" smtClean="0"/>
              <a:t>  и ветреница.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в) Самыми  б…</a:t>
            </a:r>
            <a:r>
              <a:rPr lang="ru-RU" dirty="0" err="1" smtClean="0"/>
              <a:t>льш</a:t>
            </a:r>
            <a:r>
              <a:rPr lang="ru-RU" dirty="0" smtClean="0"/>
              <a:t>…ми  в…д…</a:t>
            </a:r>
            <a:r>
              <a:rPr lang="ru-RU" dirty="0" err="1" smtClean="0"/>
              <a:t>падами</a:t>
            </a:r>
            <a:r>
              <a:rPr lang="ru-RU" dirty="0" smtClean="0"/>
              <a:t>  р…</a:t>
            </a:r>
            <a:r>
              <a:rPr lang="ru-RU" dirty="0" err="1" smtClean="0"/>
              <a:t>дн</a:t>
            </a:r>
            <a:r>
              <a:rPr lang="ru-RU" dirty="0" smtClean="0"/>
              <a:t>…г…   края  …</a:t>
            </a:r>
            <a:r>
              <a:rPr lang="ru-RU" dirty="0" err="1" smtClean="0"/>
              <a:t>вляются</a:t>
            </a:r>
            <a:r>
              <a:rPr lang="ru-RU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«Серебряная лента» и «Лисий».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г) </a:t>
            </a:r>
            <a:r>
              <a:rPr lang="ru-RU" dirty="0" err="1" smtClean="0"/>
              <a:t>Ноч</a:t>
            </a:r>
            <a:r>
              <a:rPr lang="ru-RU" dirty="0" smtClean="0"/>
              <a:t>…  во время рыбалки на оз…ре </a:t>
            </a:r>
            <a:r>
              <a:rPr lang="ru-RU" dirty="0" err="1" smtClean="0"/>
              <a:t>Берчикуль</a:t>
            </a:r>
            <a:r>
              <a:rPr lang="ru-RU" dirty="0" smtClean="0"/>
              <a:t> выдалась </a:t>
            </a:r>
            <a:r>
              <a:rPr lang="ru-RU" b="1" dirty="0" err="1" smtClean="0"/>
              <a:t>звёз</a:t>
            </a:r>
            <a:r>
              <a:rPr lang="ru-RU" b="1" dirty="0" smtClean="0"/>
              <a:t>…</a:t>
            </a:r>
            <a:r>
              <a:rPr lang="ru-RU" b="1" dirty="0" err="1" smtClean="0"/>
              <a:t>ная</a:t>
            </a:r>
            <a:r>
              <a:rPr lang="ru-RU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и пр…хладная.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err="1" smtClean="0"/>
              <a:t>д</a:t>
            </a:r>
            <a:r>
              <a:rPr lang="ru-RU" dirty="0" smtClean="0"/>
              <a:t>) В </a:t>
            </a:r>
            <a:r>
              <a:rPr lang="ru-RU" dirty="0" err="1" smtClean="0"/>
              <a:t>чест</a:t>
            </a:r>
            <a:r>
              <a:rPr lang="ru-RU" dirty="0" smtClean="0"/>
              <a:t>…  знаменитых людей Н…в…</a:t>
            </a:r>
            <a:r>
              <a:rPr lang="ru-RU" dirty="0" err="1" smtClean="0"/>
              <a:t>кузнецка</a:t>
            </a:r>
            <a:r>
              <a:rPr lang="ru-RU" dirty="0" smtClean="0"/>
              <a:t> названы ул…</a:t>
            </a:r>
            <a:r>
              <a:rPr lang="ru-RU" dirty="0" err="1" smtClean="0"/>
              <a:t>цы</a:t>
            </a:r>
            <a:r>
              <a:rPr lang="ru-RU" dirty="0" smtClean="0"/>
              <a:t> </a:t>
            </a:r>
            <a:r>
              <a:rPr lang="ru-RU" b="1" dirty="0" smtClean="0"/>
              <a:t>Р. </a:t>
            </a:r>
            <a:r>
              <a:rPr lang="ru-RU" b="1" dirty="0" err="1" smtClean="0"/>
              <a:t>В.Белана</a:t>
            </a:r>
            <a:r>
              <a:rPr lang="ru-RU" b="1" dirty="0" smtClean="0"/>
              <a:t>,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И. П. Бардина, Н.С. Ермакова.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00232" y="142852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cs typeface="Arial" pitchFamily="34" charset="0"/>
              </a:rPr>
              <a:t>  </a:t>
            </a:r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/>
          </a:p>
        </p:txBody>
      </p:sp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3" y="928670"/>
            <a:ext cx="8715435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5.Спиши предложения о родном крае, вставляя пропущенные буквы.</a:t>
            </a:r>
          </a:p>
          <a:p>
            <a:r>
              <a:rPr lang="ru-RU" b="1" dirty="0" smtClean="0"/>
              <a:t>Какими членами предложения являются выделенные слова? </a:t>
            </a:r>
          </a:p>
          <a:p>
            <a:r>
              <a:rPr lang="ru-RU" b="1" dirty="0" smtClean="0"/>
              <a:t>Подчеркни их тем знаком, каким подчёркивают члены предложения </a:t>
            </a:r>
          </a:p>
          <a:p>
            <a:r>
              <a:rPr lang="ru-RU" b="1" dirty="0" smtClean="0"/>
              <a:t>при разборе предложения.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е) Б…</a:t>
            </a:r>
            <a:r>
              <a:rPr lang="ru-RU" dirty="0" err="1" smtClean="0"/>
              <a:t>льш</a:t>
            </a:r>
            <a:r>
              <a:rPr lang="ru-RU" dirty="0" smtClean="0"/>
              <a:t>…</a:t>
            </a:r>
            <a:r>
              <a:rPr lang="ru-RU" dirty="0" err="1" smtClean="0"/>
              <a:t>нство</a:t>
            </a:r>
            <a:r>
              <a:rPr lang="ru-RU" dirty="0" smtClean="0"/>
              <a:t>  рек  нашей  </a:t>
            </a:r>
            <a:r>
              <a:rPr lang="ru-RU" dirty="0" err="1" smtClean="0"/>
              <a:t>област</a:t>
            </a:r>
            <a:r>
              <a:rPr lang="ru-RU" dirty="0" smtClean="0"/>
              <a:t>…  берут  </a:t>
            </a:r>
            <a:r>
              <a:rPr lang="ru-RU" dirty="0" err="1" smtClean="0"/>
              <a:t>нач</a:t>
            </a:r>
            <a:r>
              <a:rPr lang="ru-RU" dirty="0" smtClean="0"/>
              <a:t>…</a:t>
            </a:r>
            <a:r>
              <a:rPr lang="ru-RU" dirty="0" err="1" smtClean="0"/>
              <a:t>ло</a:t>
            </a:r>
            <a:r>
              <a:rPr lang="ru-RU" dirty="0" smtClean="0"/>
              <a:t>  в г…</a:t>
            </a:r>
            <a:r>
              <a:rPr lang="ru-RU" dirty="0" err="1" smtClean="0"/>
              <a:t>рах</a:t>
            </a:r>
            <a:r>
              <a:rPr lang="ru-RU" dirty="0" smtClean="0"/>
              <a:t> </a:t>
            </a:r>
            <a:r>
              <a:rPr lang="ru-RU" b="1" dirty="0" smtClean="0"/>
              <a:t>Кузнецкого Алатау, Горной </a:t>
            </a:r>
            <a:r>
              <a:rPr lang="ru-RU" b="1" dirty="0" err="1" smtClean="0"/>
              <a:t>Шории</a:t>
            </a:r>
            <a:r>
              <a:rPr lang="ru-RU" b="1" dirty="0" smtClean="0"/>
              <a:t> или  </a:t>
            </a:r>
            <a:r>
              <a:rPr lang="ru-RU" b="1" dirty="0" err="1" smtClean="0"/>
              <a:t>Салаирского</a:t>
            </a:r>
            <a:r>
              <a:rPr lang="ru-RU" b="1" dirty="0" smtClean="0"/>
              <a:t> кряжа.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ж) Горн…  реки имеют быстр…  </a:t>
            </a:r>
            <a:r>
              <a:rPr lang="ru-RU" b="1" dirty="0" smtClean="0"/>
              <a:t>т…</a:t>
            </a:r>
            <a:r>
              <a:rPr lang="ru-RU" b="1" dirty="0" err="1" smtClean="0"/>
              <a:t>чение</a:t>
            </a:r>
            <a:r>
              <a:rPr lang="ru-RU" dirty="0" smtClean="0"/>
              <a:t>, к…мен…ст…  </a:t>
            </a:r>
            <a:r>
              <a:rPr lang="ru-RU" b="1" dirty="0" smtClean="0"/>
              <a:t>дно</a:t>
            </a:r>
            <a:r>
              <a:rPr lang="ru-RU" dirty="0" smtClean="0"/>
              <a:t>, обрыв…</a:t>
            </a:r>
            <a:r>
              <a:rPr lang="ru-RU" dirty="0" err="1" smtClean="0"/>
              <a:t>стые</a:t>
            </a:r>
            <a:r>
              <a:rPr lang="ru-RU" dirty="0" smtClean="0"/>
              <a:t> </a:t>
            </a:r>
            <a:r>
              <a:rPr lang="ru-RU" b="1" dirty="0" smtClean="0"/>
              <a:t>б…р…га,</a:t>
            </a:r>
            <a:r>
              <a:rPr lang="ru-RU" dirty="0" smtClean="0"/>
              <a:t> у(</a:t>
            </a:r>
            <a:r>
              <a:rPr lang="ru-RU" dirty="0" err="1" smtClean="0"/>
              <a:t>з,с</a:t>
            </a:r>
            <a:r>
              <a:rPr lang="ru-RU" dirty="0" smtClean="0"/>
              <a:t>)к…  </a:t>
            </a:r>
            <a:r>
              <a:rPr lang="ru-RU" b="1" dirty="0" err="1" smtClean="0"/>
              <a:t>д...лины</a:t>
            </a:r>
            <a:r>
              <a:rPr lang="ru-RU" b="1" dirty="0" smtClean="0"/>
              <a:t>,</a:t>
            </a:r>
            <a:r>
              <a:rPr lang="ru-RU" dirty="0" smtClean="0"/>
              <a:t>  прозрачную  х…</a:t>
            </a:r>
            <a:r>
              <a:rPr lang="ru-RU" dirty="0" err="1" smtClean="0"/>
              <a:t>лодн</a:t>
            </a:r>
            <a:r>
              <a:rPr lang="ru-RU" dirty="0" smtClean="0"/>
              <a:t>….  </a:t>
            </a:r>
            <a:r>
              <a:rPr lang="ru-RU" b="1" dirty="0" smtClean="0"/>
              <a:t>воду.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err="1" smtClean="0"/>
              <a:t>з</a:t>
            </a:r>
            <a:r>
              <a:rPr lang="ru-RU" dirty="0" smtClean="0"/>
              <a:t>) </a:t>
            </a:r>
            <a:r>
              <a:rPr lang="ru-RU" dirty="0" err="1" smtClean="0"/>
              <a:t>Кемер</a:t>
            </a:r>
            <a:r>
              <a:rPr lang="ru-RU" dirty="0" smtClean="0"/>
              <a:t>…</a:t>
            </a:r>
            <a:r>
              <a:rPr lang="ru-RU" dirty="0" err="1" smtClean="0"/>
              <a:t>вская</a:t>
            </a:r>
            <a:r>
              <a:rPr lang="ru-RU" dirty="0" smtClean="0"/>
              <a:t> обл…</a:t>
            </a:r>
            <a:r>
              <a:rPr lang="ru-RU" dirty="0" err="1" smtClean="0"/>
              <a:t>сть</a:t>
            </a:r>
            <a:r>
              <a:rPr lang="ru-RU" dirty="0" smtClean="0"/>
              <a:t> </a:t>
            </a:r>
            <a:r>
              <a:rPr lang="ru-RU" dirty="0" err="1" smtClean="0"/>
              <a:t>ра</a:t>
            </a:r>
            <a:r>
              <a:rPr lang="ru-RU" dirty="0" smtClean="0"/>
              <a:t>…положена д…л…ко </a:t>
            </a:r>
            <a:r>
              <a:rPr lang="ru-RU" b="1" dirty="0" smtClean="0"/>
              <a:t>от м…рей и …к…</a:t>
            </a:r>
            <a:r>
              <a:rPr lang="ru-RU" b="1" dirty="0" err="1" smtClean="0"/>
              <a:t>анов</a:t>
            </a:r>
            <a:r>
              <a:rPr lang="ru-RU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и) К </a:t>
            </a:r>
            <a:r>
              <a:rPr lang="ru-RU" dirty="0" err="1" smtClean="0"/>
              <a:t>ранн</a:t>
            </a:r>
            <a:r>
              <a:rPr lang="ru-RU" dirty="0" smtClean="0"/>
              <a:t>…</a:t>
            </a:r>
            <a:r>
              <a:rPr lang="ru-RU" dirty="0" err="1" smtClean="0"/>
              <a:t>цв</a:t>
            </a:r>
            <a:r>
              <a:rPr lang="ru-RU" dirty="0" smtClean="0"/>
              <a:t>…</a:t>
            </a:r>
            <a:r>
              <a:rPr lang="ru-RU" dirty="0" err="1" smtClean="0"/>
              <a:t>тущим</a:t>
            </a:r>
            <a:r>
              <a:rPr lang="ru-RU" dirty="0" smtClean="0"/>
              <a:t> тр…в…</a:t>
            </a:r>
            <a:r>
              <a:rPr lang="ru-RU" dirty="0" err="1" smtClean="0"/>
              <a:t>нистым</a:t>
            </a:r>
            <a:r>
              <a:rPr lang="ru-RU" dirty="0" smtClean="0"/>
              <a:t>  растениям …</a:t>
            </a:r>
            <a:r>
              <a:rPr lang="ru-RU" dirty="0" err="1" smtClean="0"/>
              <a:t>тносятся</a:t>
            </a:r>
            <a:r>
              <a:rPr lang="ru-RU" b="1" dirty="0" smtClean="0"/>
              <a:t>  </a:t>
            </a:r>
            <a:r>
              <a:rPr lang="ru-RU" b="1" dirty="0" err="1" smtClean="0"/>
              <a:t>мать-и</a:t>
            </a:r>
            <a:r>
              <a:rPr lang="ru-RU" b="1" dirty="0" smtClean="0"/>
              <a:t> мачеха, ветреница, прострел, </a:t>
            </a:r>
            <a:r>
              <a:rPr lang="ru-RU" b="1" dirty="0" err="1" smtClean="0"/>
              <a:t>кандык</a:t>
            </a:r>
            <a:r>
              <a:rPr lang="ru-RU" b="1" dirty="0" smtClean="0"/>
              <a:t>, медуница, гусиный лук</a:t>
            </a:r>
            <a:r>
              <a:rPr lang="ru-RU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к) В август…  по всей обл…ст…  идёт уборка </a:t>
            </a:r>
            <a:r>
              <a:rPr lang="ru-RU" dirty="0" err="1" smtClean="0"/>
              <a:t>ур</a:t>
            </a:r>
            <a:r>
              <a:rPr lang="ru-RU" dirty="0" smtClean="0"/>
              <a:t>…</a:t>
            </a:r>
            <a:r>
              <a:rPr lang="ru-RU" dirty="0" err="1" smtClean="0"/>
              <a:t>жая</a:t>
            </a:r>
            <a:r>
              <a:rPr lang="ru-RU" dirty="0" smtClean="0"/>
              <a:t> </a:t>
            </a:r>
            <a:r>
              <a:rPr lang="ru-RU" b="1" dirty="0" smtClean="0"/>
              <a:t>на п…лях, в </a:t>
            </a:r>
            <a:r>
              <a:rPr lang="ru-RU" b="1" dirty="0" err="1" smtClean="0"/>
              <a:t>ог</a:t>
            </a:r>
            <a:r>
              <a:rPr lang="ru-RU" b="1" dirty="0" smtClean="0"/>
              <a:t>…родах и с…</a:t>
            </a:r>
            <a:r>
              <a:rPr lang="ru-RU" b="1" dirty="0" err="1" smtClean="0"/>
              <a:t>дах</a:t>
            </a:r>
            <a:r>
              <a:rPr lang="ru-RU" b="1" dirty="0" smtClean="0"/>
              <a:t>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00232" y="214290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cs typeface="Arial" pitchFamily="34" charset="0"/>
              </a:rPr>
              <a:t>  </a:t>
            </a:r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3" y="571480"/>
            <a:ext cx="871543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5.Спиши предложения о родном крае, вставляя пропущенные буквы.</a:t>
            </a:r>
          </a:p>
          <a:p>
            <a:r>
              <a:rPr lang="ru-RU" b="1" dirty="0" smtClean="0"/>
              <a:t>Какими членами предложения являются выделенные слова? </a:t>
            </a:r>
          </a:p>
          <a:p>
            <a:r>
              <a:rPr lang="ru-RU" b="1" dirty="0" smtClean="0"/>
              <a:t>Подчеркни их тем знаком, каким подчёркивают члены предложения </a:t>
            </a:r>
          </a:p>
          <a:p>
            <a:r>
              <a:rPr lang="ru-RU" b="1" dirty="0" smtClean="0"/>
              <a:t>при разборе предложения.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л) Почвы Кемеровской области загрязнены выбросами </a:t>
            </a:r>
            <a:r>
              <a:rPr lang="ru-RU" b="1" dirty="0" smtClean="0"/>
              <a:t>металлургических, химических и энергетических </a:t>
            </a:r>
            <a:r>
              <a:rPr lang="ru-RU" dirty="0" smtClean="0"/>
              <a:t>предприятий. Большая работа по восстановлению земель проводится в районах </a:t>
            </a:r>
            <a:r>
              <a:rPr lang="ru-RU" b="1" dirty="0" err="1" smtClean="0"/>
              <a:t>Кемерова</a:t>
            </a:r>
            <a:r>
              <a:rPr lang="ru-RU" b="1" dirty="0" smtClean="0"/>
              <a:t>, Новокузнецка, Прокопьевска, </a:t>
            </a:r>
            <a:r>
              <a:rPr lang="ru-RU" b="1" dirty="0" err="1" smtClean="0"/>
              <a:t>Киселёвска</a:t>
            </a:r>
            <a:r>
              <a:rPr lang="ru-RU" b="1" dirty="0" smtClean="0"/>
              <a:t>, Белова, Анжеро-Судженска.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м) Норка </a:t>
            </a:r>
            <a:r>
              <a:rPr lang="ru-RU" dirty="0" err="1" smtClean="0"/>
              <a:t>ра</a:t>
            </a:r>
            <a:r>
              <a:rPr lang="ru-RU" dirty="0" smtClean="0"/>
              <a:t>…</a:t>
            </a:r>
            <a:r>
              <a:rPr lang="ru-RU" dirty="0" err="1" smtClean="0"/>
              <a:t>пространена</a:t>
            </a:r>
            <a:r>
              <a:rPr lang="ru-RU" dirty="0" smtClean="0"/>
              <a:t>  по р…</a:t>
            </a:r>
            <a:r>
              <a:rPr lang="ru-RU" dirty="0" err="1" smtClean="0"/>
              <a:t>чным</a:t>
            </a:r>
            <a:r>
              <a:rPr lang="ru-RU" dirty="0" smtClean="0"/>
              <a:t>  системам </a:t>
            </a:r>
            <a:r>
              <a:rPr lang="ru-RU" b="1" dirty="0" smtClean="0"/>
              <a:t>Т…ми, Ч…</a:t>
            </a:r>
            <a:r>
              <a:rPr lang="ru-RU" b="1" dirty="0" err="1" smtClean="0"/>
              <a:t>лыма</a:t>
            </a:r>
            <a:r>
              <a:rPr lang="ru-RU" b="1" dirty="0" smtClean="0"/>
              <a:t> и Ини.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err="1" smtClean="0"/>
              <a:t>н</a:t>
            </a:r>
            <a:r>
              <a:rPr lang="ru-RU" dirty="0" smtClean="0"/>
              <a:t>) Ящерица предпочитает с…лит…</a:t>
            </a:r>
            <a:r>
              <a:rPr lang="ru-RU" dirty="0" err="1" smtClean="0"/>
              <a:t>ся</a:t>
            </a:r>
            <a:r>
              <a:rPr lang="ru-RU" dirty="0" smtClean="0"/>
              <a:t>  около </a:t>
            </a:r>
            <a:r>
              <a:rPr lang="ru-RU" b="1" dirty="0" smtClean="0"/>
              <a:t>в…лежника</a:t>
            </a:r>
            <a:r>
              <a:rPr lang="ru-RU" b="1" baseline="30000" dirty="0" smtClean="0"/>
              <a:t>1</a:t>
            </a:r>
            <a:r>
              <a:rPr lang="ru-RU" dirty="0" smtClean="0"/>
              <a:t>, б…</a:t>
            </a:r>
            <a:r>
              <a:rPr lang="ru-RU" dirty="0" err="1" smtClean="0"/>
              <a:t>льш</a:t>
            </a:r>
            <a:r>
              <a:rPr lang="ru-RU" dirty="0" smtClean="0"/>
              <a:t>..</a:t>
            </a:r>
            <a:r>
              <a:rPr lang="ru-RU" dirty="0" err="1" smtClean="0"/>
              <a:t>х</a:t>
            </a:r>
            <a:r>
              <a:rPr lang="ru-RU" dirty="0" smtClean="0"/>
              <a:t>  </a:t>
            </a:r>
            <a:r>
              <a:rPr lang="ru-RU" b="1" dirty="0" smtClean="0"/>
              <a:t>пней,</a:t>
            </a:r>
            <a:r>
              <a:rPr lang="ru-RU" dirty="0" smtClean="0"/>
              <a:t> п…валенных </a:t>
            </a:r>
            <a:r>
              <a:rPr lang="ru-RU" b="1" dirty="0" smtClean="0"/>
              <a:t>д…рев…ев.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 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/>
              <a:t>В…лежник</a:t>
            </a:r>
            <a:r>
              <a:rPr lang="ru-RU" sz="1400" b="1" baseline="30000" dirty="0" smtClean="0"/>
              <a:t>1</a:t>
            </a:r>
            <a:r>
              <a:rPr lang="ru-RU" sz="1400" dirty="0" smtClean="0"/>
              <a:t>- сухие сучья, деревья, упавшие на землю.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00232" y="142852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cs typeface="Arial" pitchFamily="34" charset="0"/>
              </a:rPr>
              <a:t>  </a:t>
            </a:r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857232"/>
            <a:ext cx="86439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6. Пользуясь атласом Кемеровской области, составь предложения </a:t>
            </a:r>
          </a:p>
          <a:p>
            <a:r>
              <a:rPr lang="ru-RU" b="1" dirty="0" smtClean="0"/>
              <a:t> с однородными членами: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а) о горах, находящихся на территории Кузбасса;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б) о реках;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в) о растениях и животных Красной книги;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г) о растительном и животном мире различных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природных зон родного края;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д</a:t>
            </a:r>
            <a:r>
              <a:rPr lang="ru-RU" dirty="0" smtClean="0"/>
              <a:t>) о городах Кемеровской области;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е) о занятиях населения области;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ж) о коренных народах Сибири;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з</a:t>
            </a:r>
            <a:r>
              <a:rPr lang="ru-RU" dirty="0" smtClean="0"/>
              <a:t>) о полезных ископаемых Кемеровской области;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и) о почвах Кемеровской области.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57356" y="214290"/>
            <a:ext cx="53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cs typeface="Arial" pitchFamily="34" charset="0"/>
              </a:rPr>
              <a:t> </a:t>
            </a:r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/>
          </a:p>
        </p:txBody>
      </p:sp>
      <p:sp>
        <p:nvSpPr>
          <p:cNvPr id="37890" name="AutoShape 2" descr="ÐÐ°ÑÑÐ¸Ð½ÐºÐ¸ Ð¿Ð¾ Ð·Ð°Ð¿ÑÐ¾ÑÑ ÐºÐ°ÑÑÐ¸Ð½ÐºÐ° Ð°ÑÐ»Ð°Ñ ÐºÐµÐ¼ÐµÑÐ¾Ð²ÑÐºÐ¾Ð¹ Ð¾Ð±Ð»Ð°ÑÑÐ¸ Ð´Ð»Ñ ÑÐºÐ¾Ð»ÑÐ½Ð¸Ðº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2" name="Picture 4" descr="ÐÐ°ÑÑÐ¸Ð½ÐºÐ¸ Ð¿Ð¾ Ð·Ð°Ð¿ÑÐ¾ÑÑ ÐºÐ°ÑÑÐ¸Ð½ÐºÐ° Ð°ÑÐ»Ð°Ñ ÐºÐµÐ¼ÐµÑÐ¾Ð²ÑÐºÐ¾Ð¹ Ð¾Ð±Ð»Ð°ÑÑÐ¸ Ð´Ð»Ñ ÑÐºÐ¾Ð»ÑÐ½Ð¸ÐºÐ¾Ð²"/>
          <p:cNvPicPr>
            <a:picLocks noChangeAspect="1" noChangeArrowheads="1"/>
          </p:cNvPicPr>
          <p:nvPr/>
        </p:nvPicPr>
        <p:blipFill>
          <a:blip r:embed="rId2"/>
          <a:srcRect l="2660" t="3750" r="1595" b="4374"/>
          <a:stretch>
            <a:fillRect/>
          </a:stretch>
        </p:blipFill>
        <p:spPr bwMode="auto">
          <a:xfrm>
            <a:off x="6500826" y="1571612"/>
            <a:ext cx="2361827" cy="3214710"/>
          </a:xfrm>
          <a:prstGeom prst="rect">
            <a:avLst/>
          </a:prstGeom>
          <a:noFill/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             </a:t>
            </a:r>
            <a:endParaRPr lang="ru-RU" sz="2000" dirty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142844" y="1071546"/>
            <a:ext cx="5429288" cy="505461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b="1" dirty="0" smtClean="0"/>
              <a:t>7.Пользуясь атласом Кемеровской области,</a:t>
            </a:r>
          </a:p>
          <a:p>
            <a:pPr>
              <a:buNone/>
            </a:pPr>
            <a:r>
              <a:rPr lang="ru-RU" sz="1800" b="1" dirty="0" smtClean="0"/>
              <a:t>дополни предложения однородными</a:t>
            </a:r>
          </a:p>
          <a:p>
            <a:pPr>
              <a:buNone/>
            </a:pPr>
            <a:r>
              <a:rPr lang="ru-RU" sz="1800" b="1" dirty="0" smtClean="0"/>
              <a:t> членами.</a:t>
            </a:r>
          </a:p>
          <a:p>
            <a:pPr>
              <a:lnSpc>
                <a:spcPct val="150000"/>
              </a:lnSpc>
              <a:buNone/>
            </a:pPr>
            <a:r>
              <a:rPr lang="ru-RU" sz="1800" dirty="0" smtClean="0"/>
              <a:t>Наша область отличается разнообразием, </a:t>
            </a:r>
          </a:p>
          <a:p>
            <a:pPr>
              <a:lnSpc>
                <a:spcPct val="150000"/>
              </a:lnSpc>
              <a:buNone/>
            </a:pPr>
            <a:r>
              <a:rPr lang="ru-RU" sz="1800" dirty="0" smtClean="0"/>
              <a:t>……… и   ………   природы.</a:t>
            </a:r>
          </a:p>
          <a:p>
            <a:pPr>
              <a:lnSpc>
                <a:spcPct val="150000"/>
              </a:lnSpc>
              <a:buNone/>
            </a:pPr>
            <a:r>
              <a:rPr lang="ru-RU" sz="1800" dirty="0" smtClean="0"/>
              <a:t>В нашем крае можно увидеть высокие ……..  и</a:t>
            </a:r>
          </a:p>
          <a:p>
            <a:pPr>
              <a:lnSpc>
                <a:spcPct val="150000"/>
              </a:lnSpc>
              <a:buNone/>
            </a:pPr>
            <a:r>
              <a:rPr lang="ru-RU" sz="1800" dirty="0" smtClean="0"/>
              <a:t> плоские   ………..,  темнохвойную …………  и </a:t>
            </a:r>
          </a:p>
          <a:p>
            <a:pPr>
              <a:lnSpc>
                <a:spcPct val="150000"/>
              </a:lnSpc>
              <a:buNone/>
            </a:pPr>
            <a:r>
              <a:rPr lang="ru-RU" sz="1800" dirty="0" smtClean="0"/>
              <a:t>безлесные  ……, бурные  ……..   и  глубокие </a:t>
            </a:r>
          </a:p>
          <a:p>
            <a:pPr>
              <a:lnSpc>
                <a:spcPct val="150000"/>
              </a:lnSpc>
              <a:buNone/>
            </a:pPr>
            <a:r>
              <a:rPr lang="ru-RU" sz="1800" dirty="0" smtClean="0"/>
              <a:t>…… .</a:t>
            </a:r>
          </a:p>
          <a:p>
            <a:pPr>
              <a:lnSpc>
                <a:spcPct val="150000"/>
              </a:lnSpc>
              <a:buNone/>
            </a:pPr>
            <a:r>
              <a:rPr lang="ru-RU" sz="1800" dirty="0" smtClean="0"/>
              <a:t>По всей России известны месторождения</a:t>
            </a:r>
          </a:p>
          <a:p>
            <a:pPr>
              <a:lnSpc>
                <a:spcPct val="150000"/>
              </a:lnSpc>
              <a:buNone/>
            </a:pPr>
            <a:r>
              <a:rPr lang="ru-RU" sz="1800" dirty="0" smtClean="0"/>
              <a:t>полезных ископаемых Кузбасса: …….   и   ….,</a:t>
            </a:r>
          </a:p>
          <a:p>
            <a:pPr>
              <a:lnSpc>
                <a:spcPct val="150000"/>
              </a:lnSpc>
              <a:buNone/>
            </a:pPr>
            <a:r>
              <a:rPr lang="ru-RU" sz="1800" dirty="0" smtClean="0"/>
              <a:t>  ……… и ………, ………..  и ……… .</a:t>
            </a:r>
          </a:p>
          <a:p>
            <a:endParaRPr lang="ru-RU" dirty="0"/>
          </a:p>
        </p:txBody>
      </p:sp>
      <p:pic>
        <p:nvPicPr>
          <p:cNvPr id="6" name="Рисунок 5" descr="ÐÐ°ÑÑÐ¸Ð½ÐºÐ¸ Ð¿Ð¾ Ð·Ð°Ð¿ÑÐ¾ÑÑ ÐºÐ°ÑÑÐ° ÐºÐµÐ¼ÐµÑÐ¾Ð²ÑÐºÐ¾Ð¹ Ð¾Ð±Ð»Ð°ÑÑÐ¸"/>
          <p:cNvPicPr/>
          <p:nvPr/>
        </p:nvPicPr>
        <p:blipFill>
          <a:blip r:embed="rId2" cstate="print"/>
          <a:srcRect l="5163" t="1529" r="3889" b="2141"/>
          <a:stretch>
            <a:fillRect/>
          </a:stretch>
        </p:blipFill>
        <p:spPr bwMode="auto">
          <a:xfrm>
            <a:off x="5857884" y="1142984"/>
            <a:ext cx="300039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86182" y="1714488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85984" y="357166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cs typeface="Arial" pitchFamily="34" charset="0"/>
              </a:rPr>
              <a:t> </a:t>
            </a:r>
            <a:r>
              <a:rPr lang="ru-RU" sz="2000" b="1" dirty="0" smtClean="0">
                <a:cs typeface="Arial" pitchFamily="34" charset="0"/>
              </a:rPr>
              <a:t>Однородные члены предложения</a:t>
            </a:r>
            <a:endParaRPr lang="ru-RU" sz="2000" dirty="0"/>
          </a:p>
        </p:txBody>
      </p:sp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86808" cy="85723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</a:t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cs typeface="Arial" pitchFamily="34" charset="0"/>
              </a:rPr>
              <a:t>Игра – соревнование «Кто быстрее?»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142984"/>
            <a:ext cx="4214842" cy="4983179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300" b="1" dirty="0" smtClean="0"/>
              <a:t>8.Игра – соревнование «Кто быстрее?».</a:t>
            </a:r>
            <a:endParaRPr lang="ru-RU" sz="3300" dirty="0" smtClean="0"/>
          </a:p>
          <a:p>
            <a:pPr>
              <a:buNone/>
            </a:pPr>
            <a:r>
              <a:rPr lang="ru-RU" sz="3300" b="1" dirty="0" smtClean="0"/>
              <a:t>Дидактическая цель:</a:t>
            </a:r>
            <a:r>
              <a:rPr lang="ru-RU" sz="3300" dirty="0" smtClean="0"/>
              <a:t> закрепление </a:t>
            </a:r>
          </a:p>
          <a:p>
            <a:pPr>
              <a:buNone/>
            </a:pPr>
            <a:r>
              <a:rPr lang="ru-RU" sz="3300" dirty="0" smtClean="0"/>
              <a:t>понятия об однородных членах,</a:t>
            </a:r>
          </a:p>
          <a:p>
            <a:pPr>
              <a:buNone/>
            </a:pPr>
            <a:r>
              <a:rPr lang="ru-RU" sz="3300" dirty="0" smtClean="0"/>
              <a:t> формирование умения находить</a:t>
            </a:r>
          </a:p>
          <a:p>
            <a:pPr>
              <a:buNone/>
            </a:pPr>
            <a:r>
              <a:rPr lang="ru-RU" sz="3300" dirty="0" smtClean="0"/>
              <a:t> однородные члены предложения в тексте</a:t>
            </a:r>
          </a:p>
          <a:p>
            <a:pPr>
              <a:buNone/>
            </a:pPr>
            <a:r>
              <a:rPr lang="ru-RU" sz="3300" dirty="0" smtClean="0"/>
              <a:t> и ставить знаки  препинания.</a:t>
            </a:r>
          </a:p>
          <a:p>
            <a:pPr>
              <a:buNone/>
            </a:pPr>
            <a:r>
              <a:rPr lang="ru-RU" sz="3300" b="1" dirty="0" smtClean="0"/>
              <a:t>Средства обучения: </a:t>
            </a:r>
            <a:r>
              <a:rPr lang="ru-RU" sz="3300" dirty="0" smtClean="0"/>
              <a:t>дидактические </a:t>
            </a:r>
          </a:p>
          <a:p>
            <a:pPr>
              <a:buNone/>
            </a:pPr>
            <a:r>
              <a:rPr lang="ru-RU" sz="3300" dirty="0" smtClean="0"/>
              <a:t>карточки – задания по числу  учащихся.</a:t>
            </a:r>
          </a:p>
          <a:p>
            <a:pPr>
              <a:buNone/>
            </a:pPr>
            <a:r>
              <a:rPr lang="ru-RU" sz="3300" b="1" dirty="0" smtClean="0"/>
              <a:t>Содержание игры:</a:t>
            </a:r>
            <a:r>
              <a:rPr lang="ru-RU" sz="3300" dirty="0" smtClean="0"/>
              <a:t> в игре участвует </a:t>
            </a:r>
          </a:p>
          <a:p>
            <a:pPr>
              <a:buNone/>
            </a:pPr>
            <a:r>
              <a:rPr lang="ru-RU" sz="3300" dirty="0" smtClean="0"/>
              <a:t>весь класс в составе трёх команд (по </a:t>
            </a:r>
          </a:p>
          <a:p>
            <a:pPr>
              <a:buNone/>
            </a:pPr>
            <a:r>
              <a:rPr lang="ru-RU" sz="3300" dirty="0" smtClean="0"/>
              <a:t>рядам или по другому основанию).</a:t>
            </a:r>
          </a:p>
          <a:p>
            <a:pPr>
              <a:buNone/>
            </a:pPr>
            <a:r>
              <a:rPr lang="ru-RU" sz="3300" dirty="0" smtClean="0"/>
              <a:t>Задача  игроков  - найти предложения с </a:t>
            </a:r>
          </a:p>
          <a:p>
            <a:pPr>
              <a:buNone/>
            </a:pPr>
            <a:r>
              <a:rPr lang="ru-RU" sz="3300" dirty="0" smtClean="0"/>
              <a:t>однородными членами, расставить знаки </a:t>
            </a:r>
          </a:p>
          <a:p>
            <a:pPr>
              <a:buNone/>
            </a:pPr>
            <a:r>
              <a:rPr lang="ru-RU" sz="3300" dirty="0" smtClean="0"/>
              <a:t>препинания, составить схему </a:t>
            </a:r>
          </a:p>
          <a:p>
            <a:pPr>
              <a:buNone/>
            </a:pPr>
            <a:r>
              <a:rPr lang="ru-RU" sz="3300" dirty="0" smtClean="0"/>
              <a:t>предложений. Побеждает ряд, </a:t>
            </a:r>
          </a:p>
          <a:p>
            <a:pPr>
              <a:buNone/>
            </a:pPr>
            <a:r>
              <a:rPr lang="ru-RU" sz="3300" dirty="0" smtClean="0"/>
              <a:t>допустивший наименьшее количество</a:t>
            </a:r>
          </a:p>
          <a:p>
            <a:pPr>
              <a:buNone/>
            </a:pPr>
            <a:r>
              <a:rPr lang="ru-RU" sz="3300" dirty="0" smtClean="0"/>
              <a:t> ошибок.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214422"/>
            <a:ext cx="4429156" cy="4954591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300" b="1" dirty="0" smtClean="0"/>
              <a:t>Карточка №1. Пихта</a:t>
            </a:r>
            <a:endParaRPr lang="ru-RU" sz="3300" dirty="0" smtClean="0"/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    Основной представитель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темнохвойной тайги – пихта.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 Мрачные  пихтарники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возвышаются над  берёзами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рябинами ивами. У пихты  крепкая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древесина. Пихта ценится за  наличие смол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 и  эфирных  масел в  коре стеблях и хвое.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Кемеровская область является основным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поставщиком пихтового  масла. Пихтовое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масло идёт на изготовление  камфары –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одного из важнейших медицинских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препаратов.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ÐÐ°ÑÑÐ¸Ð½ÐºÐ¸ Ð¿Ð¾ Ð·Ð°Ð¿ÑÐ¾ÑÑ Ð¿Ð¸ÑÑÐ° ÑÐ¸Ð±Ð¸ÑÑÐºÐ°Ñ ÑÐ¾ÑÐ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1428736"/>
            <a:ext cx="116141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</a:t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200" b="1" dirty="0" smtClean="0">
                <a:cs typeface="Arial" pitchFamily="34" charset="0"/>
              </a:rPr>
              <a:t>Игра – соревнование «Кто быстрее?»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857232"/>
            <a:ext cx="85011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Карточка №2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                        Кедр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    Ботаники  называют кедр сосною </a:t>
            </a:r>
            <a:r>
              <a:rPr lang="ru-RU" dirty="0" smtClean="0"/>
              <a:t>сибирской</a:t>
            </a:r>
            <a:r>
              <a:rPr lang="ru-RU" dirty="0" smtClean="0"/>
              <a:t>.          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Но его хвоя более тёмная, а хвоинки собраны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 пучки  не по две,  как у обыкновенной сосны,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а по пять штук. Орешки обладают  прекрасными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Вкусовыми  качествами.  Орех по калорийности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превосходит мясо и яйца. Из ореха получают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кедровое молоко сливки и ореховый жмых.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Полезные вещества в орехах помогают </a:t>
            </a:r>
            <a:r>
              <a:rPr lang="ru-RU" dirty="0" err="1" smtClean="0"/>
              <a:t>защи</a:t>
            </a:r>
            <a:r>
              <a:rPr lang="ru-RU" dirty="0" smtClean="0"/>
              <a:t> –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титься</a:t>
            </a:r>
            <a:r>
              <a:rPr lang="ru-RU" dirty="0" smtClean="0"/>
              <a:t> от ряда болезней повышают </a:t>
            </a:r>
            <a:r>
              <a:rPr lang="ru-RU" dirty="0" err="1" smtClean="0"/>
              <a:t>работоспо</a:t>
            </a:r>
            <a:r>
              <a:rPr lang="ru-RU" dirty="0" smtClean="0"/>
              <a:t>-               </a:t>
            </a:r>
            <a:r>
              <a:rPr lang="ru-RU" sz="1400" dirty="0" smtClean="0"/>
              <a:t>Сосна сибирская (кедр) </a:t>
            </a:r>
            <a:r>
              <a:rPr lang="ru-RU" dirty="0" smtClean="0"/>
              <a:t>            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err="1" smtClean="0"/>
              <a:t>собность</a:t>
            </a:r>
            <a:r>
              <a:rPr lang="ru-RU" dirty="0" smtClean="0"/>
              <a:t> продлевают жизнь. </a:t>
            </a:r>
            <a:endParaRPr lang="ru-RU" dirty="0"/>
          </a:p>
        </p:txBody>
      </p:sp>
      <p:pic>
        <p:nvPicPr>
          <p:cNvPr id="12" name="Рисунок 11" descr="ÐÐ°ÑÑÐ¸Ð½ÐºÐ¸ Ð¿Ð¾ Ð·Ð°Ð¿ÑÐ¾ÑÑ ÐºÐµÐ´Ñ ÑÐ¸Ð±Ð¸ÑÑÐºÐ¸Ð¹"/>
          <p:cNvPicPr/>
          <p:nvPr/>
        </p:nvPicPr>
        <p:blipFill>
          <a:blip r:embed="rId2" cstate="print"/>
          <a:srcRect r="44672" b="8187"/>
          <a:stretch>
            <a:fillRect/>
          </a:stretch>
        </p:blipFill>
        <p:spPr bwMode="auto">
          <a:xfrm>
            <a:off x="5857884" y="1571612"/>
            <a:ext cx="300039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8596" y="142853"/>
            <a:ext cx="8029604" cy="85725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Морфология. Состав слова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Кузбасские поэты о природе родного края</a:t>
            </a:r>
            <a:endParaRPr lang="ru-RU" sz="2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5720" y="1000108"/>
            <a:ext cx="8572560" cy="571504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 smtClean="0">
                <a:solidFill>
                  <a:schemeClr val="tx1"/>
                </a:solidFill>
              </a:rPr>
              <a:t>3.Прочитай. Выпиши слова, соответствующие данной схеме: корень, суффикс, окончание. Выдели части слова</a:t>
            </a:r>
            <a:r>
              <a:rPr lang="ru-RU" sz="7200" b="1" i="1" dirty="0" smtClean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ru-RU" sz="7200" dirty="0" smtClean="0">
                <a:solidFill>
                  <a:schemeClr val="tx1"/>
                </a:solidFill>
              </a:rPr>
              <a:t>Эх, ненастная погода!                               </a:t>
            </a:r>
          </a:p>
          <a:p>
            <a:pPr algn="l">
              <a:lnSpc>
                <a:spcPct val="120000"/>
              </a:lnSpc>
            </a:pPr>
            <a:r>
              <a:rPr lang="ru-RU" sz="7200" dirty="0" smtClean="0">
                <a:solidFill>
                  <a:schemeClr val="tx1"/>
                </a:solidFill>
              </a:rPr>
              <a:t>Хлещет дождь как из ведра.</a:t>
            </a:r>
          </a:p>
          <a:p>
            <a:pPr algn="l">
              <a:lnSpc>
                <a:spcPct val="120000"/>
              </a:lnSpc>
            </a:pPr>
            <a:r>
              <a:rPr lang="ru-RU" sz="7200" dirty="0" smtClean="0">
                <a:solidFill>
                  <a:schemeClr val="tx1"/>
                </a:solidFill>
              </a:rPr>
              <a:t>В мутных лужах пузырится</a:t>
            </a:r>
          </a:p>
          <a:p>
            <a:pPr algn="l">
              <a:lnSpc>
                <a:spcPct val="120000"/>
              </a:lnSpc>
            </a:pPr>
            <a:r>
              <a:rPr lang="ru-RU" sz="7200" dirty="0" smtClean="0">
                <a:solidFill>
                  <a:schemeClr val="tx1"/>
                </a:solidFill>
              </a:rPr>
              <a:t>Ливнем взбитая вода. </a:t>
            </a:r>
          </a:p>
          <a:p>
            <a:pPr algn="l">
              <a:lnSpc>
                <a:spcPct val="120000"/>
              </a:lnSpc>
            </a:pPr>
            <a:r>
              <a:rPr lang="ru-RU" sz="7200" dirty="0" smtClean="0">
                <a:solidFill>
                  <a:schemeClr val="tx1"/>
                </a:solidFill>
              </a:rPr>
              <a:t>                                                                    Валентин </a:t>
            </a:r>
            <a:r>
              <a:rPr lang="ru-RU" sz="7200" dirty="0" err="1" smtClean="0">
                <a:solidFill>
                  <a:schemeClr val="tx1"/>
                </a:solidFill>
              </a:rPr>
              <a:t>Махалов</a:t>
            </a:r>
            <a:r>
              <a:rPr lang="ru-RU" sz="7200" dirty="0" smtClean="0">
                <a:solidFill>
                  <a:schemeClr val="tx1"/>
                </a:solidFill>
              </a:rPr>
              <a:t>, кузбасский поэт</a:t>
            </a:r>
          </a:p>
          <a:p>
            <a:pPr algn="l">
              <a:lnSpc>
                <a:spcPct val="120000"/>
              </a:lnSpc>
            </a:pPr>
            <a:endParaRPr lang="ru-RU" sz="7200" dirty="0" smtClean="0">
              <a:solidFill>
                <a:schemeClr val="tx1"/>
              </a:solidFill>
            </a:endParaRPr>
          </a:p>
          <a:p>
            <a:pPr algn="l"/>
            <a:endParaRPr lang="ru-RU" sz="5500" dirty="0" smtClean="0">
              <a:solidFill>
                <a:schemeClr val="tx1"/>
              </a:solidFill>
            </a:endParaRPr>
          </a:p>
          <a:p>
            <a:pPr algn="l"/>
            <a:r>
              <a:rPr lang="ru-RU" sz="7200" dirty="0" smtClean="0">
                <a:solidFill>
                  <a:schemeClr val="tx1"/>
                </a:solidFill>
              </a:rPr>
              <a:t> </a:t>
            </a:r>
            <a:r>
              <a:rPr lang="ru-RU" sz="7200" b="1" dirty="0" smtClean="0">
                <a:solidFill>
                  <a:schemeClr val="tx1"/>
                </a:solidFill>
              </a:rPr>
              <a:t>4.Прочитай. Спиши, вставляя пропущенные буквы. С помощью значков (приставка, корень, суффикс, окончание) покажи, в какой части слова находятся эти орфограммы.</a:t>
            </a:r>
          </a:p>
          <a:p>
            <a:pPr algn="l">
              <a:lnSpc>
                <a:spcPct val="120000"/>
              </a:lnSpc>
            </a:pPr>
            <a:r>
              <a:rPr lang="ru-RU" sz="7200" dirty="0" smtClean="0">
                <a:solidFill>
                  <a:schemeClr val="tx1"/>
                </a:solidFill>
              </a:rPr>
              <a:t>В густых тальниках</a:t>
            </a:r>
            <a:r>
              <a:rPr lang="ru-RU" sz="7200" b="1" baseline="30000" dirty="0" smtClean="0">
                <a:solidFill>
                  <a:schemeClr val="tx1"/>
                </a:solidFill>
              </a:rPr>
              <a:t>1 </a:t>
            </a:r>
            <a:r>
              <a:rPr lang="ru-RU" sz="7200" dirty="0" err="1" smtClean="0">
                <a:solidFill>
                  <a:schemeClr val="tx1"/>
                </a:solidFill>
              </a:rPr>
              <a:t>Ильменки</a:t>
            </a:r>
            <a:r>
              <a:rPr lang="ru-RU" sz="7200" dirty="0" smtClean="0">
                <a:solidFill>
                  <a:schemeClr val="tx1"/>
                </a:solidFill>
              </a:rPr>
              <a:t>, </a:t>
            </a:r>
            <a:br>
              <a:rPr lang="ru-RU" sz="7200" dirty="0" smtClean="0">
                <a:solidFill>
                  <a:schemeClr val="tx1"/>
                </a:solidFill>
              </a:rPr>
            </a:br>
            <a:r>
              <a:rPr lang="ru-RU" sz="7200" dirty="0" smtClean="0">
                <a:solidFill>
                  <a:schemeClr val="tx1"/>
                </a:solidFill>
              </a:rPr>
              <a:t>В </a:t>
            </a:r>
            <a:r>
              <a:rPr lang="ru-RU" sz="7200" dirty="0" err="1" smtClean="0">
                <a:solidFill>
                  <a:schemeClr val="tx1"/>
                </a:solidFill>
              </a:rPr>
              <a:t>з</a:t>
            </a:r>
            <a:r>
              <a:rPr lang="ru-RU" sz="7200" dirty="0" smtClean="0">
                <a:solidFill>
                  <a:schemeClr val="tx1"/>
                </a:solidFill>
              </a:rPr>
              <a:t>…лён..</a:t>
            </a:r>
            <a:r>
              <a:rPr lang="ru-RU" sz="7200" dirty="0" err="1" smtClean="0">
                <a:solidFill>
                  <a:schemeClr val="tx1"/>
                </a:solidFill>
              </a:rPr>
              <a:t>й</a:t>
            </a:r>
            <a:r>
              <a:rPr lang="ru-RU" sz="7200" dirty="0" smtClean="0">
                <a:solidFill>
                  <a:schemeClr val="tx1"/>
                </a:solidFill>
              </a:rPr>
              <a:t> траве густой </a:t>
            </a:r>
          </a:p>
          <a:p>
            <a:pPr algn="l">
              <a:lnSpc>
                <a:spcPct val="120000"/>
              </a:lnSpc>
            </a:pPr>
            <a:r>
              <a:rPr lang="ru-RU" sz="7200" dirty="0" smtClean="0">
                <a:solidFill>
                  <a:schemeClr val="tx1"/>
                </a:solidFill>
              </a:rPr>
              <a:t>С  т…</a:t>
            </a:r>
            <a:r>
              <a:rPr lang="ru-RU" sz="7200" dirty="0" err="1" smtClean="0">
                <a:solidFill>
                  <a:schemeClr val="tx1"/>
                </a:solidFill>
              </a:rPr>
              <a:t>варищ</a:t>
            </a:r>
            <a:r>
              <a:rPr lang="ru-RU" sz="7200" dirty="0" smtClean="0">
                <a:solidFill>
                  <a:schemeClr val="tx1"/>
                </a:solidFill>
              </a:rPr>
              <a:t>…м детства Генкой </a:t>
            </a:r>
            <a:br>
              <a:rPr lang="ru-RU" sz="7200" dirty="0" smtClean="0">
                <a:solidFill>
                  <a:schemeClr val="tx1"/>
                </a:solidFill>
              </a:rPr>
            </a:br>
            <a:r>
              <a:rPr lang="ru-RU" sz="7200" dirty="0" smtClean="0">
                <a:solidFill>
                  <a:schemeClr val="tx1"/>
                </a:solidFill>
              </a:rPr>
              <a:t>Я ч…сто </a:t>
            </a:r>
            <a:r>
              <a:rPr lang="ru-RU" sz="7200" dirty="0" err="1" smtClean="0">
                <a:solidFill>
                  <a:schemeClr val="tx1"/>
                </a:solidFill>
              </a:rPr>
              <a:t>бр</a:t>
            </a:r>
            <a:r>
              <a:rPr lang="ru-RU" sz="7200" dirty="0" smtClean="0">
                <a:solidFill>
                  <a:schemeClr val="tx1"/>
                </a:solidFill>
              </a:rPr>
              <a:t>…д…л в…</a:t>
            </a:r>
            <a:r>
              <a:rPr lang="ru-RU" sz="7200" dirty="0" err="1" smtClean="0">
                <a:solidFill>
                  <a:schemeClr val="tx1"/>
                </a:solidFill>
              </a:rPr>
              <a:t>сной</a:t>
            </a:r>
            <a:r>
              <a:rPr lang="ru-RU" sz="7200" dirty="0" smtClean="0">
                <a:solidFill>
                  <a:schemeClr val="tx1"/>
                </a:solidFill>
              </a:rPr>
              <a:t>.</a:t>
            </a:r>
            <a:br>
              <a:rPr lang="ru-RU" sz="7200" dirty="0" smtClean="0">
                <a:solidFill>
                  <a:schemeClr val="tx1"/>
                </a:solidFill>
              </a:rPr>
            </a:br>
            <a:r>
              <a:rPr lang="ru-RU" sz="7200" dirty="0" smtClean="0">
                <a:solidFill>
                  <a:schemeClr val="tx1"/>
                </a:solidFill>
              </a:rPr>
              <a:t>Сломив себе </a:t>
            </a:r>
            <a:r>
              <a:rPr lang="ru-RU" sz="7200" dirty="0" err="1" smtClean="0">
                <a:solidFill>
                  <a:schemeClr val="tx1"/>
                </a:solidFill>
              </a:rPr>
              <a:t>ги</a:t>
            </a:r>
            <a:r>
              <a:rPr lang="ru-RU" sz="7200" dirty="0" smtClean="0">
                <a:solidFill>
                  <a:schemeClr val="tx1"/>
                </a:solidFill>
              </a:rPr>
              <a:t>…кие прут…я, </a:t>
            </a:r>
            <a:br>
              <a:rPr lang="ru-RU" sz="7200" dirty="0" smtClean="0">
                <a:solidFill>
                  <a:schemeClr val="tx1"/>
                </a:solidFill>
              </a:rPr>
            </a:br>
            <a:r>
              <a:rPr lang="ru-RU" sz="7200" dirty="0" smtClean="0">
                <a:solidFill>
                  <a:schemeClr val="tx1"/>
                </a:solidFill>
              </a:rPr>
              <a:t>Мы мчал…</a:t>
            </a:r>
            <a:r>
              <a:rPr lang="ru-RU" sz="7200" dirty="0" err="1" smtClean="0">
                <a:solidFill>
                  <a:schemeClr val="tx1"/>
                </a:solidFill>
              </a:rPr>
              <a:t>сь</a:t>
            </a:r>
            <a:r>
              <a:rPr lang="ru-RU" sz="7200" dirty="0" smtClean="0">
                <a:solidFill>
                  <a:schemeClr val="tx1"/>
                </a:solidFill>
              </a:rPr>
              <a:t> среди лугов </a:t>
            </a:r>
            <a:br>
              <a:rPr lang="ru-RU" sz="7200" dirty="0" smtClean="0">
                <a:solidFill>
                  <a:schemeClr val="tx1"/>
                </a:solidFill>
              </a:rPr>
            </a:br>
            <a:r>
              <a:rPr lang="ru-RU" sz="7200" dirty="0" smtClean="0">
                <a:solidFill>
                  <a:schemeClr val="tx1"/>
                </a:solidFill>
              </a:rPr>
              <a:t>И ясным пр…</a:t>
            </a:r>
            <a:r>
              <a:rPr lang="ru-RU" sz="7200" dirty="0" err="1" smtClean="0">
                <a:solidFill>
                  <a:schemeClr val="tx1"/>
                </a:solidFill>
              </a:rPr>
              <a:t>тихшим</a:t>
            </a:r>
            <a:r>
              <a:rPr lang="ru-RU" sz="7200" dirty="0" smtClean="0">
                <a:solidFill>
                  <a:schemeClr val="tx1"/>
                </a:solidFill>
              </a:rPr>
              <a:t> утр…м </a:t>
            </a:r>
            <a:br>
              <a:rPr lang="ru-RU" sz="7200" dirty="0" smtClean="0">
                <a:solidFill>
                  <a:schemeClr val="tx1"/>
                </a:solidFill>
              </a:rPr>
            </a:br>
            <a:r>
              <a:rPr lang="ru-RU" sz="7200" dirty="0" smtClean="0">
                <a:solidFill>
                  <a:schemeClr val="tx1"/>
                </a:solidFill>
              </a:rPr>
              <a:t>Разили мнимых врагов.                             Сергей </a:t>
            </a:r>
            <a:r>
              <a:rPr lang="ru-RU" sz="7200" dirty="0" err="1" smtClean="0">
                <a:solidFill>
                  <a:schemeClr val="tx1"/>
                </a:solidFill>
              </a:rPr>
              <a:t>Тивяков</a:t>
            </a:r>
            <a:r>
              <a:rPr lang="ru-RU" sz="7200" dirty="0" smtClean="0">
                <a:solidFill>
                  <a:schemeClr val="tx1"/>
                </a:solidFill>
              </a:rPr>
              <a:t>, кузбасский поэт</a:t>
            </a:r>
          </a:p>
          <a:p>
            <a:pPr algn="l">
              <a:lnSpc>
                <a:spcPct val="120000"/>
              </a:lnSpc>
            </a:pPr>
            <a:r>
              <a:rPr lang="ru-RU" sz="7200" dirty="0" smtClean="0">
                <a:solidFill>
                  <a:schemeClr val="tx1"/>
                </a:solidFill>
              </a:rPr>
              <a:t/>
            </a:r>
            <a:br>
              <a:rPr lang="ru-RU" sz="7200" dirty="0" smtClean="0">
                <a:solidFill>
                  <a:schemeClr val="tx1"/>
                </a:solidFill>
              </a:rPr>
            </a:br>
            <a:endParaRPr lang="ru-RU" sz="72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                                                                         Сергей </a:t>
            </a:r>
            <a:r>
              <a:rPr lang="ru-RU" sz="1800" dirty="0" err="1" smtClean="0">
                <a:solidFill>
                  <a:schemeClr val="tx1"/>
                </a:solidFill>
              </a:rPr>
              <a:t>Тивяков</a:t>
            </a:r>
            <a:r>
              <a:rPr lang="ru-RU" sz="1800" dirty="0" smtClean="0">
                <a:solidFill>
                  <a:schemeClr val="tx1"/>
                </a:solidFill>
              </a:rPr>
              <a:t>, кузбасский поэт</a:t>
            </a: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               </a:t>
            </a: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 descr="ÐÐ°ÑÑÐ¸Ð½ÐºÐ¸ Ð¿Ð¾ Ð·Ð°Ð¿ÑÐ¾ÑÑ ÐºÐ°ÑÑÐ¸Ð½ÐºÐ° Ð½ÐµÐ½Ð°ÑÑÐ½Ð°Ñ Ð¿Ð¾Ð³Ð¾Ð´Ð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571612"/>
            <a:ext cx="214314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ºÑÐºÐ¾Ð»Ñ ÐºÐ°ÑÑÐ¸Ð½ÐºÐ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357694"/>
            <a:ext cx="214314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5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</a:t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200" b="1" dirty="0" smtClean="0">
                <a:cs typeface="Arial" pitchFamily="34" charset="0"/>
              </a:rPr>
              <a:t>Игра – соревнование «Кто быстрее?»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5720" y="928670"/>
            <a:ext cx="8572560" cy="431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Карточка №3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                        </a:t>
            </a:r>
            <a:endParaRPr lang="ru-RU" dirty="0" smtClean="0"/>
          </a:p>
          <a:p>
            <a:r>
              <a:rPr lang="ru-RU" b="1" dirty="0" smtClean="0"/>
              <a:t>                Ель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     </a:t>
            </a:r>
            <a:r>
              <a:rPr lang="ru-RU" dirty="0" smtClean="0"/>
              <a:t>Ель в нашей области распространена довольно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широко. Ельники встречаются по склонам горных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лощин на верхних террасах рек. Взрослое еловое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дерево – целое богатство. Еловая древесина идёт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на лучшие сорта бумаги  искусственный шёлк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шерсть кожу глицерин пластмассы. Древесина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незаменима при изготовлении  музыкальных </a:t>
            </a:r>
            <a:r>
              <a:rPr lang="ru-RU" dirty="0" err="1" smtClean="0"/>
              <a:t>инст</a:t>
            </a:r>
            <a:r>
              <a:rPr lang="ru-RU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рументов</a:t>
            </a:r>
            <a:r>
              <a:rPr lang="ru-RU" dirty="0" smtClean="0"/>
              <a:t>. </a:t>
            </a:r>
            <a:r>
              <a:rPr lang="ru-RU" dirty="0" smtClean="0"/>
              <a:t>                                                                                          </a:t>
            </a:r>
            <a:r>
              <a:rPr lang="ru-RU" sz="1400" dirty="0" smtClean="0"/>
              <a:t>Е</a:t>
            </a:r>
            <a:r>
              <a:rPr lang="ru-RU" sz="1400" dirty="0" smtClean="0"/>
              <a:t>ль 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µÐ»Ñ ÑÐ¸Ð±Ð¸ÑÑÐºÐ°Ñ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928802"/>
            <a:ext cx="264320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</a:t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200" b="1" dirty="0" smtClean="0">
                <a:cs typeface="Arial" pitchFamily="34" charset="0"/>
              </a:rPr>
              <a:t>Игра – соревнование «Кто быстрее?»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2844" y="785794"/>
            <a:ext cx="871543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Карточка №4</a:t>
            </a:r>
            <a:r>
              <a:rPr lang="ru-RU" dirty="0" smtClean="0"/>
              <a:t>.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                   </a:t>
            </a:r>
            <a:endParaRPr lang="ru-RU" dirty="0" smtClean="0"/>
          </a:p>
          <a:p>
            <a:r>
              <a:rPr lang="ru-RU" dirty="0" smtClean="0"/>
              <a:t>   Сотни тысяч лет назад Сибирь была покрыта широко-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лиственными лесами, где произрастали дуб бук ясень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клён грецкий орех липа и другие теплолюбивые </a:t>
            </a:r>
            <a:r>
              <a:rPr lang="ru-RU" dirty="0" err="1" smtClean="0"/>
              <a:t>расте</a:t>
            </a:r>
            <a:r>
              <a:rPr lang="ru-RU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ния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Великое оледенение северного полушария и резкое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похолодание климата вытеснили широколиственные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леса. На их месте появилась тайга. Но в Кемеровской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области в районе села Кузедеево остался островок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того древнего доледникового леса  – липовая роща. </a:t>
            </a:r>
            <a:r>
              <a:rPr lang="ru-RU" dirty="0" smtClean="0"/>
              <a:t>                  </a:t>
            </a:r>
            <a:r>
              <a:rPr lang="ru-RU" sz="1400" dirty="0" smtClean="0"/>
              <a:t>Липовая роща</a:t>
            </a:r>
            <a:endParaRPr lang="ru-RU" sz="1400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Учёный ботаник – Порфирий Никитич Крылов  </a:t>
            </a:r>
            <a:r>
              <a:rPr lang="ru-RU" dirty="0" smtClean="0"/>
              <a:t>назвал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 дерево «липа сибирская» и описал травянистые рас-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тения</a:t>
            </a:r>
            <a:r>
              <a:rPr lang="ru-RU" dirty="0" smtClean="0"/>
              <a:t>, выжившие вместе с ней.</a:t>
            </a:r>
            <a:endParaRPr lang="ru-RU" dirty="0"/>
          </a:p>
        </p:txBody>
      </p:sp>
      <p:pic>
        <p:nvPicPr>
          <p:cNvPr id="8" name="Рисунок 7" descr="ÐÐ°ÑÑÐ¸Ð½ÐºÐ¸ Ð¿Ð¾ Ð·Ð°Ð¿ÑÐ¾ÑÑ Ð»Ð¸Ð¿Ð¾Ð²Ð°Ñ ÑÐ¾ÑÐ° ÐºÑÐ·ÐµÐ´ÐµÐµÐ²Ð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428737"/>
            <a:ext cx="2500330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57158" y="142853"/>
            <a:ext cx="8501122" cy="57150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Игра «Составь предложение»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785794"/>
            <a:ext cx="8643998" cy="5500726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9.Игра «Составь предложение»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Дидактическая цель:</a:t>
            </a:r>
            <a:r>
              <a:rPr lang="ru-RU" sz="1800" dirty="0" smtClean="0">
                <a:solidFill>
                  <a:schemeClr val="tx1"/>
                </a:solidFill>
              </a:rPr>
              <a:t> закрепление  умения составлять предложения с однородными членами и ставить знаки препинания при них.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Средства обучения: </a:t>
            </a:r>
            <a:r>
              <a:rPr lang="ru-RU" sz="1800" dirty="0" smtClean="0">
                <a:solidFill>
                  <a:schemeClr val="tx1"/>
                </a:solidFill>
              </a:rPr>
              <a:t>дидактические карточки.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Содержание игры:</a:t>
            </a:r>
            <a:r>
              <a:rPr lang="ru-RU" sz="1800" dirty="0" smtClean="0">
                <a:solidFill>
                  <a:schemeClr val="tx1"/>
                </a:solidFill>
              </a:rPr>
              <a:t> в игре участвует весь класс. Задача игроков  - составить предложения с однородными членами предложения, воспользовавшись группой слов. Выигрывает тот игрок, чьи предложения будут связаны между собой по смыслу и не будут содержать ошибок. По своему усмотрению можно добавить 1-2 предложения.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 </a:t>
            </a:r>
            <a:r>
              <a:rPr lang="ru-RU" sz="1800" b="1" dirty="0" smtClean="0">
                <a:solidFill>
                  <a:schemeClr val="tx1"/>
                </a:solidFill>
              </a:rPr>
              <a:t>Карточка №1.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1. Поехали, летним, утром, однажды, мы, на, рыбалку.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2. Скоро, добрались, Беловского водохранилища.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3. Расположились, стали рыбачить, на, берегу.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4. Прохладной, чистой, была,  вода.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5. Карпов, сазанов, и, несколько раков, поймали, мы.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6. Купались, загорали и варили уху, потом, мы.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7. Радостным, с, и, бодрым,  настроением, вернулись, вечеру, к, домой.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57158" y="142853"/>
            <a:ext cx="8501122" cy="57150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Игра «Составь предложение»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785794"/>
            <a:ext cx="8643998" cy="6072206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9.Игра «Составь предложение»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Дидактическая цель:</a:t>
            </a:r>
            <a:r>
              <a:rPr lang="ru-RU" sz="1800" dirty="0" smtClean="0">
                <a:solidFill>
                  <a:schemeClr val="tx1"/>
                </a:solidFill>
              </a:rPr>
              <a:t> закрепление  умения составлять предложения с однородными членами и ставить знаки препинания при них.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Средства обучения: </a:t>
            </a:r>
            <a:r>
              <a:rPr lang="ru-RU" sz="1800" dirty="0" smtClean="0">
                <a:solidFill>
                  <a:schemeClr val="tx1"/>
                </a:solidFill>
              </a:rPr>
              <a:t>дидактические карточки.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Содержание игры:</a:t>
            </a:r>
            <a:r>
              <a:rPr lang="ru-RU" sz="1800" dirty="0" smtClean="0">
                <a:solidFill>
                  <a:schemeClr val="tx1"/>
                </a:solidFill>
              </a:rPr>
              <a:t> в игре участвует весь класс. Задача игроков  - составить предложения с однородными членами предложения, воспользовавшись группой слов. Выигрывает тот игрок, чьи предложения будут связаны между собой по смыслу и не будут содержать ошибок. По своему усмотрению можно добавить 1-2 предложения.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 </a:t>
            </a:r>
            <a:r>
              <a:rPr lang="ru-RU" sz="1800" b="1" dirty="0" smtClean="0">
                <a:solidFill>
                  <a:schemeClr val="tx1"/>
                </a:solidFill>
              </a:rPr>
              <a:t> Карточка №2.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1.Волка, человек, своим, считал, врагом, всегда.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2. Волки, нападали, скот, на, домашний, часто.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3. Долго, и, люди, боролись, упорно, волками, с.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4. Человек,  столетия, уничтожил, прошлого, середине, к, практически, волков.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5. Но, странные вещи, начали, происходить.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6. Зайцев, поля, нашествиям, стали, подвергаться, лосей, оленей.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7. И тогда человек понял, что природа была  мудра, придумав волка.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8. Всегда, на, нападают, волки, больных, ослабленных, и, животных.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9.Прозвали, их, леса, за, это, санитарами.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1"/>
            <a:ext cx="8929718" cy="114298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cs typeface="Arial" pitchFamily="34" charset="0"/>
              </a:rPr>
              <a:t/>
            </a:r>
            <a:br>
              <a:rPr lang="ru-RU" sz="2000" b="1" dirty="0" smtClean="0">
                <a:cs typeface="Arial" pitchFamily="34" charset="0"/>
              </a:rPr>
            </a:br>
            <a:r>
              <a:rPr lang="ru-RU" sz="2200" b="1" dirty="0" smtClean="0">
                <a:cs typeface="Arial" pitchFamily="34" charset="0"/>
              </a:rPr>
              <a:t>Учимся писать сочинение по картине.</a:t>
            </a:r>
            <a:br>
              <a:rPr lang="ru-RU" sz="2200" b="1" dirty="0" smtClean="0">
                <a:cs typeface="Arial" pitchFamily="34" charset="0"/>
              </a:rPr>
            </a:br>
            <a:r>
              <a:rPr lang="ru-RU" sz="2200" b="1" dirty="0" smtClean="0">
                <a:cs typeface="Arial" pitchFamily="34" charset="0"/>
              </a:rPr>
              <a:t> В картинной галерее Кузбасса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2844" y="785794"/>
            <a:ext cx="8715436" cy="592935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6400" b="1" dirty="0" smtClean="0">
                <a:solidFill>
                  <a:schemeClr val="tx1"/>
                </a:solidFill>
                <a:cs typeface="Arial" pitchFamily="34" charset="0"/>
              </a:rPr>
              <a:t>Прочитай сведения о художниках. Познакомься с репродукциями их картин. Ответь на вопросы. Составь сначала устный, а потом письменный рассказ по картинам.</a:t>
            </a:r>
          </a:p>
          <a:p>
            <a:pPr algn="l"/>
            <a:r>
              <a:rPr lang="ru-RU" sz="7200" dirty="0" smtClean="0">
                <a:solidFill>
                  <a:schemeClr val="tx1"/>
                </a:solidFill>
                <a:cs typeface="Arial" pitchFamily="34" charset="0"/>
              </a:rPr>
              <a:t> </a:t>
            </a:r>
            <a:r>
              <a:rPr lang="ru-RU" sz="7200" b="1" dirty="0" smtClean="0">
                <a:solidFill>
                  <a:schemeClr val="tx1"/>
                </a:solidFill>
                <a:cs typeface="Arial" pitchFamily="34" charset="0"/>
              </a:rPr>
              <a:t>                                           </a:t>
            </a:r>
            <a:r>
              <a:rPr lang="ru-RU" sz="6400" b="1" dirty="0" smtClean="0">
                <a:solidFill>
                  <a:schemeClr val="tx1"/>
                </a:solidFill>
                <a:cs typeface="Arial" pitchFamily="34" charset="0"/>
              </a:rPr>
              <a:t>Белобородов Олег Павлович </a:t>
            </a:r>
          </a:p>
          <a:p>
            <a:pPr algn="l"/>
            <a:r>
              <a:rPr lang="ru-RU" sz="6400" dirty="0" smtClean="0">
                <a:solidFill>
                  <a:schemeClr val="tx1"/>
                </a:solidFill>
                <a:cs typeface="Arial" pitchFamily="34" charset="0"/>
              </a:rPr>
              <a:t>Родился в 1963 г. в г. Прокопьевске Кемеровской области. Учился в                   Кемеровском художественном училище (1979 - 1983). Живописец. Фотохудожник. Участник выставок с 1990г. Работает преимущественно в жанре натюрморта. </a:t>
            </a:r>
          </a:p>
          <a:p>
            <a:pPr algn="l"/>
            <a:endParaRPr lang="ru-RU" sz="64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/>
            <a:endParaRPr lang="ru-RU" sz="64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/>
            <a:endParaRPr lang="ru-RU" sz="64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/>
            <a:endParaRPr lang="ru-RU" sz="64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/>
            <a:endParaRPr lang="ru-RU" sz="64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/>
            <a:endParaRPr lang="ru-RU" sz="6400" dirty="0" smtClean="0">
              <a:solidFill>
                <a:schemeClr val="tx1"/>
              </a:solidFill>
              <a:cs typeface="Arial" pitchFamily="34" charset="0"/>
            </a:endParaRPr>
          </a:p>
          <a:p>
            <a:pPr fontAlgn="base" hangingPunct="0"/>
            <a:r>
              <a:rPr lang="ru-RU" sz="6400" b="1" dirty="0" smtClean="0">
                <a:solidFill>
                  <a:schemeClr val="tx1"/>
                </a:solidFill>
                <a:cs typeface="Arial" pitchFamily="34" charset="0"/>
              </a:rPr>
              <a:t>Белобородов О.П.. Ильинские просторы. 1996 г. 55х38. Холст. Масло.</a:t>
            </a:r>
            <a:endParaRPr lang="ru-RU" sz="64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 hangingPunct="0"/>
            <a:r>
              <a:rPr lang="ru-RU" sz="6400" dirty="0" smtClean="0">
                <a:solidFill>
                  <a:schemeClr val="tx1"/>
                </a:solidFill>
                <a:cs typeface="Arial" pitchFamily="34" charset="0"/>
              </a:rPr>
              <a:t>-Рассмотри репродукцию картины. Кто автор этой картины? Как она называется? Что в названии картины тебя заинтересовало?</a:t>
            </a:r>
          </a:p>
          <a:p>
            <a:pPr algn="l" fontAlgn="base" hangingPunct="0"/>
            <a:r>
              <a:rPr lang="ru-RU" sz="6400" dirty="0" smtClean="0">
                <a:solidFill>
                  <a:schemeClr val="tx1"/>
                </a:solidFill>
                <a:cs typeface="Arial" pitchFamily="34" charset="0"/>
              </a:rPr>
              <a:t>-Можно ли считать картину О.П.Белобородова пейзажем? Что изображено на этой картине?</a:t>
            </a:r>
          </a:p>
          <a:p>
            <a:pPr algn="l" fontAlgn="base" hangingPunct="0"/>
            <a:r>
              <a:rPr lang="ru-RU" sz="6400" dirty="0" smtClean="0">
                <a:solidFill>
                  <a:schemeClr val="tx1"/>
                </a:solidFill>
                <a:cs typeface="Arial" pitchFamily="34" charset="0"/>
              </a:rPr>
              <a:t>-С помощью толкового словаря объясни значение слова просторы. Как и  с помощью каких изобразительных средств создаётся ощущение простора, широты?</a:t>
            </a:r>
          </a:p>
          <a:p>
            <a:pPr algn="l" fontAlgn="base" hangingPunct="0"/>
            <a:r>
              <a:rPr lang="ru-RU" sz="6400" dirty="0" smtClean="0">
                <a:solidFill>
                  <a:schemeClr val="tx1"/>
                </a:solidFill>
                <a:cs typeface="Arial" pitchFamily="34" charset="0"/>
              </a:rPr>
              <a:t>-Подбери синонимы к слову просторы. Подбери определения к этому слову.</a:t>
            </a:r>
          </a:p>
          <a:p>
            <a:pPr algn="l" fontAlgn="base" hangingPunct="0"/>
            <a:r>
              <a:rPr lang="ru-RU" sz="6400" dirty="0" smtClean="0">
                <a:solidFill>
                  <a:schemeClr val="tx1"/>
                </a:solidFill>
                <a:cs typeface="Arial" pitchFamily="34" charset="0"/>
              </a:rPr>
              <a:t>-Какое время года изображено на картине? Что позволяет сделать нам такой вывод?     Каков колорит картины? Какие краски в ней преобладают?</a:t>
            </a:r>
          </a:p>
          <a:p>
            <a:pPr algn="l" fontAlgn="base" hangingPunct="0"/>
            <a:r>
              <a:rPr lang="ru-RU" sz="6400" dirty="0" smtClean="0">
                <a:solidFill>
                  <a:schemeClr val="tx1"/>
                </a:solidFill>
                <a:cs typeface="Arial" pitchFamily="34" charset="0"/>
              </a:rPr>
              <a:t>-Какое настроение вызывает просмотр этой картины?</a:t>
            </a:r>
          </a:p>
          <a:p>
            <a:pPr algn="l" fontAlgn="base" hangingPunct="0"/>
            <a:r>
              <a:rPr lang="ru-RU" sz="6400" dirty="0" smtClean="0">
                <a:solidFill>
                  <a:schemeClr val="tx1"/>
                </a:solidFill>
                <a:cs typeface="Arial" pitchFamily="34" charset="0"/>
              </a:rPr>
              <a:t>-Что хотел передать художник?</a:t>
            </a:r>
          </a:p>
          <a:p>
            <a:endParaRPr lang="ru-RU" sz="6400" dirty="0"/>
          </a:p>
        </p:txBody>
      </p:sp>
      <p:pic>
        <p:nvPicPr>
          <p:cNvPr id="8" name="Рисунок 7" descr="IMG_5273"/>
          <p:cNvPicPr/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2928926" y="2428868"/>
            <a:ext cx="264320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8929718" cy="78579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cs typeface="Arial" pitchFamily="34" charset="0"/>
              </a:rPr>
              <a:t/>
            </a:r>
            <a:br>
              <a:rPr lang="ru-RU" sz="2000" b="1" dirty="0" smtClean="0">
                <a:cs typeface="Arial" pitchFamily="34" charset="0"/>
              </a:rPr>
            </a:br>
            <a:r>
              <a:rPr lang="ru-RU" sz="2000" b="1" dirty="0" smtClean="0">
                <a:cs typeface="Arial" pitchFamily="34" charset="0"/>
              </a:rPr>
              <a:t/>
            </a:r>
            <a:br>
              <a:rPr lang="ru-RU" sz="2000" b="1" dirty="0" smtClean="0">
                <a:cs typeface="Arial" pitchFamily="34" charset="0"/>
              </a:rPr>
            </a:br>
            <a:r>
              <a:rPr lang="ru-RU" sz="2200" b="1" dirty="0" smtClean="0">
                <a:cs typeface="Arial" pitchFamily="34" charset="0"/>
              </a:rPr>
              <a:t>Учимся писать сочинение по картине.</a:t>
            </a:r>
            <a:br>
              <a:rPr lang="ru-RU" sz="2200" b="1" dirty="0" smtClean="0">
                <a:cs typeface="Arial" pitchFamily="34" charset="0"/>
              </a:rPr>
            </a:br>
            <a:r>
              <a:rPr lang="ru-RU" sz="2200" b="1" dirty="0" smtClean="0">
                <a:cs typeface="Arial" pitchFamily="34" charset="0"/>
              </a:rPr>
              <a:t> В картинной галерее Кузбасса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2844" y="785794"/>
            <a:ext cx="8715436" cy="5929354"/>
          </a:xfrm>
        </p:spPr>
        <p:txBody>
          <a:bodyPr>
            <a:normAutofit fontScale="62500" lnSpcReduction="20000"/>
          </a:bodyPr>
          <a:lstStyle/>
          <a:p>
            <a:r>
              <a:rPr lang="ru-RU" sz="2900" b="1" dirty="0" smtClean="0">
                <a:solidFill>
                  <a:schemeClr val="tx1"/>
                </a:solidFill>
              </a:rPr>
              <a:t>Третьяков Николай Прокопьевич</a:t>
            </a:r>
          </a:p>
          <a:p>
            <a:pPr algn="l" hangingPunct="0"/>
            <a:r>
              <a:rPr lang="ru-RU" sz="2600" dirty="0" smtClean="0">
                <a:solidFill>
                  <a:schemeClr val="tx1"/>
                </a:solidFill>
              </a:rPr>
              <a:t>Родился в 1962 году. Учился в Красноярском художественном  училище (1979 - 1983). Живописец. Член </a:t>
            </a:r>
            <a:r>
              <a:rPr lang="ru-RU" sz="2600" cap="all" dirty="0" smtClean="0">
                <a:solidFill>
                  <a:schemeClr val="tx1"/>
                </a:solidFill>
              </a:rPr>
              <a:t>с</a:t>
            </a:r>
            <a:r>
              <a:rPr lang="ru-RU" sz="2600" dirty="0" smtClean="0">
                <a:solidFill>
                  <a:schemeClr val="tx1"/>
                </a:solidFill>
              </a:rPr>
              <a:t>оюза художников России с 1993г..</a:t>
            </a:r>
          </a:p>
          <a:p>
            <a:pPr algn="l" hangingPunct="0"/>
            <a:endParaRPr lang="ru-RU" sz="1600" dirty="0" smtClean="0">
              <a:solidFill>
                <a:schemeClr val="tx1"/>
              </a:solidFill>
            </a:endParaRPr>
          </a:p>
          <a:p>
            <a:pPr algn="l" hangingPunct="0"/>
            <a:endParaRPr lang="ru-RU" sz="1600" dirty="0" smtClean="0">
              <a:solidFill>
                <a:schemeClr val="tx1"/>
              </a:solidFill>
            </a:endParaRPr>
          </a:p>
          <a:p>
            <a:pPr algn="l" hangingPunct="0"/>
            <a:endParaRPr lang="ru-RU" sz="1600" dirty="0" smtClean="0">
              <a:solidFill>
                <a:schemeClr val="tx1"/>
              </a:solidFill>
            </a:endParaRPr>
          </a:p>
          <a:p>
            <a:pPr algn="l" hangingPunct="0"/>
            <a:endParaRPr lang="ru-RU" sz="1600" dirty="0" smtClean="0">
              <a:solidFill>
                <a:schemeClr val="tx1"/>
              </a:solidFill>
            </a:endParaRPr>
          </a:p>
          <a:p>
            <a:pPr algn="l" hangingPunct="0"/>
            <a:endParaRPr lang="ru-RU" sz="1600" dirty="0" smtClean="0">
              <a:solidFill>
                <a:schemeClr val="tx1"/>
              </a:solidFill>
            </a:endParaRPr>
          </a:p>
          <a:p>
            <a:pPr algn="l" hangingPunct="0"/>
            <a:endParaRPr lang="ru-RU" sz="1600" dirty="0" smtClean="0">
              <a:solidFill>
                <a:schemeClr val="tx1"/>
              </a:solidFill>
            </a:endParaRPr>
          </a:p>
          <a:p>
            <a:pPr algn="l" hangingPunct="0"/>
            <a:endParaRPr lang="ru-RU" sz="1600" dirty="0" smtClean="0">
              <a:solidFill>
                <a:schemeClr val="tx1"/>
              </a:solidFill>
            </a:endParaRPr>
          </a:p>
          <a:p>
            <a:pPr algn="l" hangingPunct="0"/>
            <a:endParaRPr lang="ru-RU" sz="1600" dirty="0" smtClean="0">
              <a:solidFill>
                <a:schemeClr val="tx1"/>
              </a:solidFill>
            </a:endParaRPr>
          </a:p>
          <a:p>
            <a:pPr algn="l" hangingPunct="0"/>
            <a:endParaRPr lang="ru-RU" sz="1600" dirty="0" smtClean="0">
              <a:solidFill>
                <a:schemeClr val="tx1"/>
              </a:solidFill>
            </a:endParaRPr>
          </a:p>
          <a:p>
            <a:pPr algn="l" hangingPunct="0"/>
            <a:r>
              <a:rPr lang="ru-RU" sz="1600" b="1" dirty="0" smtClean="0">
                <a:solidFill>
                  <a:schemeClr val="tx1"/>
                </a:solidFill>
              </a:rPr>
              <a:t>                          </a:t>
            </a:r>
          </a:p>
          <a:p>
            <a:pPr algn="l" hangingPunct="0"/>
            <a:endParaRPr lang="ru-RU" sz="1600" b="1" dirty="0" smtClean="0">
              <a:solidFill>
                <a:schemeClr val="tx1"/>
              </a:solidFill>
            </a:endParaRPr>
          </a:p>
          <a:p>
            <a:pPr algn="l" hangingPunct="0"/>
            <a:r>
              <a:rPr lang="ru-RU" sz="2600" b="1" dirty="0" smtClean="0">
                <a:solidFill>
                  <a:schemeClr val="tx1"/>
                </a:solidFill>
              </a:rPr>
              <a:t>                                  Третьяков Н.П.Ранняя осень. 1994г. 92х140. Холст, масло </a:t>
            </a:r>
          </a:p>
          <a:p>
            <a:pPr algn="l" hangingPunct="0"/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2700" dirty="0" smtClean="0">
                <a:solidFill>
                  <a:schemeClr val="tx1"/>
                </a:solidFill>
              </a:rPr>
              <a:t>-Рассмотри репродукцию картины. Кто автор этой картины? Как она  называется? </a:t>
            </a:r>
          </a:p>
          <a:p>
            <a:pPr algn="l" hangingPunct="0"/>
            <a:r>
              <a:rPr lang="ru-RU" sz="2700" dirty="0" smtClean="0">
                <a:solidFill>
                  <a:schemeClr val="tx1"/>
                </a:solidFill>
              </a:rPr>
              <a:t> -Назови предметы, которые тебя сразу чем-то заинтересовали, привлекли твоё внимание. Попробуй подобрать к этим существительным такие прилагательные, которые  помогли бы увидеть эти предметы  ярче и выразительнее? </a:t>
            </a:r>
          </a:p>
          <a:p>
            <a:pPr algn="l" hangingPunct="0"/>
            <a:r>
              <a:rPr lang="ru-RU" sz="2700" dirty="0" smtClean="0">
                <a:solidFill>
                  <a:schemeClr val="tx1"/>
                </a:solidFill>
              </a:rPr>
              <a:t>-Чувствуешь ли ты присутствие человека в этом пейзаже? Как это показал художник? Какие детали картины говорят о том, что в этом доме живут люди?</a:t>
            </a:r>
          </a:p>
          <a:p>
            <a:pPr algn="l" hangingPunct="0"/>
            <a:r>
              <a:rPr lang="ru-RU" sz="2700" dirty="0" smtClean="0">
                <a:solidFill>
                  <a:schemeClr val="tx1"/>
                </a:solidFill>
              </a:rPr>
              <a:t>-Какой цвет помогает художнику показать раннюю осень? Какой день изобразил художник?</a:t>
            </a:r>
          </a:p>
          <a:p>
            <a:pPr algn="l" hangingPunct="0"/>
            <a:r>
              <a:rPr lang="ru-RU" sz="2700" dirty="0" smtClean="0">
                <a:solidFill>
                  <a:schemeClr val="tx1"/>
                </a:solidFill>
              </a:rPr>
              <a:t>-Видно ли по этой работе, что природа произвела на художника сильное впечатление? Что делает этот пейзаж необыкновенно красивым?</a:t>
            </a:r>
          </a:p>
          <a:p>
            <a:pPr algn="l" hangingPunct="0"/>
            <a:r>
              <a:rPr lang="ru-RU" sz="2700" dirty="0" smtClean="0">
                <a:solidFill>
                  <a:schemeClr val="tx1"/>
                </a:solidFill>
              </a:rPr>
              <a:t>-Представь, что ты оказался в этих местах. Что бы тебе захотелось сделать? </a:t>
            </a:r>
          </a:p>
          <a:p>
            <a:pPr algn="l" hangingPunct="0"/>
            <a:r>
              <a:rPr lang="ru-RU" sz="2700" dirty="0" smtClean="0">
                <a:solidFill>
                  <a:schemeClr val="tx1"/>
                </a:solidFill>
              </a:rPr>
              <a:t>-Какими чувствами проникнуто это произведение? Что бы могли там услышать?</a:t>
            </a:r>
            <a:r>
              <a:rPr lang="ru-RU" sz="2300" b="1" dirty="0" smtClean="0">
                <a:solidFill>
                  <a:schemeClr val="tx1"/>
                </a:solidFill>
              </a:rPr>
              <a:t> </a:t>
            </a:r>
            <a:endParaRPr lang="ru-RU" sz="2300" dirty="0" smtClean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500174"/>
            <a:ext cx="307183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8929718" cy="78579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cs typeface="Arial" pitchFamily="34" charset="0"/>
              </a:rPr>
              <a:t/>
            </a:r>
            <a:br>
              <a:rPr lang="ru-RU" sz="2000" b="1" dirty="0" smtClean="0">
                <a:cs typeface="Arial" pitchFamily="34" charset="0"/>
              </a:rPr>
            </a:br>
            <a:r>
              <a:rPr lang="ru-RU" sz="2000" b="1" dirty="0" smtClean="0">
                <a:cs typeface="Arial" pitchFamily="34" charset="0"/>
              </a:rPr>
              <a:t/>
            </a:r>
            <a:br>
              <a:rPr lang="ru-RU" sz="2000" b="1" dirty="0" smtClean="0">
                <a:cs typeface="Arial" pitchFamily="34" charset="0"/>
              </a:rPr>
            </a:br>
            <a:r>
              <a:rPr lang="ru-RU" sz="2200" b="1" dirty="0" smtClean="0">
                <a:cs typeface="Arial" pitchFamily="34" charset="0"/>
              </a:rPr>
              <a:t>Учимся писать сочинение по картине.</a:t>
            </a:r>
            <a:br>
              <a:rPr lang="ru-RU" sz="2200" b="1" dirty="0" smtClean="0">
                <a:cs typeface="Arial" pitchFamily="34" charset="0"/>
              </a:rPr>
            </a:br>
            <a:r>
              <a:rPr lang="ru-RU" sz="2200" b="1" dirty="0" smtClean="0">
                <a:cs typeface="Arial" pitchFamily="34" charset="0"/>
              </a:rPr>
              <a:t> В картинной галерее Кузбасса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785794"/>
            <a:ext cx="8858280" cy="6072206"/>
          </a:xfrm>
        </p:spPr>
        <p:txBody>
          <a:bodyPr>
            <a:normAutofit fontScale="85000" lnSpcReduction="20000"/>
          </a:bodyPr>
          <a:lstStyle/>
          <a:p>
            <a:r>
              <a:rPr lang="ru-RU" sz="2100" b="1" dirty="0" smtClean="0">
                <a:solidFill>
                  <a:schemeClr val="tx1"/>
                </a:solidFill>
              </a:rPr>
              <a:t>Храбрый Анатолий Геннадьевич 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Родился 23.07.1960. г. в г. Новокузнецке Кемеровской области. Живописец. Учился в ДХШ № 2 Новокузнецка. Окончил Кемеровское художественное училище (1976-1980); Дальневосточный институт искусств (1980-1986). Член Союза художников России с 2001 г..</a:t>
            </a:r>
          </a:p>
          <a:p>
            <a:pPr algn="l"/>
            <a:endParaRPr lang="ru-RU" sz="1900" dirty="0" smtClean="0">
              <a:solidFill>
                <a:schemeClr val="tx1"/>
              </a:solidFill>
            </a:endParaRP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-Рассмотри репродукцию картины. Кто автор этой  картины?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Как она называется?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-Что вы чувствуешь, когда смотришь на картину?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-Какое у тебя возникает настроение?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-Вспомни, что такое пейзаж.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-Где,  в каких видах искусства мы встречали пейзаж?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-Что видишь на этой картине?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Какое время года изображено на этом полотне?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 Что позволяет сделать нам такой вывод?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-С помощью, каких изобразительных средств </a:t>
            </a:r>
            <a:r>
              <a:rPr lang="ru-RU" sz="1900" dirty="0" err="1" smtClean="0">
                <a:solidFill>
                  <a:schemeClr val="tx1"/>
                </a:solidFill>
              </a:rPr>
              <a:t>созда</a:t>
            </a:r>
            <a:r>
              <a:rPr lang="ru-RU" sz="1900" dirty="0" smtClean="0">
                <a:solidFill>
                  <a:schemeClr val="tx1"/>
                </a:solidFill>
              </a:rPr>
              <a:t>-</a:t>
            </a:r>
          </a:p>
          <a:p>
            <a:pPr algn="l" hangingPunct="0"/>
            <a:r>
              <a:rPr lang="ru-RU" sz="1900" dirty="0" err="1" smtClean="0">
                <a:solidFill>
                  <a:schemeClr val="tx1"/>
                </a:solidFill>
              </a:rPr>
              <a:t>ётся</a:t>
            </a:r>
            <a:r>
              <a:rPr lang="ru-RU" sz="1900" dirty="0" smtClean="0">
                <a:solidFill>
                  <a:schemeClr val="tx1"/>
                </a:solidFill>
              </a:rPr>
              <a:t> здесь ощущение весеннего дня?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-Обратите внимание на формат полотна.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-Где на картине находится линия горизонта? Почему?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-Какое впечатление создаётся у нас с помощью этого приёма?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-Каков колорит  картины? Какие краски в ней преобладают? 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-Сравните цветовую гамму и настроение картины.</a:t>
            </a:r>
          </a:p>
          <a:p>
            <a:pPr algn="l" hangingPunct="0"/>
            <a:r>
              <a:rPr lang="ru-RU" sz="1900" dirty="0" smtClean="0">
                <a:solidFill>
                  <a:schemeClr val="tx1"/>
                </a:solidFill>
              </a:rPr>
              <a:t>-Совпадает ли это с названием  картины «Весенний день»?</a:t>
            </a:r>
          </a:p>
          <a:p>
            <a:pPr hangingPunct="0"/>
            <a:r>
              <a:rPr lang="ru-RU" sz="17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</a:t>
            </a:r>
            <a:r>
              <a:rPr lang="ru-RU" sz="1700" b="1" dirty="0" smtClean="0">
                <a:solidFill>
                  <a:schemeClr val="tx1"/>
                </a:solidFill>
              </a:rPr>
              <a:t>Храбрый А.Г.. Весенний день. </a:t>
            </a:r>
            <a:br>
              <a:rPr lang="ru-RU" sz="1700" b="1" dirty="0" smtClean="0">
                <a:solidFill>
                  <a:schemeClr val="tx1"/>
                </a:solidFill>
              </a:rPr>
            </a:br>
            <a:r>
              <a:rPr lang="ru-RU" sz="17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Холст. Масло. 1992. 73*55.</a:t>
            </a:r>
          </a:p>
          <a:p>
            <a:pPr algn="l" hangingPunct="0"/>
            <a:endParaRPr lang="ru-RU" sz="1700" dirty="0" smtClean="0">
              <a:solidFill>
                <a:schemeClr val="tx1"/>
              </a:solidFill>
            </a:endParaRPr>
          </a:p>
          <a:p>
            <a:pPr algn="l" hangingPunct="0"/>
            <a:endParaRPr lang="ru-RU" sz="2300" dirty="0" smtClean="0">
              <a:solidFill>
                <a:schemeClr val="tx1"/>
              </a:solidFill>
            </a:endParaRPr>
          </a:p>
        </p:txBody>
      </p:sp>
      <p:pic>
        <p:nvPicPr>
          <p:cNvPr id="9" name="Рисунок 8" descr="сканирование00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000240"/>
            <a:ext cx="257176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8596" y="142853"/>
            <a:ext cx="8029604" cy="785817"/>
          </a:xfrm>
        </p:spPr>
        <p:txBody>
          <a:bodyPr/>
          <a:lstStyle/>
          <a:p>
            <a:r>
              <a:rPr lang="ru-RU" sz="2000" b="1" dirty="0" smtClean="0">
                <a:cs typeface="Arial" pitchFamily="34" charset="0"/>
              </a:rPr>
              <a:t>Лексика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2844" y="1142984"/>
            <a:ext cx="8858312" cy="4857784"/>
          </a:xfrm>
        </p:spPr>
        <p:txBody>
          <a:bodyPr>
            <a:normAutofit fontScale="92500" lnSpcReduction="20000"/>
          </a:bodyPr>
          <a:lstStyle/>
          <a:p>
            <a:pPr algn="l" fontAlgn="base"/>
            <a:r>
              <a:rPr lang="ru-RU" sz="2000" b="1" dirty="0" smtClean="0">
                <a:solidFill>
                  <a:schemeClr val="tx1"/>
                </a:solidFill>
              </a:rPr>
              <a:t>1.Прочитай. Спиши, вставляя пропущенные буквы. Выпиши синонимы. К подчёркнутым словам подбери и запиши антонимы.</a:t>
            </a:r>
          </a:p>
          <a:p>
            <a:pPr algn="l" fontAlgn="base"/>
            <a:endParaRPr lang="ru-RU" sz="2000" dirty="0" smtClean="0">
              <a:solidFill>
                <a:schemeClr val="tx1"/>
              </a:solidFill>
            </a:endParaRP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За корявыми д…рев…</a:t>
            </a:r>
            <a:r>
              <a:rPr lang="ru-RU" sz="2000" dirty="0" err="1" smtClean="0">
                <a:solidFill>
                  <a:schemeClr val="tx1"/>
                </a:solidFill>
              </a:rPr>
              <a:t>ями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l" fontAlgn="base"/>
            <a:r>
              <a:rPr lang="ru-RU" sz="2000" dirty="0" err="1" smtClean="0">
                <a:solidFill>
                  <a:schemeClr val="tx1"/>
                </a:solidFill>
              </a:rPr>
              <a:t>Зимн</a:t>
            </a:r>
            <a:r>
              <a:rPr lang="ru-RU" sz="2000" dirty="0" smtClean="0">
                <a:solidFill>
                  <a:schemeClr val="tx1"/>
                </a:solidFill>
              </a:rPr>
              <a:t>…</a:t>
            </a:r>
            <a:r>
              <a:rPr lang="ru-RU" sz="2000" dirty="0" err="1" smtClean="0">
                <a:solidFill>
                  <a:schemeClr val="tx1"/>
                </a:solidFill>
              </a:rPr>
              <a:t>х</a:t>
            </a:r>
            <a:r>
              <a:rPr lang="ru-RU" sz="2000" dirty="0" smtClean="0">
                <a:solidFill>
                  <a:schemeClr val="tx1"/>
                </a:solidFill>
              </a:rPr>
              <a:t> утр…</a:t>
            </a:r>
            <a:r>
              <a:rPr lang="ru-RU" sz="2000" dirty="0" err="1" smtClean="0">
                <a:solidFill>
                  <a:schemeClr val="tx1"/>
                </a:solidFill>
              </a:rPr>
              <a:t>нников</a:t>
            </a:r>
            <a:r>
              <a:rPr lang="ru-RU" sz="2000" dirty="0" smtClean="0">
                <a:solidFill>
                  <a:schemeClr val="tx1"/>
                </a:solidFill>
              </a:rPr>
              <a:t> трель: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К…л…</a:t>
            </a:r>
            <a:r>
              <a:rPr lang="ru-RU" sz="2000" dirty="0" err="1" smtClean="0">
                <a:solidFill>
                  <a:schemeClr val="tx1"/>
                </a:solidFill>
              </a:rPr>
              <a:t>кольчиком</a:t>
            </a:r>
            <a:r>
              <a:rPr lang="ru-RU" sz="2000" dirty="0" smtClean="0">
                <a:solidFill>
                  <a:schemeClr val="tx1"/>
                </a:solidFill>
              </a:rPr>
              <a:t> с…</a:t>
            </a:r>
            <a:r>
              <a:rPr lang="ru-RU" sz="2000" dirty="0" err="1" smtClean="0">
                <a:solidFill>
                  <a:schemeClr val="tx1"/>
                </a:solidFill>
              </a:rPr>
              <a:t>ребряным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Тронул воздух свиристель.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Душу пес…</a:t>
            </a:r>
            <a:r>
              <a:rPr lang="ru-RU" sz="2000" dirty="0" err="1" smtClean="0">
                <a:solidFill>
                  <a:schemeClr val="tx1"/>
                </a:solidFill>
              </a:rPr>
              <a:t>нка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u="sng" dirty="0" smtClean="0">
                <a:solidFill>
                  <a:schemeClr val="tx1"/>
                </a:solidFill>
              </a:rPr>
              <a:t>негромкая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П…р…полнила хитро,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Будто кто-то льдинки </a:t>
            </a:r>
            <a:r>
              <a:rPr lang="ru-RU" sz="2000" u="sng" dirty="0" smtClean="0">
                <a:solidFill>
                  <a:schemeClr val="tx1"/>
                </a:solidFill>
              </a:rPr>
              <a:t>тонкие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Ссыпал в </a:t>
            </a:r>
            <a:r>
              <a:rPr lang="ru-RU" sz="2000" dirty="0" err="1" smtClean="0">
                <a:solidFill>
                  <a:schemeClr val="tx1"/>
                </a:solidFill>
              </a:rPr>
              <a:t>звонк</a:t>
            </a:r>
            <a:r>
              <a:rPr lang="ru-RU" sz="2000" dirty="0" smtClean="0">
                <a:solidFill>
                  <a:schemeClr val="tx1"/>
                </a:solidFill>
              </a:rPr>
              <a:t>…е в…</a:t>
            </a:r>
            <a:r>
              <a:rPr lang="ru-RU" sz="2000" dirty="0" err="1" smtClean="0">
                <a:solidFill>
                  <a:schemeClr val="tx1"/>
                </a:solidFill>
              </a:rPr>
              <a:t>дро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Загадав д…рогу </a:t>
            </a:r>
            <a:r>
              <a:rPr lang="ru-RU" sz="2000" u="sng" dirty="0" smtClean="0">
                <a:solidFill>
                  <a:schemeClr val="tx1"/>
                </a:solidFill>
              </a:rPr>
              <a:t>дальнюю</a:t>
            </a:r>
            <a:r>
              <a:rPr lang="ru-RU" sz="2000" dirty="0" smtClean="0">
                <a:solidFill>
                  <a:schemeClr val="tx1"/>
                </a:solidFill>
              </a:rPr>
              <a:t>,                                                                  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Этот птичий бубенец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Тих…</a:t>
            </a:r>
            <a:r>
              <a:rPr lang="ru-RU" sz="2000" dirty="0" err="1" smtClean="0">
                <a:solidFill>
                  <a:schemeClr val="tx1"/>
                </a:solidFill>
              </a:rPr>
              <a:t>й</a:t>
            </a:r>
            <a:r>
              <a:rPr lang="ru-RU" sz="2000" dirty="0" smtClean="0">
                <a:solidFill>
                  <a:schemeClr val="tx1"/>
                </a:solidFill>
              </a:rPr>
              <a:t> музыкой </a:t>
            </a:r>
            <a:r>
              <a:rPr lang="ru-RU" sz="2000" dirty="0" err="1" smtClean="0">
                <a:solidFill>
                  <a:schemeClr val="tx1"/>
                </a:solidFill>
              </a:rPr>
              <a:t>прощальн</a:t>
            </a:r>
            <a:r>
              <a:rPr lang="ru-RU" sz="2000" dirty="0" smtClean="0">
                <a:solidFill>
                  <a:schemeClr val="tx1"/>
                </a:solidFill>
              </a:rPr>
              <a:t>…</a:t>
            </a:r>
            <a:r>
              <a:rPr lang="ru-RU" sz="2000" dirty="0" err="1" smtClean="0">
                <a:solidFill>
                  <a:schemeClr val="tx1"/>
                </a:solidFill>
              </a:rPr>
              <a:t>ю</a:t>
            </a:r>
            <a:endParaRPr lang="ru-RU" sz="1500" dirty="0" smtClean="0">
              <a:solidFill>
                <a:schemeClr val="tx1"/>
              </a:solidFill>
            </a:endParaRPr>
          </a:p>
          <a:p>
            <a:pPr algn="l" fontAlgn="base"/>
            <a:r>
              <a:rPr lang="ru-RU" sz="2000" dirty="0" err="1" smtClean="0">
                <a:solidFill>
                  <a:schemeClr val="tx1"/>
                </a:solidFill>
              </a:rPr>
              <a:t>Отзв</a:t>
            </a:r>
            <a:r>
              <a:rPr lang="ru-RU" sz="2000" dirty="0" smtClean="0">
                <a:solidFill>
                  <a:schemeClr val="tx1"/>
                </a:solidFill>
              </a:rPr>
              <a:t>…</a:t>
            </a:r>
            <a:r>
              <a:rPr lang="ru-RU" sz="2000" dirty="0" err="1" smtClean="0">
                <a:solidFill>
                  <a:schemeClr val="tx1"/>
                </a:solidFill>
              </a:rPr>
              <a:t>нил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u="sng" dirty="0" err="1" smtClean="0">
                <a:solidFill>
                  <a:schemeClr val="tx1"/>
                </a:solidFill>
              </a:rPr>
              <a:t>з</a:t>
            </a:r>
            <a:r>
              <a:rPr lang="ru-RU" sz="2000" u="sng" dirty="0" smtClean="0">
                <a:solidFill>
                  <a:schemeClr val="tx1"/>
                </a:solidFill>
              </a:rPr>
              <a:t>…</a:t>
            </a:r>
            <a:r>
              <a:rPr lang="ru-RU" sz="2000" u="sng" dirty="0" err="1" smtClean="0">
                <a:solidFill>
                  <a:schemeClr val="tx1"/>
                </a:solidFill>
              </a:rPr>
              <a:t>ме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u="sng" dirty="0" smtClean="0">
                <a:solidFill>
                  <a:schemeClr val="tx1"/>
                </a:solidFill>
              </a:rPr>
              <a:t>к…</a:t>
            </a:r>
            <a:r>
              <a:rPr lang="ru-RU" sz="2000" u="sng" dirty="0" err="1" smtClean="0">
                <a:solidFill>
                  <a:schemeClr val="tx1"/>
                </a:solidFill>
              </a:rPr>
              <a:t>нец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algn="l" fontAlgn="base"/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                    Леонид </a:t>
            </a:r>
            <a:r>
              <a:rPr lang="ru-RU" sz="2000" dirty="0" err="1" smtClean="0">
                <a:solidFill>
                  <a:schemeClr val="tx1"/>
                </a:solidFill>
              </a:rPr>
              <a:t>Гержидович</a:t>
            </a:r>
            <a:r>
              <a:rPr lang="ru-RU" sz="2000" dirty="0" smtClean="0">
                <a:solidFill>
                  <a:schemeClr val="tx1"/>
                </a:solidFill>
              </a:rPr>
              <a:t>, кузбасский поэт</a:t>
            </a:r>
          </a:p>
          <a:p>
            <a:endParaRPr lang="ru-RU" dirty="0"/>
          </a:p>
        </p:txBody>
      </p:sp>
      <p:pic>
        <p:nvPicPr>
          <p:cNvPr id="9" name="Рисунок 8" descr="ÐÐ°ÑÑÐ¸Ð½ÐºÐ¸ Ð¿Ð¾ Ð·Ð°Ð¿ÑÐ¾ÑÑ ÑÐ²Ð¸ÑÐ¸ÑÑÐµÐ»Ñ ÑÐ¾ÑÐ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071678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8596" y="142853"/>
            <a:ext cx="8029604" cy="785817"/>
          </a:xfrm>
        </p:spPr>
        <p:txBody>
          <a:bodyPr/>
          <a:lstStyle/>
          <a:p>
            <a:r>
              <a:rPr lang="ru-RU" sz="2000" b="1" dirty="0" smtClean="0">
                <a:cs typeface="Arial" pitchFamily="34" charset="0"/>
              </a:rPr>
              <a:t>Лексика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2844" y="1142984"/>
            <a:ext cx="8858312" cy="4857784"/>
          </a:xfrm>
        </p:spPr>
        <p:txBody>
          <a:bodyPr>
            <a:normAutofit fontScale="47500" lnSpcReduction="20000"/>
          </a:bodyPr>
          <a:lstStyle/>
          <a:p>
            <a:pPr algn="l" fontAlgn="base"/>
            <a:r>
              <a:rPr lang="ru-RU" sz="3800" b="1" dirty="0" smtClean="0">
                <a:solidFill>
                  <a:schemeClr val="tx1"/>
                </a:solidFill>
                <a:cs typeface="Arial" pitchFamily="34" charset="0"/>
              </a:rPr>
              <a:t>2.Прочитай. Спиши, вставляя пропущенные буквы. Выпиши антонимы к словам: густых -…, белых- … , дальнюю - … . Подбери синоним к слову</a:t>
            </a:r>
            <a:endParaRPr lang="ru-RU" sz="38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 fontAlgn="base"/>
            <a:r>
              <a:rPr lang="ru-RU" sz="3800" b="1" dirty="0" smtClean="0">
                <a:solidFill>
                  <a:schemeClr val="tx1"/>
                </a:solidFill>
                <a:cs typeface="Arial" pitchFamily="34" charset="0"/>
              </a:rPr>
              <a:t>пламя.</a:t>
            </a:r>
            <a:endParaRPr lang="ru-RU" sz="38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Я  рос  в  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кр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ю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густых ч…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рёмух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, 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В  краю г…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рящих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ог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ньков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, 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В  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в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сенн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х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син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х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п…р…звонах 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Под  крыш…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й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белых  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бл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….ков.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Мне  песни тихо пели сосны 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На  ж…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лтых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томск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х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берегах, 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Где  шустрая д…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вчонка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ос…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нь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                                         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грала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с  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ветр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…м  на ст…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гах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И  г…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лубыми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в…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черами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, 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См…тря  на  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дальн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ю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звезду,                                       </a:t>
            </a:r>
            <a:b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Мне вид…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тся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купальниц пламя 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                                   </a:t>
            </a:r>
            <a:r>
              <a:rPr lang="ru-RU" sz="2900" dirty="0" smtClean="0">
                <a:solidFill>
                  <a:schemeClr val="tx1"/>
                </a:solidFill>
                <a:cs typeface="Arial" pitchFamily="34" charset="0"/>
              </a:rPr>
              <a:t>Купальница азиатская</a:t>
            </a:r>
            <a:endParaRPr lang="ru-RU" sz="29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И лист…я  ж…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лтые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в пруду.                          </a:t>
            </a:r>
            <a:r>
              <a:rPr lang="ru-RU" sz="1400" dirty="0" smtClean="0">
                <a:solidFill>
                  <a:schemeClr val="tx1"/>
                </a:solidFill>
                <a:cs typeface="Arial" pitchFamily="34" charset="0"/>
              </a:rPr>
              <a:t>                </a:t>
            </a:r>
            <a:endParaRPr lang="ru-RU" sz="29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/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                                                          Сергей </a:t>
            </a:r>
            <a:r>
              <a:rPr lang="ru-RU" sz="3800" dirty="0" err="1" smtClean="0">
                <a:solidFill>
                  <a:schemeClr val="tx1"/>
                </a:solidFill>
                <a:cs typeface="Arial" pitchFamily="34" charset="0"/>
              </a:rPr>
              <a:t>Тивяков</a:t>
            </a:r>
            <a:r>
              <a:rPr lang="ru-RU" sz="3800" dirty="0" smtClean="0">
                <a:solidFill>
                  <a:schemeClr val="tx1"/>
                </a:solidFill>
                <a:cs typeface="Arial" pitchFamily="34" charset="0"/>
              </a:rPr>
              <a:t>, кузбасский поэт</a:t>
            </a:r>
          </a:p>
          <a:p>
            <a:endParaRPr lang="ru-RU" dirty="0"/>
          </a:p>
        </p:txBody>
      </p:sp>
      <p:pic>
        <p:nvPicPr>
          <p:cNvPr id="8" name="Рисунок 7" descr="ÐÐ°ÑÑÐ¸Ð½ÐºÐ¸ Ð¿Ð¾ Ð·Ð°Ð¿ÑÐ¾ÑÑ ÐºÑÐ¿Ð°Ð»ÑÐ½Ð¸ÑÐ° Ð°Ð·Ð¸Ð°ÑÑÐºÐ°Ñ ÐºÑÐ¿Ð¸ÑÑ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2143116"/>
            <a:ext cx="36433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5" y="571480"/>
            <a:ext cx="8715435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3.Прочитай статью о </a:t>
            </a:r>
            <a:r>
              <a:rPr lang="ru-RU" b="1" dirty="0" err="1" smtClean="0"/>
              <a:t>шорском</a:t>
            </a:r>
            <a:r>
              <a:rPr lang="ru-RU" b="1" dirty="0" smtClean="0"/>
              <a:t> народе. Познакомься с </a:t>
            </a:r>
            <a:r>
              <a:rPr lang="ru-RU" b="1" dirty="0" err="1" smtClean="0"/>
              <a:t>шорскими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пословицами</a:t>
            </a:r>
            <a:r>
              <a:rPr lang="ru-RU" dirty="0" smtClean="0"/>
              <a:t>. </a:t>
            </a:r>
            <a:r>
              <a:rPr lang="ru-RU" b="1" dirty="0" smtClean="0"/>
              <a:t>Объясни, как ты их понимаешь</a:t>
            </a:r>
            <a:r>
              <a:rPr lang="ru-RU" dirty="0" smtClean="0"/>
              <a:t>. </a:t>
            </a:r>
            <a:r>
              <a:rPr lang="ru-RU" b="1" dirty="0" smtClean="0"/>
              <a:t>Спиши. Подчеркни  </a:t>
            </a:r>
          </a:p>
          <a:p>
            <a:r>
              <a:rPr lang="ru-RU" b="1" dirty="0" smtClean="0"/>
              <a:t>антонимы. Обозначь спряжение,  лицо (род), число,  глаголов.</a:t>
            </a:r>
            <a:endParaRPr lang="ru-RU" dirty="0" smtClean="0"/>
          </a:p>
          <a:p>
            <a:r>
              <a:rPr lang="ru-RU" b="1" dirty="0" smtClean="0"/>
              <a:t> </a:t>
            </a:r>
            <a:r>
              <a:rPr lang="ru-RU" sz="1600" dirty="0" smtClean="0"/>
              <a:t>Шорцы (</a:t>
            </a:r>
            <a:r>
              <a:rPr lang="ru-RU" sz="1600" i="1" dirty="0" smtClean="0"/>
              <a:t>«</a:t>
            </a:r>
            <a:r>
              <a:rPr lang="ru-RU" sz="1600" dirty="0" err="1" smtClean="0"/>
              <a:t>шор-кижи</a:t>
            </a:r>
            <a:r>
              <a:rPr lang="ru-RU" sz="1600" dirty="0" smtClean="0"/>
              <a:t>» или «</a:t>
            </a:r>
            <a:r>
              <a:rPr lang="ru-RU" sz="1600" dirty="0" err="1" smtClean="0"/>
              <a:t>тадар-кижи</a:t>
            </a:r>
            <a:r>
              <a:rPr lang="ru-RU" sz="1600" dirty="0" smtClean="0"/>
              <a:t>», «</a:t>
            </a:r>
            <a:r>
              <a:rPr lang="ru-RU" sz="1600" dirty="0" err="1" smtClean="0"/>
              <a:t>кижи</a:t>
            </a:r>
            <a:r>
              <a:rPr lang="ru-RU" sz="1600" dirty="0" smtClean="0"/>
              <a:t>» — «чело-</a:t>
            </a:r>
          </a:p>
          <a:p>
            <a:r>
              <a:rPr lang="ru-RU" sz="1600" dirty="0" smtClean="0"/>
              <a:t>век»)</a:t>
            </a:r>
            <a:r>
              <a:rPr lang="ru-RU" sz="1600" i="1" dirty="0" smtClean="0"/>
              <a:t>,</a:t>
            </a:r>
            <a:r>
              <a:rPr lang="ru-RU" sz="1600" dirty="0" smtClean="0"/>
              <a:t> малый народ Сибири, живущий в юго-восточной </a:t>
            </a:r>
          </a:p>
          <a:p>
            <a:r>
              <a:rPr lang="ru-RU" sz="1600" dirty="0" smtClean="0"/>
              <a:t>части Западной Сибири, на юге  Кемеровской области </a:t>
            </a:r>
          </a:p>
          <a:p>
            <a:r>
              <a:rPr lang="ru-RU" sz="1600" dirty="0" smtClean="0"/>
              <a:t>(в </a:t>
            </a:r>
            <a:r>
              <a:rPr lang="ru-RU" sz="1600" dirty="0" err="1" smtClean="0"/>
              <a:t>Таштагольском</a:t>
            </a:r>
            <a:r>
              <a:rPr lang="ru-RU" sz="1600" dirty="0" smtClean="0"/>
              <a:t>, Новокузнецком, Междуреченском, </a:t>
            </a:r>
          </a:p>
          <a:p>
            <a:r>
              <a:rPr lang="ru-RU" sz="1600" dirty="0" err="1" smtClean="0"/>
              <a:t>Мысковском</a:t>
            </a:r>
            <a:r>
              <a:rPr lang="ru-RU" sz="1600" dirty="0" smtClean="0"/>
              <a:t>, </a:t>
            </a:r>
            <a:r>
              <a:rPr lang="ru-RU" sz="1600" dirty="0" err="1" smtClean="0"/>
              <a:t>Осинниковском</a:t>
            </a:r>
            <a:r>
              <a:rPr lang="ru-RU" sz="1600" dirty="0" smtClean="0"/>
              <a:t> и др. районах), а также в </a:t>
            </a:r>
          </a:p>
          <a:p>
            <a:r>
              <a:rPr lang="ru-RU" sz="1600" dirty="0" smtClean="0"/>
              <a:t>некоторых районах республики Хакасия, республики Алтай, </a:t>
            </a:r>
          </a:p>
          <a:p>
            <a:r>
              <a:rPr lang="ru-RU" sz="1600" dirty="0" smtClean="0"/>
              <a:t>Красноярском и  Алтайском крае.</a:t>
            </a:r>
          </a:p>
          <a:p>
            <a:pPr algn="ctr"/>
            <a:r>
              <a:rPr lang="ru-RU" dirty="0" smtClean="0"/>
              <a:t> </a:t>
            </a:r>
            <a:r>
              <a:rPr lang="ru-RU" b="1" dirty="0" smtClean="0"/>
              <a:t>О добре и зле</a:t>
            </a:r>
            <a:endParaRPr lang="ru-RU" dirty="0" smtClean="0"/>
          </a:p>
          <a:p>
            <a:r>
              <a:rPr lang="ru-RU" dirty="0" smtClean="0"/>
              <a:t>Злой добра не помнит, а добрый - зла не помнит. </a:t>
            </a:r>
          </a:p>
          <a:p>
            <a:r>
              <a:rPr lang="ru-RU" dirty="0" smtClean="0"/>
              <a:t>Грубое слово ранит, нежное – исцеляет. </a:t>
            </a:r>
          </a:p>
          <a:p>
            <a:r>
              <a:rPr lang="ru-RU" dirty="0" smtClean="0"/>
              <a:t>Пусть доброе слово в сердце проникнет, дурное слово пусть ветер унесёт.</a:t>
            </a:r>
          </a:p>
          <a:p>
            <a:r>
              <a:rPr lang="ru-RU" dirty="0" smtClean="0"/>
              <a:t>Никогда не состарится тот, кто творит добро.</a:t>
            </a:r>
          </a:p>
          <a:p>
            <a:r>
              <a:rPr lang="ru-RU" dirty="0" smtClean="0"/>
              <a:t>У осины дым едок — у злого человека язык едок.</a:t>
            </a:r>
          </a:p>
          <a:p>
            <a:r>
              <a:rPr lang="ru-RU" dirty="0" smtClean="0"/>
              <a:t>Есть зло – значит близко  добро.</a:t>
            </a:r>
          </a:p>
          <a:p>
            <a:r>
              <a:rPr lang="ru-RU" dirty="0" smtClean="0"/>
              <a:t>Зло в природе — пройдёт, зло в человеке — не переведётся.</a:t>
            </a:r>
          </a:p>
          <a:p>
            <a:r>
              <a:rPr lang="ru-RU" dirty="0" smtClean="0"/>
              <a:t>Внутри – чёрен (зол), снаружи – бел (безупречен).</a:t>
            </a:r>
          </a:p>
          <a:p>
            <a:r>
              <a:rPr lang="ru-RU" dirty="0" smtClean="0"/>
              <a:t>Ударили деревом - рана заживёт, ударили языком – рана навсегда.</a:t>
            </a:r>
          </a:p>
          <a:p>
            <a:r>
              <a:rPr lang="ru-RU" dirty="0" smtClean="0"/>
              <a:t>Мягкое дерево рушится от червя, кроткий человек гибнет слова.</a:t>
            </a:r>
          </a:p>
          <a:p>
            <a:r>
              <a:rPr lang="ru-RU" dirty="0" smtClean="0"/>
              <a:t>На доброе слово и змея из норы вылезает.</a:t>
            </a:r>
          </a:p>
          <a:p>
            <a:r>
              <a:rPr lang="ru-RU" dirty="0" smtClean="0"/>
              <a:t>На злого человека слово тратить жалко.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1857356" y="94059"/>
            <a:ext cx="6429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Лексика</a:t>
            </a:r>
          </a:p>
        </p:txBody>
      </p:sp>
      <p:pic>
        <p:nvPicPr>
          <p:cNvPr id="7" name="Рисунок 6" descr="http://posibiri.ru/wp-content/uploads/2017/04/shorts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714488"/>
            <a:ext cx="250033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2844" y="1071546"/>
            <a:ext cx="8786874" cy="5429288"/>
          </a:xfrm>
        </p:spPr>
        <p:txBody>
          <a:bodyPr numCol="1">
            <a:normAutofit fontScale="47500" lnSpcReduction="20000"/>
          </a:bodyPr>
          <a:lstStyle/>
          <a:p>
            <a:pPr algn="l"/>
            <a:r>
              <a:rPr lang="ru-RU" sz="3800" b="1" dirty="0" smtClean="0">
                <a:solidFill>
                  <a:schemeClr val="tx1"/>
                </a:solidFill>
              </a:rPr>
              <a:t>5.Прочитай. Спиши, вставляя  пропущенные буквы. Выпиши из текста по 1-2 слова, соответствующие следующим схемам: приставка, корень, суффикс, окончание; корень, суффикс, окончание; корень, окончание.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Над лугами где-то,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К лесу ух…</a:t>
            </a:r>
            <a:r>
              <a:rPr lang="ru-RU" sz="3800" dirty="0" err="1" smtClean="0">
                <a:solidFill>
                  <a:schemeClr val="tx1"/>
                </a:solidFill>
              </a:rPr>
              <a:t>дя</a:t>
            </a:r>
            <a:r>
              <a:rPr lang="ru-RU" sz="3800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Пр…н…</a:t>
            </a:r>
            <a:r>
              <a:rPr lang="ru-RU" sz="3800" dirty="0" err="1" smtClean="0">
                <a:solidFill>
                  <a:schemeClr val="tx1"/>
                </a:solidFill>
              </a:rPr>
              <a:t>сило</a:t>
            </a:r>
            <a:r>
              <a:rPr lang="ru-RU" sz="3800" dirty="0" smtClean="0">
                <a:solidFill>
                  <a:schemeClr val="tx1"/>
                </a:solidFill>
              </a:rPr>
              <a:t> лето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Зеркало д…</a:t>
            </a:r>
            <a:r>
              <a:rPr lang="ru-RU" sz="3800" dirty="0" err="1" smtClean="0">
                <a:solidFill>
                  <a:schemeClr val="tx1"/>
                </a:solidFill>
              </a:rPr>
              <a:t>ждя</a:t>
            </a:r>
            <a:r>
              <a:rPr lang="ru-RU" sz="38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Зеркало ж…вое,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Где и мгла, и луч,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Зеркало  б…</a:t>
            </a:r>
            <a:r>
              <a:rPr lang="ru-RU" sz="3800" dirty="0" err="1" smtClean="0">
                <a:solidFill>
                  <a:schemeClr val="tx1"/>
                </a:solidFill>
              </a:rPr>
              <a:t>льшое</a:t>
            </a:r>
            <a:r>
              <a:rPr lang="ru-RU" sz="3800" dirty="0" smtClean="0">
                <a:solidFill>
                  <a:schemeClr val="tx1"/>
                </a:solidFill>
              </a:rPr>
              <a:t> – 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От  </a:t>
            </a:r>
            <a:r>
              <a:rPr lang="ru-RU" sz="3800" dirty="0" err="1" smtClean="0">
                <a:solidFill>
                  <a:schemeClr val="tx1"/>
                </a:solidFill>
              </a:rPr>
              <a:t>з</a:t>
            </a:r>
            <a:r>
              <a:rPr lang="ru-RU" sz="3800" dirty="0" smtClean="0">
                <a:solidFill>
                  <a:schemeClr val="tx1"/>
                </a:solidFill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</a:rPr>
              <a:t>мли</a:t>
            </a:r>
            <a:r>
              <a:rPr lang="ru-RU" sz="3800" dirty="0" smtClean="0">
                <a:solidFill>
                  <a:schemeClr val="tx1"/>
                </a:solidFill>
              </a:rPr>
              <a:t> до туч.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Лился  свет в…</a:t>
            </a:r>
            <a:r>
              <a:rPr lang="ru-RU" sz="3800" dirty="0" err="1" smtClean="0">
                <a:solidFill>
                  <a:schemeClr val="tx1"/>
                </a:solidFill>
              </a:rPr>
              <a:t>лшебный</a:t>
            </a:r>
            <a:r>
              <a:rPr lang="ru-RU" sz="3800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Звонко – </a:t>
            </a:r>
            <a:r>
              <a:rPr lang="ru-RU" sz="3800" dirty="0" err="1" smtClean="0">
                <a:solidFill>
                  <a:schemeClr val="tx1"/>
                </a:solidFill>
              </a:rPr>
              <a:t>голубой</a:t>
            </a:r>
            <a:r>
              <a:rPr lang="ru-RU" sz="3800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Над  равниной  </a:t>
            </a:r>
            <a:r>
              <a:rPr lang="ru-RU" sz="3800" dirty="0" err="1" smtClean="0">
                <a:solidFill>
                  <a:schemeClr val="tx1"/>
                </a:solidFill>
              </a:rPr>
              <a:t>хлебн</a:t>
            </a:r>
            <a:r>
              <a:rPr lang="ru-RU" sz="3800" dirty="0" smtClean="0">
                <a:solidFill>
                  <a:schemeClr val="tx1"/>
                </a:solidFill>
              </a:rPr>
              <a:t>…</a:t>
            </a:r>
            <a:r>
              <a:rPr lang="ru-RU" sz="3800" dirty="0" err="1" smtClean="0">
                <a:solidFill>
                  <a:schemeClr val="tx1"/>
                </a:solidFill>
              </a:rPr>
              <a:t>й</a:t>
            </a:r>
            <a:r>
              <a:rPr lang="ru-RU" sz="3800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Над  л…</a:t>
            </a:r>
            <a:r>
              <a:rPr lang="ru-RU" sz="3800" dirty="0" err="1" smtClean="0">
                <a:solidFill>
                  <a:schemeClr val="tx1"/>
                </a:solidFill>
              </a:rPr>
              <a:t>сной</a:t>
            </a:r>
            <a:r>
              <a:rPr lang="ru-RU" sz="3800" dirty="0" smtClean="0">
                <a:solidFill>
                  <a:schemeClr val="tx1"/>
                </a:solidFill>
              </a:rPr>
              <a:t> тр…пой.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Были в дымке дали.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Ветер гнул лозу.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Молнии сверкали.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Ч…</a:t>
            </a:r>
            <a:r>
              <a:rPr lang="ru-RU" sz="3800" dirty="0" err="1" smtClean="0">
                <a:solidFill>
                  <a:schemeClr val="tx1"/>
                </a:solidFill>
              </a:rPr>
              <a:t>вствуя</a:t>
            </a:r>
            <a:r>
              <a:rPr lang="ru-RU" sz="3800" dirty="0" smtClean="0">
                <a:solidFill>
                  <a:schemeClr val="tx1"/>
                </a:solidFill>
              </a:rPr>
              <a:t> гр…</a:t>
            </a:r>
            <a:r>
              <a:rPr lang="ru-RU" sz="3800" dirty="0" err="1" smtClean="0">
                <a:solidFill>
                  <a:schemeClr val="tx1"/>
                </a:solidFill>
              </a:rPr>
              <a:t>зу</a:t>
            </a:r>
            <a:r>
              <a:rPr lang="ru-RU" sz="38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                                                        Михаил Небогатов, кузбасский поэт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14290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            Морфология. Состав слова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Кузбасские поэты о природе родного края</a:t>
            </a:r>
            <a:endParaRPr lang="ru-RU" sz="2000" dirty="0"/>
          </a:p>
        </p:txBody>
      </p:sp>
      <p:pic>
        <p:nvPicPr>
          <p:cNvPr id="10" name="Рисунок 9" descr="ÐÐ¾Ð¶Ð´Ñ Ð½Ð°Ð´ Ð»ÑÐ³Ð¾Ð¼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2071678"/>
            <a:ext cx="36433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5" y="571480"/>
            <a:ext cx="8715435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3.Прочитай статью о </a:t>
            </a:r>
            <a:r>
              <a:rPr lang="ru-RU" b="1" dirty="0" err="1" smtClean="0"/>
              <a:t>шорском</a:t>
            </a:r>
            <a:r>
              <a:rPr lang="ru-RU" b="1" dirty="0" smtClean="0"/>
              <a:t> народе. Познакомься с </a:t>
            </a:r>
            <a:r>
              <a:rPr lang="ru-RU" b="1" dirty="0" err="1" smtClean="0"/>
              <a:t>шорскими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пословицами</a:t>
            </a:r>
            <a:r>
              <a:rPr lang="ru-RU" dirty="0" smtClean="0"/>
              <a:t>. </a:t>
            </a:r>
            <a:r>
              <a:rPr lang="ru-RU" b="1" dirty="0" smtClean="0"/>
              <a:t>Объясни, как ты их понимаешь</a:t>
            </a:r>
            <a:r>
              <a:rPr lang="ru-RU" dirty="0" smtClean="0"/>
              <a:t>. </a:t>
            </a:r>
            <a:r>
              <a:rPr lang="ru-RU" b="1" dirty="0" smtClean="0"/>
              <a:t>Спиши. Подчеркни  </a:t>
            </a:r>
          </a:p>
          <a:p>
            <a:r>
              <a:rPr lang="ru-RU" b="1" dirty="0" smtClean="0"/>
              <a:t>антонимы. Обозначь спряжение,  лицо (род), число,  глаголов.</a:t>
            </a:r>
            <a:endParaRPr lang="ru-RU" dirty="0" smtClean="0"/>
          </a:p>
          <a:p>
            <a:r>
              <a:rPr lang="ru-RU" b="1" dirty="0" smtClean="0"/>
              <a:t> </a:t>
            </a:r>
            <a:r>
              <a:rPr lang="ru-RU" sz="1600" dirty="0" smtClean="0"/>
              <a:t>Шорцы (</a:t>
            </a:r>
            <a:r>
              <a:rPr lang="ru-RU" sz="1600" i="1" dirty="0" smtClean="0"/>
              <a:t>«</a:t>
            </a:r>
            <a:r>
              <a:rPr lang="ru-RU" sz="1600" dirty="0" err="1" smtClean="0"/>
              <a:t>шор-кижи</a:t>
            </a:r>
            <a:r>
              <a:rPr lang="ru-RU" sz="1600" dirty="0" smtClean="0"/>
              <a:t>» или «</a:t>
            </a:r>
            <a:r>
              <a:rPr lang="ru-RU" sz="1600" dirty="0" err="1" smtClean="0"/>
              <a:t>тадар-кижи</a:t>
            </a:r>
            <a:r>
              <a:rPr lang="ru-RU" sz="1600" dirty="0" smtClean="0"/>
              <a:t>», «</a:t>
            </a:r>
            <a:r>
              <a:rPr lang="ru-RU" sz="1600" dirty="0" err="1" smtClean="0"/>
              <a:t>кижи</a:t>
            </a:r>
            <a:r>
              <a:rPr lang="ru-RU" sz="1600" dirty="0" smtClean="0"/>
              <a:t>» — «чело-</a:t>
            </a:r>
          </a:p>
          <a:p>
            <a:r>
              <a:rPr lang="ru-RU" sz="1600" dirty="0" smtClean="0"/>
              <a:t>век»)</a:t>
            </a:r>
            <a:r>
              <a:rPr lang="ru-RU" sz="1600" i="1" dirty="0" smtClean="0"/>
              <a:t>,</a:t>
            </a:r>
            <a:r>
              <a:rPr lang="ru-RU" sz="1600" dirty="0" smtClean="0"/>
              <a:t> малый народ Сибири, живущий в юго-восточной </a:t>
            </a:r>
          </a:p>
          <a:p>
            <a:r>
              <a:rPr lang="ru-RU" sz="1600" dirty="0" smtClean="0"/>
              <a:t>части Западной Сибири, на юге  Кемеровской области </a:t>
            </a:r>
          </a:p>
          <a:p>
            <a:r>
              <a:rPr lang="ru-RU" sz="1600" dirty="0" smtClean="0"/>
              <a:t>(в </a:t>
            </a:r>
            <a:r>
              <a:rPr lang="ru-RU" sz="1600" dirty="0" err="1" smtClean="0"/>
              <a:t>Таштагольском</a:t>
            </a:r>
            <a:r>
              <a:rPr lang="ru-RU" sz="1600" dirty="0" smtClean="0"/>
              <a:t>, Новокузнецком, Междуреченском, </a:t>
            </a:r>
          </a:p>
          <a:p>
            <a:r>
              <a:rPr lang="ru-RU" sz="1600" dirty="0" err="1" smtClean="0"/>
              <a:t>Мысковском</a:t>
            </a:r>
            <a:r>
              <a:rPr lang="ru-RU" sz="1600" dirty="0" smtClean="0"/>
              <a:t>, </a:t>
            </a:r>
            <a:r>
              <a:rPr lang="ru-RU" sz="1600" dirty="0" err="1" smtClean="0"/>
              <a:t>Осинниковском</a:t>
            </a:r>
            <a:r>
              <a:rPr lang="ru-RU" sz="1600" dirty="0" smtClean="0"/>
              <a:t> и др. районах), а также в </a:t>
            </a:r>
          </a:p>
          <a:p>
            <a:r>
              <a:rPr lang="ru-RU" sz="1600" dirty="0" smtClean="0"/>
              <a:t>некоторых районах республики Хакасия, республики Алтай, </a:t>
            </a:r>
          </a:p>
          <a:p>
            <a:r>
              <a:rPr lang="ru-RU" sz="1600" dirty="0" smtClean="0"/>
              <a:t>Красноярском и  Алтайском крае.</a:t>
            </a:r>
          </a:p>
          <a:p>
            <a:r>
              <a:rPr lang="ru-RU" dirty="0" smtClean="0"/>
              <a:t>                                                  </a:t>
            </a:r>
            <a:r>
              <a:rPr lang="ru-RU" b="1" dirty="0" smtClean="0"/>
              <a:t>Лень и трудолюбие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Ленивому день кажется длинным, проворному (работящему) – дня не хватает.</a:t>
            </a:r>
            <a:br>
              <a:rPr lang="ru-RU" dirty="0" smtClean="0"/>
            </a:br>
            <a:r>
              <a:rPr lang="ru-RU" dirty="0" smtClean="0"/>
              <a:t>Пошевелишься – гору перевалишь, будешь сидеть – в яму свалишься.</a:t>
            </a:r>
            <a:br>
              <a:rPr lang="ru-RU" dirty="0" smtClean="0"/>
            </a:br>
            <a:r>
              <a:rPr lang="ru-RU" dirty="0" smtClean="0"/>
              <a:t>Глаза боятся (работы), руки не боятся.</a:t>
            </a:r>
            <a:br>
              <a:rPr lang="ru-RU" dirty="0" smtClean="0"/>
            </a:br>
            <a:r>
              <a:rPr lang="ru-RU" dirty="0" smtClean="0"/>
              <a:t>Глаза боязливы, руки – бесстрашны.</a:t>
            </a:r>
            <a:br>
              <a:rPr lang="ru-RU" dirty="0" smtClean="0"/>
            </a:br>
            <a:r>
              <a:rPr lang="ru-RU" dirty="0" err="1" smtClean="0"/>
              <a:t>Непосеянный</a:t>
            </a:r>
            <a:r>
              <a:rPr lang="ru-RU" dirty="0" smtClean="0"/>
              <a:t> хлеб не вырастет.</a:t>
            </a:r>
            <a:br>
              <a:rPr lang="ru-RU" dirty="0" smtClean="0"/>
            </a:br>
            <a:r>
              <a:rPr lang="ru-RU" dirty="0" smtClean="0"/>
              <a:t>На лежащем камне мох вырастает.</a:t>
            </a:r>
            <a:br>
              <a:rPr lang="ru-RU" dirty="0" smtClean="0"/>
            </a:br>
            <a:r>
              <a:rPr lang="ru-RU" dirty="0" smtClean="0"/>
              <a:t>Что положишь, то и возьмёшь.</a:t>
            </a:r>
            <a:br>
              <a:rPr lang="ru-RU" dirty="0" smtClean="0"/>
            </a:br>
            <a:r>
              <a:rPr lang="ru-RU" dirty="0" smtClean="0"/>
              <a:t>Пищу можно оставить на завтра, а работу оставлять нельзя.</a:t>
            </a:r>
            <a:br>
              <a:rPr lang="ru-RU" dirty="0" smtClean="0"/>
            </a:br>
            <a:r>
              <a:rPr lang="ru-RU" dirty="0" smtClean="0"/>
              <a:t>Лучше работа впрок, чем безделье.</a:t>
            </a:r>
            <a:br>
              <a:rPr lang="ru-RU" dirty="0" smtClean="0"/>
            </a:br>
            <a:r>
              <a:rPr lang="ru-RU" dirty="0" smtClean="0"/>
              <a:t>Друга можно обмануть, живот свой не обманешь.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1857356" y="94059"/>
            <a:ext cx="6429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Лексика</a:t>
            </a:r>
          </a:p>
        </p:txBody>
      </p:sp>
      <p:pic>
        <p:nvPicPr>
          <p:cNvPr id="7" name="Рисунок 6" descr="http://posibiri.ru/wp-content/uploads/2017/04/shorts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714488"/>
            <a:ext cx="250033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5" y="571480"/>
            <a:ext cx="871543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3.Прочитай статью о </a:t>
            </a:r>
            <a:r>
              <a:rPr lang="ru-RU" b="1" dirty="0" err="1" smtClean="0"/>
              <a:t>шорском</a:t>
            </a:r>
            <a:r>
              <a:rPr lang="ru-RU" b="1" dirty="0" smtClean="0"/>
              <a:t> народе. Познакомься с </a:t>
            </a:r>
            <a:r>
              <a:rPr lang="ru-RU" b="1" dirty="0" err="1" smtClean="0"/>
              <a:t>шорскими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пословицами</a:t>
            </a:r>
            <a:r>
              <a:rPr lang="ru-RU" dirty="0" smtClean="0"/>
              <a:t>. </a:t>
            </a:r>
            <a:r>
              <a:rPr lang="ru-RU" b="1" dirty="0" smtClean="0"/>
              <a:t>Объясни, как ты их понимаешь</a:t>
            </a:r>
            <a:r>
              <a:rPr lang="ru-RU" dirty="0" smtClean="0"/>
              <a:t>. </a:t>
            </a:r>
            <a:r>
              <a:rPr lang="ru-RU" b="1" dirty="0" smtClean="0"/>
              <a:t>Спиши. Подчеркни  </a:t>
            </a:r>
          </a:p>
          <a:p>
            <a:r>
              <a:rPr lang="ru-RU" b="1" dirty="0" smtClean="0"/>
              <a:t>антонимы. Обозначь спряжение,  лицо (род), число,  глаголов.</a:t>
            </a:r>
            <a:endParaRPr lang="ru-RU" dirty="0" smtClean="0"/>
          </a:p>
          <a:p>
            <a:r>
              <a:rPr lang="ru-RU" b="1" dirty="0" smtClean="0"/>
              <a:t> </a:t>
            </a:r>
            <a:r>
              <a:rPr lang="ru-RU" sz="1600" dirty="0" smtClean="0"/>
              <a:t>Шорцы (</a:t>
            </a:r>
            <a:r>
              <a:rPr lang="ru-RU" sz="1600" i="1" dirty="0" smtClean="0"/>
              <a:t>«</a:t>
            </a:r>
            <a:r>
              <a:rPr lang="ru-RU" sz="1600" dirty="0" err="1" smtClean="0"/>
              <a:t>шор-кижи</a:t>
            </a:r>
            <a:r>
              <a:rPr lang="ru-RU" sz="1600" dirty="0" smtClean="0"/>
              <a:t>» или «</a:t>
            </a:r>
            <a:r>
              <a:rPr lang="ru-RU" sz="1600" dirty="0" err="1" smtClean="0"/>
              <a:t>тадар-кижи</a:t>
            </a:r>
            <a:r>
              <a:rPr lang="ru-RU" sz="1600" dirty="0" smtClean="0"/>
              <a:t>», «</a:t>
            </a:r>
            <a:r>
              <a:rPr lang="ru-RU" sz="1600" dirty="0" err="1" smtClean="0"/>
              <a:t>кижи</a:t>
            </a:r>
            <a:r>
              <a:rPr lang="ru-RU" sz="1600" dirty="0" smtClean="0"/>
              <a:t>» — «чело-</a:t>
            </a:r>
          </a:p>
          <a:p>
            <a:r>
              <a:rPr lang="ru-RU" sz="1600" dirty="0" smtClean="0"/>
              <a:t>век»)</a:t>
            </a:r>
            <a:r>
              <a:rPr lang="ru-RU" sz="1600" i="1" dirty="0" smtClean="0"/>
              <a:t>,</a:t>
            </a:r>
            <a:r>
              <a:rPr lang="ru-RU" sz="1600" dirty="0" smtClean="0"/>
              <a:t> малый народ Сибири, живущий в юго-восточной </a:t>
            </a:r>
          </a:p>
          <a:p>
            <a:r>
              <a:rPr lang="ru-RU" sz="1600" dirty="0" smtClean="0"/>
              <a:t>части Западной Сибири, на юге  Кемеровской области </a:t>
            </a:r>
          </a:p>
          <a:p>
            <a:r>
              <a:rPr lang="ru-RU" sz="1600" dirty="0" smtClean="0"/>
              <a:t>(в </a:t>
            </a:r>
            <a:r>
              <a:rPr lang="ru-RU" sz="1600" dirty="0" err="1" smtClean="0"/>
              <a:t>Таштагольском</a:t>
            </a:r>
            <a:r>
              <a:rPr lang="ru-RU" sz="1600" dirty="0" smtClean="0"/>
              <a:t>, Новокузнецком, Междуреченском, </a:t>
            </a:r>
          </a:p>
          <a:p>
            <a:r>
              <a:rPr lang="ru-RU" sz="1600" dirty="0" err="1" smtClean="0"/>
              <a:t>Мысковском</a:t>
            </a:r>
            <a:r>
              <a:rPr lang="ru-RU" sz="1600" dirty="0" smtClean="0"/>
              <a:t>, </a:t>
            </a:r>
            <a:r>
              <a:rPr lang="ru-RU" sz="1600" dirty="0" err="1" smtClean="0"/>
              <a:t>Осинниковском</a:t>
            </a:r>
            <a:r>
              <a:rPr lang="ru-RU" sz="1600" dirty="0" smtClean="0"/>
              <a:t> и др. районах), а также в </a:t>
            </a:r>
          </a:p>
          <a:p>
            <a:r>
              <a:rPr lang="ru-RU" sz="1600" dirty="0" smtClean="0"/>
              <a:t>некоторых районах республики Хакасия, республики Алтай, </a:t>
            </a:r>
          </a:p>
          <a:p>
            <a:r>
              <a:rPr lang="ru-RU" sz="1600" dirty="0" smtClean="0"/>
              <a:t>Красноярском и  Алтайском крае.</a:t>
            </a:r>
          </a:p>
          <a:p>
            <a:r>
              <a:rPr lang="ru-RU" dirty="0" smtClean="0"/>
              <a:t>                                            </a:t>
            </a:r>
            <a:r>
              <a:rPr lang="ru-RU" b="1" dirty="0" smtClean="0"/>
              <a:t>Внешнее – внутреннее</a:t>
            </a:r>
            <a:br>
              <a:rPr lang="ru-RU" b="1" dirty="0" smtClean="0"/>
            </a:br>
            <a:r>
              <a:rPr lang="ru-RU" dirty="0" smtClean="0"/>
              <a:t>Ястреб узнаётся по полёту, молодец (удалец) -  по походке.</a:t>
            </a:r>
            <a:br>
              <a:rPr lang="ru-RU" dirty="0" smtClean="0"/>
            </a:br>
            <a:r>
              <a:rPr lang="ru-RU" dirty="0" smtClean="0"/>
              <a:t>Лицо и то, что за лицом, - не одно и то же. </a:t>
            </a:r>
          </a:p>
          <a:p>
            <a:r>
              <a:rPr lang="ru-RU" b="1" dirty="0" smtClean="0"/>
              <a:t>                                             Ум – глупость</a:t>
            </a:r>
            <a:br>
              <a:rPr lang="ru-RU" b="1" dirty="0" smtClean="0"/>
            </a:br>
            <a:r>
              <a:rPr lang="ru-RU" dirty="0" smtClean="0"/>
              <a:t>От окуня не жди навара, от глупого не жди ума (разума).</a:t>
            </a:r>
            <a:br>
              <a:rPr lang="ru-RU" dirty="0" smtClean="0"/>
            </a:br>
            <a:r>
              <a:rPr lang="ru-RU" dirty="0" smtClean="0"/>
              <a:t>Глаз хоть мал, да дно его глубоко (многое видит).</a:t>
            </a:r>
            <a:br>
              <a:rPr lang="ru-RU" dirty="0" smtClean="0"/>
            </a:br>
            <a:r>
              <a:rPr lang="ru-RU" dirty="0" smtClean="0"/>
              <a:t>Река, хоть и выйдет из берегов, но не станет морем; человек, хоть и вообразит себе, но не станет ханом.</a:t>
            </a:r>
            <a:br>
              <a:rPr lang="ru-RU" dirty="0" smtClean="0"/>
            </a:br>
            <a:r>
              <a:rPr lang="ru-RU" dirty="0" smtClean="0"/>
              <a:t>Глупец так же не годен для жизни, как и открытое всем ветрам место.</a:t>
            </a:r>
            <a:br>
              <a:rPr lang="ru-RU" dirty="0" smtClean="0"/>
            </a:br>
            <a:r>
              <a:rPr lang="ru-RU" dirty="0" smtClean="0"/>
              <a:t>Хозяина красит угощение, голову красит мозг.</a:t>
            </a:r>
            <a:br>
              <a:rPr lang="ru-RU" dirty="0" smtClean="0"/>
            </a:br>
            <a:r>
              <a:rPr lang="ru-RU" dirty="0" smtClean="0"/>
              <a:t>Нет места, куда бы не долетела крылатая птица; нет предмета, которого не достиг бы мыслью умный человек.</a:t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1857356" y="94059"/>
            <a:ext cx="6429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Лексика</a:t>
            </a:r>
          </a:p>
        </p:txBody>
      </p:sp>
      <p:pic>
        <p:nvPicPr>
          <p:cNvPr id="7" name="Рисунок 6" descr="http://posibiri.ru/wp-content/uploads/2017/04/shorts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714488"/>
            <a:ext cx="250033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5" y="571480"/>
            <a:ext cx="8715435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3.Прочитай статью о </a:t>
            </a:r>
            <a:r>
              <a:rPr lang="ru-RU" b="1" dirty="0" err="1" smtClean="0"/>
              <a:t>шорском</a:t>
            </a:r>
            <a:r>
              <a:rPr lang="ru-RU" b="1" dirty="0" smtClean="0"/>
              <a:t> народе. Познакомься с </a:t>
            </a:r>
            <a:r>
              <a:rPr lang="ru-RU" b="1" dirty="0" err="1" smtClean="0"/>
              <a:t>шорскими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пословицами</a:t>
            </a:r>
            <a:r>
              <a:rPr lang="ru-RU" dirty="0" smtClean="0"/>
              <a:t>. </a:t>
            </a:r>
            <a:r>
              <a:rPr lang="ru-RU" b="1" dirty="0" smtClean="0"/>
              <a:t>Объясни, как ты их понимаешь</a:t>
            </a:r>
            <a:r>
              <a:rPr lang="ru-RU" dirty="0" smtClean="0"/>
              <a:t>. </a:t>
            </a:r>
            <a:r>
              <a:rPr lang="ru-RU" b="1" dirty="0" smtClean="0"/>
              <a:t>Спиши. Подчеркни  </a:t>
            </a:r>
          </a:p>
          <a:p>
            <a:r>
              <a:rPr lang="ru-RU" b="1" dirty="0" smtClean="0"/>
              <a:t>антонимы. Обозначь спряжение,  лицо (род), число,  глаголов.</a:t>
            </a:r>
            <a:endParaRPr lang="ru-RU" dirty="0" smtClean="0"/>
          </a:p>
          <a:p>
            <a:r>
              <a:rPr lang="ru-RU" b="1" dirty="0" smtClean="0"/>
              <a:t> </a:t>
            </a:r>
            <a:r>
              <a:rPr lang="ru-RU" sz="1600" dirty="0" smtClean="0"/>
              <a:t>Шорцы (</a:t>
            </a:r>
            <a:r>
              <a:rPr lang="ru-RU" sz="1600" i="1" dirty="0" smtClean="0"/>
              <a:t>«</a:t>
            </a:r>
            <a:r>
              <a:rPr lang="ru-RU" sz="1600" dirty="0" err="1" smtClean="0"/>
              <a:t>шор-кижи</a:t>
            </a:r>
            <a:r>
              <a:rPr lang="ru-RU" sz="1600" dirty="0" smtClean="0"/>
              <a:t>» или «</a:t>
            </a:r>
            <a:r>
              <a:rPr lang="ru-RU" sz="1600" dirty="0" err="1" smtClean="0"/>
              <a:t>тадар-кижи</a:t>
            </a:r>
            <a:r>
              <a:rPr lang="ru-RU" sz="1600" dirty="0" smtClean="0"/>
              <a:t>», «</a:t>
            </a:r>
            <a:r>
              <a:rPr lang="ru-RU" sz="1600" dirty="0" err="1" smtClean="0"/>
              <a:t>кижи</a:t>
            </a:r>
            <a:r>
              <a:rPr lang="ru-RU" sz="1600" dirty="0" smtClean="0"/>
              <a:t>» — «чело-</a:t>
            </a:r>
          </a:p>
          <a:p>
            <a:r>
              <a:rPr lang="ru-RU" sz="1600" dirty="0" smtClean="0"/>
              <a:t>век»)</a:t>
            </a:r>
            <a:r>
              <a:rPr lang="ru-RU" sz="1600" i="1" dirty="0" smtClean="0"/>
              <a:t>,</a:t>
            </a:r>
            <a:r>
              <a:rPr lang="ru-RU" sz="1600" dirty="0" smtClean="0"/>
              <a:t> малый народ Сибири, живущий в юго-восточной </a:t>
            </a:r>
          </a:p>
          <a:p>
            <a:r>
              <a:rPr lang="ru-RU" sz="1600" dirty="0" smtClean="0"/>
              <a:t>части Западной Сибири, на юге  Кемеровской области </a:t>
            </a:r>
          </a:p>
          <a:p>
            <a:r>
              <a:rPr lang="ru-RU" sz="1600" dirty="0" smtClean="0"/>
              <a:t>(в </a:t>
            </a:r>
            <a:r>
              <a:rPr lang="ru-RU" sz="1600" dirty="0" err="1" smtClean="0"/>
              <a:t>Таштагольском</a:t>
            </a:r>
            <a:r>
              <a:rPr lang="ru-RU" sz="1600" dirty="0" smtClean="0"/>
              <a:t>, Новокузнецком, Междуреченском, </a:t>
            </a:r>
          </a:p>
          <a:p>
            <a:r>
              <a:rPr lang="ru-RU" sz="1600" dirty="0" err="1" smtClean="0"/>
              <a:t>Мысковском</a:t>
            </a:r>
            <a:r>
              <a:rPr lang="ru-RU" sz="1600" dirty="0" smtClean="0"/>
              <a:t>, </a:t>
            </a:r>
            <a:r>
              <a:rPr lang="ru-RU" sz="1600" dirty="0" err="1" smtClean="0"/>
              <a:t>Осинниковском</a:t>
            </a:r>
            <a:r>
              <a:rPr lang="ru-RU" sz="1600" dirty="0" smtClean="0"/>
              <a:t> и др. районах), а также в </a:t>
            </a:r>
          </a:p>
          <a:p>
            <a:r>
              <a:rPr lang="ru-RU" sz="1600" dirty="0" smtClean="0"/>
              <a:t>некоторых районах республики Хакасия, республики Алтай, </a:t>
            </a:r>
          </a:p>
          <a:p>
            <a:r>
              <a:rPr lang="ru-RU" sz="1600" dirty="0" smtClean="0"/>
              <a:t>Красноярском и  Алтайском крае.</a:t>
            </a:r>
          </a:p>
          <a:p>
            <a:endParaRPr lang="ru-RU" sz="1600" dirty="0" smtClean="0"/>
          </a:p>
          <a:p>
            <a:r>
              <a:rPr lang="ru-RU" dirty="0" smtClean="0"/>
              <a:t>                                </a:t>
            </a:r>
            <a:r>
              <a:rPr lang="ru-RU" b="1" dirty="0" smtClean="0"/>
              <a:t>Знание  - невежество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dirty="0" smtClean="0"/>
              <a:t>Для знающего человека достаточно одного слова, для невежды нужна тысяча слов.</a:t>
            </a:r>
            <a:br>
              <a:rPr lang="ru-RU" dirty="0" smtClean="0"/>
            </a:br>
            <a:r>
              <a:rPr lang="ru-RU" dirty="0" smtClean="0"/>
              <a:t>Старая лиса в капкан не попадёт.</a:t>
            </a:r>
            <a:br>
              <a:rPr lang="ru-RU" dirty="0" smtClean="0"/>
            </a:br>
            <a:r>
              <a:rPr lang="ru-RU" dirty="0" smtClean="0"/>
              <a:t>Отличный меч в ножнах лежать не будет.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</a:t>
            </a:r>
            <a:r>
              <a:rPr lang="ru-RU" b="1" dirty="0" smtClean="0"/>
              <a:t>Отношения между людьми</a:t>
            </a:r>
            <a:br>
              <a:rPr lang="ru-RU" b="1" dirty="0" smtClean="0"/>
            </a:br>
            <a:r>
              <a:rPr lang="ru-RU" dirty="0" smtClean="0"/>
              <a:t>Как о другом отзовёшься, так и о тебе отзовутся.</a:t>
            </a:r>
            <a:br>
              <a:rPr lang="ru-RU" dirty="0" smtClean="0"/>
            </a:br>
            <a:r>
              <a:rPr lang="ru-RU" dirty="0" smtClean="0"/>
              <a:t>Вырвалась лошадь – поймаешь, вырвалось слово – не поймать.</a:t>
            </a:r>
            <a:br>
              <a:rPr lang="ru-RU" dirty="0" smtClean="0"/>
            </a:br>
            <a:r>
              <a:rPr lang="ru-RU" dirty="0" smtClean="0"/>
              <a:t>Тот, кто не заботится о спутнике, - угодит в руки врага.</a:t>
            </a:r>
            <a:br>
              <a:rPr lang="ru-RU" dirty="0" smtClean="0"/>
            </a:br>
            <a:r>
              <a:rPr lang="ru-RU" dirty="0" smtClean="0"/>
              <a:t>Верь людям, но разума не теряй.</a:t>
            </a:r>
            <a:br>
              <a:rPr lang="ru-RU" dirty="0" smtClean="0"/>
            </a:br>
            <a:r>
              <a:rPr lang="ru-RU" dirty="0" smtClean="0"/>
              <a:t>Коня пускайте в бег не плетью, а овсом.</a:t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1857356" y="94059"/>
            <a:ext cx="6429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Лексика</a:t>
            </a:r>
          </a:p>
        </p:txBody>
      </p:sp>
      <p:pic>
        <p:nvPicPr>
          <p:cNvPr id="7" name="Рисунок 6" descr="http://posibiri.ru/wp-content/uploads/2017/04/shorts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714488"/>
            <a:ext cx="250033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5" y="571480"/>
            <a:ext cx="8715435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3.Прочитай статью о </a:t>
            </a:r>
            <a:r>
              <a:rPr lang="ru-RU" b="1" dirty="0" err="1" smtClean="0"/>
              <a:t>шорском</a:t>
            </a:r>
            <a:r>
              <a:rPr lang="ru-RU" b="1" dirty="0" smtClean="0"/>
              <a:t> народе. Познакомься с </a:t>
            </a:r>
            <a:r>
              <a:rPr lang="ru-RU" b="1" dirty="0" err="1" smtClean="0"/>
              <a:t>шорскими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пословицами</a:t>
            </a:r>
            <a:r>
              <a:rPr lang="ru-RU" dirty="0" smtClean="0"/>
              <a:t>. </a:t>
            </a:r>
            <a:r>
              <a:rPr lang="ru-RU" b="1" dirty="0" smtClean="0"/>
              <a:t>Объясни, как ты их понимаешь</a:t>
            </a:r>
            <a:r>
              <a:rPr lang="ru-RU" dirty="0" smtClean="0"/>
              <a:t>. </a:t>
            </a:r>
            <a:r>
              <a:rPr lang="ru-RU" b="1" dirty="0" smtClean="0"/>
              <a:t>Спиши. Подчеркни  </a:t>
            </a:r>
          </a:p>
          <a:p>
            <a:r>
              <a:rPr lang="ru-RU" b="1" dirty="0" smtClean="0"/>
              <a:t>антонимы. Обозначь спряжение,  лицо (род), число,  глаголов.</a:t>
            </a:r>
            <a:endParaRPr lang="ru-RU" dirty="0" smtClean="0"/>
          </a:p>
          <a:p>
            <a:r>
              <a:rPr lang="ru-RU" b="1" dirty="0" smtClean="0"/>
              <a:t> </a:t>
            </a:r>
            <a:r>
              <a:rPr lang="ru-RU" sz="1600" dirty="0" smtClean="0"/>
              <a:t>Шорцы (</a:t>
            </a:r>
            <a:r>
              <a:rPr lang="ru-RU" sz="1600" i="1" dirty="0" smtClean="0"/>
              <a:t>«</a:t>
            </a:r>
            <a:r>
              <a:rPr lang="ru-RU" sz="1600" dirty="0" err="1" smtClean="0"/>
              <a:t>шор-кижи</a:t>
            </a:r>
            <a:r>
              <a:rPr lang="ru-RU" sz="1600" dirty="0" smtClean="0"/>
              <a:t>» или «</a:t>
            </a:r>
            <a:r>
              <a:rPr lang="ru-RU" sz="1600" dirty="0" err="1" smtClean="0"/>
              <a:t>тадар-кижи</a:t>
            </a:r>
            <a:r>
              <a:rPr lang="ru-RU" sz="1600" dirty="0" smtClean="0"/>
              <a:t>», «</a:t>
            </a:r>
            <a:r>
              <a:rPr lang="ru-RU" sz="1600" dirty="0" err="1" smtClean="0"/>
              <a:t>кижи</a:t>
            </a:r>
            <a:r>
              <a:rPr lang="ru-RU" sz="1600" dirty="0" smtClean="0"/>
              <a:t>» — «чело-</a:t>
            </a:r>
          </a:p>
          <a:p>
            <a:r>
              <a:rPr lang="ru-RU" sz="1600" dirty="0" smtClean="0"/>
              <a:t>век»)</a:t>
            </a:r>
            <a:r>
              <a:rPr lang="ru-RU" sz="1600" i="1" dirty="0" smtClean="0"/>
              <a:t>,</a:t>
            </a:r>
            <a:r>
              <a:rPr lang="ru-RU" sz="1600" dirty="0" smtClean="0"/>
              <a:t> малый народ Сибири, живущий в юго-восточной </a:t>
            </a:r>
          </a:p>
          <a:p>
            <a:r>
              <a:rPr lang="ru-RU" sz="1600" dirty="0" smtClean="0"/>
              <a:t>части Западной Сибири, на юге  Кемеровской области </a:t>
            </a:r>
          </a:p>
          <a:p>
            <a:r>
              <a:rPr lang="ru-RU" sz="1600" dirty="0" smtClean="0"/>
              <a:t>(в </a:t>
            </a:r>
            <a:r>
              <a:rPr lang="ru-RU" sz="1600" dirty="0" err="1" smtClean="0"/>
              <a:t>Таштагольском</a:t>
            </a:r>
            <a:r>
              <a:rPr lang="ru-RU" sz="1600" dirty="0" smtClean="0"/>
              <a:t>, Новокузнецком, Междуреченском, </a:t>
            </a:r>
          </a:p>
          <a:p>
            <a:r>
              <a:rPr lang="ru-RU" sz="1600" dirty="0" err="1" smtClean="0"/>
              <a:t>Мысковском</a:t>
            </a:r>
            <a:r>
              <a:rPr lang="ru-RU" sz="1600" dirty="0" smtClean="0"/>
              <a:t>, </a:t>
            </a:r>
            <a:r>
              <a:rPr lang="ru-RU" sz="1600" dirty="0" err="1" smtClean="0"/>
              <a:t>Осинниковском</a:t>
            </a:r>
            <a:r>
              <a:rPr lang="ru-RU" sz="1600" dirty="0" smtClean="0"/>
              <a:t> и др. районах), а также в </a:t>
            </a:r>
          </a:p>
          <a:p>
            <a:r>
              <a:rPr lang="ru-RU" sz="1600" dirty="0" smtClean="0"/>
              <a:t>некоторых районах республики Хакасия, республики Алтай, </a:t>
            </a:r>
          </a:p>
          <a:p>
            <a:r>
              <a:rPr lang="ru-RU" sz="1600" dirty="0" smtClean="0"/>
              <a:t>Красноярском и  Алтайском крае.</a:t>
            </a:r>
          </a:p>
          <a:p>
            <a:endParaRPr lang="ru-RU" sz="1600" dirty="0" smtClean="0"/>
          </a:p>
          <a:p>
            <a:r>
              <a:rPr lang="ru-RU" dirty="0" smtClean="0"/>
              <a:t>                                  </a:t>
            </a:r>
            <a:r>
              <a:rPr lang="ru-RU" b="1" dirty="0" smtClean="0"/>
              <a:t>Природа и человек</a:t>
            </a:r>
            <a:br>
              <a:rPr lang="ru-RU" b="1" dirty="0" smtClean="0"/>
            </a:br>
            <a:r>
              <a:rPr lang="ru-RU" dirty="0" smtClean="0"/>
              <a:t>В ветреный день нет росы, дума (печаль) одолеет – нет сна.</a:t>
            </a:r>
            <a:br>
              <a:rPr lang="ru-RU" dirty="0" smtClean="0"/>
            </a:br>
            <a:r>
              <a:rPr lang="ru-RU" dirty="0" smtClean="0"/>
              <a:t>Кони знакомятся ржанием, люди знакомятся  - беседою.</a:t>
            </a:r>
            <a:br>
              <a:rPr lang="ru-RU" dirty="0" smtClean="0"/>
            </a:br>
            <a:r>
              <a:rPr lang="ru-RU" dirty="0" smtClean="0"/>
              <a:t>Гусенок гусю мил, ребёнок человеку мил.</a:t>
            </a:r>
            <a:br>
              <a:rPr lang="ru-RU" dirty="0" smtClean="0"/>
            </a:br>
            <a:r>
              <a:rPr lang="ru-RU" dirty="0" smtClean="0"/>
              <a:t>Человеческая чернота -  внутри людей, чернота животных – у них снаружи.</a:t>
            </a:r>
            <a:br>
              <a:rPr lang="ru-RU" dirty="0" smtClean="0"/>
            </a:br>
            <a:r>
              <a:rPr lang="ru-RU" dirty="0" smtClean="0"/>
              <a:t>Если сядешь на хорошего коня, то далёкое (расстояние) покажется близким.</a:t>
            </a:r>
            <a:br>
              <a:rPr lang="ru-RU" dirty="0" smtClean="0"/>
            </a:br>
            <a:r>
              <a:rPr lang="ru-RU" dirty="0" smtClean="0"/>
              <a:t>Пока не стегнёшь коня плетью, бега его не узнаешь: пока не заденешь человека словом, характера его не узнаешь. </a:t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1857356" y="94059"/>
            <a:ext cx="6429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Лексика</a:t>
            </a:r>
          </a:p>
        </p:txBody>
      </p:sp>
      <p:pic>
        <p:nvPicPr>
          <p:cNvPr id="7" name="Рисунок 6" descr="http://posibiri.ru/wp-content/uploads/2017/04/shorts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714488"/>
            <a:ext cx="250033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5" y="571480"/>
            <a:ext cx="8715435" cy="818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3.Прочитай статью о </a:t>
            </a:r>
            <a:r>
              <a:rPr lang="ru-RU" b="1" dirty="0" err="1" smtClean="0"/>
              <a:t>шорском</a:t>
            </a:r>
            <a:r>
              <a:rPr lang="ru-RU" b="1" dirty="0" smtClean="0"/>
              <a:t> народе. Познакомься с </a:t>
            </a:r>
            <a:r>
              <a:rPr lang="ru-RU" b="1" dirty="0" err="1" smtClean="0"/>
              <a:t>шорскими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пословицами</a:t>
            </a:r>
            <a:r>
              <a:rPr lang="ru-RU" dirty="0" smtClean="0"/>
              <a:t>. </a:t>
            </a:r>
            <a:r>
              <a:rPr lang="ru-RU" b="1" dirty="0" smtClean="0"/>
              <a:t>Объясни, как ты их понимаешь</a:t>
            </a:r>
            <a:r>
              <a:rPr lang="ru-RU" dirty="0" smtClean="0"/>
              <a:t>. </a:t>
            </a:r>
            <a:r>
              <a:rPr lang="ru-RU" b="1" dirty="0" smtClean="0"/>
              <a:t>Спиши. Подчеркни  </a:t>
            </a:r>
          </a:p>
          <a:p>
            <a:r>
              <a:rPr lang="ru-RU" b="1" dirty="0" smtClean="0"/>
              <a:t>антонимы. Обозначь спряжение,  лицо (род), число,  глаголов.</a:t>
            </a:r>
            <a:endParaRPr lang="ru-RU" dirty="0" smtClean="0"/>
          </a:p>
          <a:p>
            <a:r>
              <a:rPr lang="ru-RU" b="1" dirty="0" smtClean="0"/>
              <a:t> </a:t>
            </a:r>
            <a:r>
              <a:rPr lang="ru-RU" sz="1600" dirty="0" smtClean="0"/>
              <a:t>Шорцы (</a:t>
            </a:r>
            <a:r>
              <a:rPr lang="ru-RU" sz="1600" i="1" dirty="0" smtClean="0"/>
              <a:t>«</a:t>
            </a:r>
            <a:r>
              <a:rPr lang="ru-RU" sz="1600" dirty="0" err="1" smtClean="0"/>
              <a:t>шор-кижи</a:t>
            </a:r>
            <a:r>
              <a:rPr lang="ru-RU" sz="1600" dirty="0" smtClean="0"/>
              <a:t>» или «</a:t>
            </a:r>
            <a:r>
              <a:rPr lang="ru-RU" sz="1600" dirty="0" err="1" smtClean="0"/>
              <a:t>тадар-кижи</a:t>
            </a:r>
            <a:r>
              <a:rPr lang="ru-RU" sz="1600" dirty="0" smtClean="0"/>
              <a:t>», «</a:t>
            </a:r>
            <a:r>
              <a:rPr lang="ru-RU" sz="1600" dirty="0" err="1" smtClean="0"/>
              <a:t>кижи</a:t>
            </a:r>
            <a:r>
              <a:rPr lang="ru-RU" sz="1600" dirty="0" smtClean="0"/>
              <a:t>» — «чело-</a:t>
            </a:r>
          </a:p>
          <a:p>
            <a:r>
              <a:rPr lang="ru-RU" sz="1600" dirty="0" smtClean="0"/>
              <a:t>век»)</a:t>
            </a:r>
            <a:r>
              <a:rPr lang="ru-RU" sz="1600" i="1" dirty="0" smtClean="0"/>
              <a:t>,</a:t>
            </a:r>
            <a:r>
              <a:rPr lang="ru-RU" sz="1600" dirty="0" smtClean="0"/>
              <a:t> малый народ Сибири, живущий в юго-восточной </a:t>
            </a:r>
          </a:p>
          <a:p>
            <a:r>
              <a:rPr lang="ru-RU" sz="1600" dirty="0" smtClean="0"/>
              <a:t>части Западной Сибири, на юге  Кемеровской области </a:t>
            </a:r>
          </a:p>
          <a:p>
            <a:r>
              <a:rPr lang="ru-RU" sz="1600" dirty="0" smtClean="0"/>
              <a:t>(в </a:t>
            </a:r>
            <a:r>
              <a:rPr lang="ru-RU" sz="1600" dirty="0" err="1" smtClean="0"/>
              <a:t>Таштагольском</a:t>
            </a:r>
            <a:r>
              <a:rPr lang="ru-RU" sz="1600" dirty="0" smtClean="0"/>
              <a:t>, Новокузнецком, Междуреченском, </a:t>
            </a:r>
          </a:p>
          <a:p>
            <a:r>
              <a:rPr lang="ru-RU" sz="1600" dirty="0" err="1" smtClean="0"/>
              <a:t>Мысковском</a:t>
            </a:r>
            <a:r>
              <a:rPr lang="ru-RU" sz="1600" dirty="0" smtClean="0"/>
              <a:t>, </a:t>
            </a:r>
            <a:r>
              <a:rPr lang="ru-RU" sz="1600" dirty="0" err="1" smtClean="0"/>
              <a:t>Осинниковском</a:t>
            </a:r>
            <a:r>
              <a:rPr lang="ru-RU" sz="1600" dirty="0" smtClean="0"/>
              <a:t> и др. районах), а также в </a:t>
            </a:r>
          </a:p>
          <a:p>
            <a:r>
              <a:rPr lang="ru-RU" sz="1600" dirty="0" smtClean="0"/>
              <a:t>некоторых районах республики Хакасия, республики Алтай, </a:t>
            </a:r>
          </a:p>
          <a:p>
            <a:r>
              <a:rPr lang="ru-RU" sz="1600" dirty="0" smtClean="0"/>
              <a:t>Красноярском и  Алтайском крае.</a:t>
            </a:r>
          </a:p>
          <a:p>
            <a:endParaRPr lang="ru-RU" sz="1600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                                   </a:t>
            </a:r>
            <a:r>
              <a:rPr lang="ru-RU" b="1" dirty="0" smtClean="0"/>
              <a:t>Как себя вести</a:t>
            </a:r>
            <a:br>
              <a:rPr lang="ru-RU" b="1" dirty="0" smtClean="0"/>
            </a:br>
            <a:r>
              <a:rPr lang="ru-RU" dirty="0" smtClean="0"/>
              <a:t>Сказанное слово не вернётся.</a:t>
            </a:r>
            <a:br>
              <a:rPr lang="ru-RU" dirty="0" smtClean="0"/>
            </a:br>
            <a:r>
              <a:rPr lang="ru-RU" dirty="0" smtClean="0"/>
              <a:t>Слово своё держи в своём рту.</a:t>
            </a:r>
            <a:br>
              <a:rPr lang="ru-RU" dirty="0" smtClean="0"/>
            </a:br>
            <a:r>
              <a:rPr lang="ru-RU" dirty="0" smtClean="0"/>
              <a:t>Видя новое – не липни к нему, видя старое – не тяготись им. </a:t>
            </a:r>
            <a:br>
              <a:rPr lang="ru-RU" dirty="0" smtClean="0"/>
            </a:br>
            <a:r>
              <a:rPr lang="ru-RU" dirty="0" smtClean="0"/>
              <a:t>Сдерживай себя самого (свой гнев и свои симпатии).</a:t>
            </a:r>
            <a:br>
              <a:rPr lang="ru-RU" dirty="0" smtClean="0"/>
            </a:br>
            <a:r>
              <a:rPr lang="ru-RU" dirty="0" smtClean="0"/>
              <a:t>Бросят в тебя камнем – а ты в ответ брось маслом.</a:t>
            </a:r>
            <a:br>
              <a:rPr lang="ru-RU" dirty="0" smtClean="0"/>
            </a:br>
            <a:r>
              <a:rPr lang="ru-RU" dirty="0" smtClean="0"/>
              <a:t>Тридцать раз отмерь, один раз отрежь</a:t>
            </a:r>
            <a:r>
              <a:rPr lang="ru-RU" sz="1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1857356" y="94059"/>
            <a:ext cx="6429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Лексика</a:t>
            </a:r>
          </a:p>
        </p:txBody>
      </p:sp>
      <p:pic>
        <p:nvPicPr>
          <p:cNvPr id="7" name="Рисунок 6" descr="http://posibiri.ru/wp-content/uploads/2017/04/shorts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714488"/>
            <a:ext cx="250033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5" y="571480"/>
            <a:ext cx="8715435" cy="903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4.Прочитай приметы. Спиши. Объясни значение подчёркнутых слов.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Если первые грибы вырастают на пригорке - к летним дождям, если в</a:t>
            </a:r>
            <a:r>
              <a:rPr lang="ru-RU" u="sng" dirty="0" smtClean="0"/>
              <a:t> ложбинке </a:t>
            </a:r>
            <a:r>
              <a:rPr lang="ru-RU" dirty="0" smtClean="0"/>
              <a:t>- к </a:t>
            </a:r>
            <a:r>
              <a:rPr lang="ru-RU" u="sng" dirty="0" smtClean="0"/>
              <a:t>суше</a:t>
            </a:r>
            <a:r>
              <a:rPr lang="ru-RU" dirty="0" smtClean="0"/>
              <a:t>.</a:t>
            </a:r>
          </a:p>
          <a:p>
            <a:pPr fontAlgn="base">
              <a:lnSpc>
                <a:spcPct val="150000"/>
              </a:lnSpc>
            </a:pPr>
            <a:r>
              <a:rPr lang="ru-RU" u="sng" dirty="0" smtClean="0"/>
              <a:t>Глухой</a:t>
            </a:r>
            <a:r>
              <a:rPr lang="ru-RU" dirty="0" smtClean="0"/>
              <a:t> гром – к тихому дождю, гром </a:t>
            </a:r>
            <a:r>
              <a:rPr lang="ru-RU" u="sng" dirty="0" smtClean="0"/>
              <a:t>гулкий </a:t>
            </a:r>
            <a:r>
              <a:rPr lang="ru-RU" dirty="0" smtClean="0"/>
              <a:t>- к ливню.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Если много паутины, дикие гуси садятся, а скворцы не улетели - осень </a:t>
            </a:r>
            <a:r>
              <a:rPr lang="ru-RU" u="sng" dirty="0" smtClean="0"/>
              <a:t>затяжная</a:t>
            </a:r>
            <a:r>
              <a:rPr lang="ru-RU" dirty="0" smtClean="0"/>
              <a:t> и сухая.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Низко гуси летят - скорый снег </a:t>
            </a:r>
            <a:r>
              <a:rPr lang="ru-RU" u="sng" dirty="0" smtClean="0"/>
              <a:t>сулят</a:t>
            </a:r>
            <a:r>
              <a:rPr lang="ru-RU" u="sng" baseline="30000" dirty="0" smtClean="0"/>
              <a:t>1</a:t>
            </a:r>
            <a:r>
              <a:rPr lang="ru-RU" dirty="0" smtClean="0"/>
              <a:t>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Если снег выпадет, когда листья на деревьях не опали, то зима будет </a:t>
            </a:r>
            <a:r>
              <a:rPr lang="ru-RU" u="sng" dirty="0" smtClean="0"/>
              <a:t>лютой.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Первый снег в марте считается </a:t>
            </a:r>
            <a:r>
              <a:rPr lang="ru-RU" u="sng" dirty="0" smtClean="0"/>
              <a:t>благодатным,</a:t>
            </a:r>
            <a:r>
              <a:rPr lang="ru-RU" dirty="0" smtClean="0"/>
              <a:t> его собирают и воду из него берегут и употребляют при болезнях, ею также опрыскивают кустарники и плодовые деревья, чтобы водились и роились</a:t>
            </a:r>
            <a:r>
              <a:rPr lang="ru-RU" baseline="30000" dirty="0" smtClean="0"/>
              <a:t>2</a:t>
            </a:r>
            <a:r>
              <a:rPr lang="ru-RU" dirty="0" smtClean="0"/>
              <a:t> пчёлы.</a:t>
            </a:r>
          </a:p>
          <a:p>
            <a:pPr fontAlgn="base"/>
            <a:endParaRPr lang="ru-RU" dirty="0" smtClean="0"/>
          </a:p>
          <a:p>
            <a:pPr fontAlgn="base"/>
            <a:r>
              <a:rPr lang="ru-RU" sz="1400" dirty="0" smtClean="0"/>
              <a:t>Сулят</a:t>
            </a:r>
            <a:r>
              <a:rPr lang="ru-RU" sz="1400" baseline="30000" dirty="0" smtClean="0"/>
              <a:t>1</a:t>
            </a:r>
            <a:r>
              <a:rPr lang="ru-RU" sz="1400" dirty="0" smtClean="0"/>
              <a:t> – обещают.</a:t>
            </a:r>
          </a:p>
          <a:p>
            <a:r>
              <a:rPr lang="ru-RU" sz="1400" dirty="0" smtClean="0"/>
              <a:t>Роиться</a:t>
            </a:r>
            <a:r>
              <a:rPr lang="ru-RU" sz="1400" baseline="30000" dirty="0" smtClean="0"/>
              <a:t>2 </a:t>
            </a:r>
            <a:r>
              <a:rPr lang="ru-RU" sz="1400" dirty="0" smtClean="0"/>
              <a:t> - скапливаться вокруг матки, образовывать рой (о пчелах или подобных им насекомых).</a:t>
            </a:r>
            <a:endParaRPr lang="ru-RU" sz="1400" b="1" dirty="0" smtClean="0"/>
          </a:p>
          <a:p>
            <a:pPr fontAlgn="base">
              <a:lnSpc>
                <a:spcPct val="150000"/>
              </a:lnSpc>
            </a:pPr>
            <a:endParaRPr lang="ru-RU" dirty="0" smtClean="0"/>
          </a:p>
          <a:p>
            <a:pPr fontAlgn="base">
              <a:lnSpc>
                <a:spcPct val="150000"/>
              </a:lnSpc>
            </a:pP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1857356" y="94059"/>
            <a:ext cx="6429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Лексика</a:t>
            </a:r>
          </a:p>
        </p:txBody>
      </p:sp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Лексика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357158" y="285728"/>
            <a:ext cx="10001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1071546"/>
            <a:ext cx="864399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5.Прочитай стихотворение А. </a:t>
            </a:r>
            <a:r>
              <a:rPr lang="ru-RU" b="1" dirty="0" err="1" smtClean="0"/>
              <a:t>Береснева</a:t>
            </a:r>
            <a:r>
              <a:rPr lang="ru-RU" b="1" dirty="0" smtClean="0"/>
              <a:t>. Спиши, вставляя пропущенные буквы. Подчеркни сравнения. Обозначь падеж и склонение существительных, время и род глаголов.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 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Лето  жав…р…</a:t>
            </a:r>
            <a:r>
              <a:rPr lang="ru-RU" dirty="0" err="1" smtClean="0"/>
              <a:t>нком</a:t>
            </a:r>
            <a:r>
              <a:rPr lang="ru-RU" dirty="0" smtClean="0"/>
              <a:t>  пел…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 </a:t>
            </a:r>
            <a:r>
              <a:rPr lang="ru-RU" dirty="0" err="1" smtClean="0"/>
              <a:t>кукушк</a:t>
            </a:r>
            <a:r>
              <a:rPr lang="ru-RU" dirty="0" smtClean="0"/>
              <a:t>…</a:t>
            </a:r>
            <a:r>
              <a:rPr lang="ru-RU" dirty="0" err="1" smtClean="0"/>
              <a:t>й</a:t>
            </a:r>
            <a:r>
              <a:rPr lang="ru-RU" dirty="0" smtClean="0"/>
              <a:t>  за  р…кой.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Перепёлк</a:t>
            </a:r>
            <a:r>
              <a:rPr lang="ru-RU" dirty="0" smtClean="0"/>
              <a:t>…</a:t>
            </a:r>
            <a:r>
              <a:rPr lang="ru-RU" dirty="0" err="1" smtClean="0"/>
              <a:t>ю</a:t>
            </a:r>
            <a:r>
              <a:rPr lang="ru-RU" dirty="0" smtClean="0"/>
              <a:t>  </a:t>
            </a:r>
            <a:r>
              <a:rPr lang="ru-RU" dirty="0" err="1" smtClean="0"/>
              <a:t>зв</a:t>
            </a:r>
            <a:r>
              <a:rPr lang="ru-RU" dirty="0" smtClean="0"/>
              <a:t>…</a:t>
            </a:r>
            <a:r>
              <a:rPr lang="ru-RU" dirty="0" err="1" smtClean="0"/>
              <a:t>нел</a:t>
            </a:r>
            <a:r>
              <a:rPr lang="ru-RU" dirty="0" smtClean="0"/>
              <a:t>…,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Не  см…</a:t>
            </a:r>
            <a:r>
              <a:rPr lang="ru-RU" dirty="0" err="1" smtClean="0"/>
              <a:t>лкая</a:t>
            </a:r>
            <a:r>
              <a:rPr lang="ru-RU" dirty="0" smtClean="0"/>
              <a:t> </a:t>
            </a:r>
            <a:r>
              <a:rPr lang="ru-RU" dirty="0" err="1" smtClean="0"/>
              <a:t>день-д</a:t>
            </a:r>
            <a:r>
              <a:rPr lang="ru-RU" dirty="0" smtClean="0"/>
              <a:t>…</a:t>
            </a:r>
            <a:r>
              <a:rPr lang="ru-RU" dirty="0" err="1" smtClean="0"/>
              <a:t>ньской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Много пес…</a:t>
            </a:r>
            <a:r>
              <a:rPr lang="ru-RU" dirty="0" err="1" smtClean="0"/>
              <a:t>н</a:t>
            </a:r>
            <a:r>
              <a:rPr lang="ru-RU" dirty="0" smtClean="0"/>
              <a:t>  было спет…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Над просторами  п…лей.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А простил…</a:t>
            </a:r>
            <a:r>
              <a:rPr lang="ru-RU" dirty="0" err="1" smtClean="0"/>
              <a:t>сь</a:t>
            </a:r>
            <a:r>
              <a:rPr lang="ru-RU" dirty="0" smtClean="0"/>
              <a:t> с нами лет…</a:t>
            </a:r>
            <a:endParaRPr lang="ru-RU" sz="1400" dirty="0" smtClean="0"/>
          </a:p>
          <a:p>
            <a:pPr>
              <a:lnSpc>
                <a:spcPct val="150000"/>
              </a:lnSpc>
            </a:pPr>
            <a:r>
              <a:rPr lang="ru-RU" dirty="0" err="1" smtClean="0"/>
              <a:t>Грус</a:t>
            </a:r>
            <a:r>
              <a:rPr lang="ru-RU" dirty="0" smtClean="0"/>
              <a:t>…</a:t>
            </a:r>
            <a:r>
              <a:rPr lang="ru-RU" dirty="0" err="1" smtClean="0"/>
              <a:t>ным</a:t>
            </a:r>
            <a:r>
              <a:rPr lang="ru-RU" dirty="0" smtClean="0"/>
              <a:t>  крик…м журавлей.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r>
              <a:rPr lang="ru-RU" dirty="0" smtClean="0"/>
              <a:t>                                                        Александр </a:t>
            </a:r>
            <a:r>
              <a:rPr lang="ru-RU" dirty="0" err="1" smtClean="0"/>
              <a:t>Береснев</a:t>
            </a:r>
            <a:r>
              <a:rPr lang="ru-RU" dirty="0" smtClean="0"/>
              <a:t>, кузбасский поэт 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»ÐµÑÐ½Ð¸Ðµ Ð¿ÐµÐ¹Ð·Ð°Ð¶Ð¸ ÐºÑÐ·Ð±Ð°ÑÑÐ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500306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Лексика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357158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785794"/>
            <a:ext cx="8643998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6.Прочитай. Спиши, вставляя пропущенные буквы. Подчеркни сравнения. Подбери родственные слова к словам - сравнениям.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dirty="0" smtClean="0"/>
              <a:t>Блестит, как смоль,</a:t>
            </a:r>
          </a:p>
          <a:p>
            <a:r>
              <a:rPr lang="ru-RU" dirty="0" smtClean="0"/>
              <a:t>В изломах – как стекло.</a:t>
            </a:r>
          </a:p>
          <a:p>
            <a:r>
              <a:rPr lang="ru-RU" dirty="0" smtClean="0"/>
              <a:t>Тяжёлый, чёрный – </a:t>
            </a:r>
          </a:p>
          <a:p>
            <a:r>
              <a:rPr lang="ru-RU" dirty="0" smtClean="0"/>
              <a:t>Впрямь горючий камень.  </a:t>
            </a:r>
          </a:p>
          <a:p>
            <a:r>
              <a:rPr lang="ru-RU" dirty="0" smtClean="0"/>
              <a:t>И это м…его труда  т…</a:t>
            </a:r>
            <a:r>
              <a:rPr lang="ru-RU" dirty="0" err="1" smtClean="0"/>
              <a:t>пло</a:t>
            </a:r>
            <a:r>
              <a:rPr lang="ru-RU" dirty="0" smtClean="0"/>
              <a:t>   </a:t>
            </a:r>
          </a:p>
          <a:p>
            <a:r>
              <a:rPr lang="ru-RU" dirty="0" smtClean="0"/>
              <a:t>В  нём спрессовал…</a:t>
            </a:r>
            <a:r>
              <a:rPr lang="ru-RU" dirty="0" err="1" smtClean="0"/>
              <a:t>сь</a:t>
            </a:r>
            <a:r>
              <a:rPr lang="ru-RU" dirty="0" smtClean="0"/>
              <a:t> в будущее  пламя.                          </a:t>
            </a:r>
          </a:p>
          <a:p>
            <a:r>
              <a:rPr lang="ru-RU" dirty="0" smtClean="0"/>
              <a:t>Он  мёртвым  </a:t>
            </a:r>
            <a:r>
              <a:rPr lang="ru-RU" dirty="0" err="1" smtClean="0"/>
              <a:t>камн</a:t>
            </a:r>
            <a:r>
              <a:rPr lang="ru-RU" dirty="0" smtClean="0"/>
              <a:t>…м  здесь л…жал  в…</a:t>
            </a:r>
            <a:r>
              <a:rPr lang="ru-RU" dirty="0" err="1" smtClean="0"/>
              <a:t>ка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З…млёю  </a:t>
            </a:r>
            <a:r>
              <a:rPr lang="ru-RU" dirty="0" err="1" smtClean="0"/>
              <a:t>тя</a:t>
            </a:r>
            <a:r>
              <a:rPr lang="ru-RU" dirty="0" smtClean="0"/>
              <a:t>…кой сжатый в  пласт  огромный,</a:t>
            </a:r>
          </a:p>
          <a:p>
            <a:r>
              <a:rPr lang="ru-RU" dirty="0" smtClean="0"/>
              <a:t>Но, </a:t>
            </a:r>
            <a:r>
              <a:rPr lang="ru-RU" dirty="0" err="1" smtClean="0"/>
              <a:t>извл</a:t>
            </a:r>
            <a:r>
              <a:rPr lang="ru-RU" dirty="0" smtClean="0"/>
              <a:t>…</a:t>
            </a:r>
            <a:r>
              <a:rPr lang="ru-RU" dirty="0" err="1" smtClean="0"/>
              <a:t>чён</a:t>
            </a:r>
            <a:r>
              <a:rPr lang="ru-RU" dirty="0" smtClean="0"/>
              <a:t>  руками  г…</a:t>
            </a:r>
            <a:r>
              <a:rPr lang="ru-RU" dirty="0" err="1" smtClean="0"/>
              <a:t>рняка</a:t>
            </a:r>
            <a:r>
              <a:rPr lang="ru-RU" dirty="0" smtClean="0"/>
              <a:t>,                                            </a:t>
            </a:r>
            <a:endParaRPr lang="ru-RU" sz="1400" dirty="0" smtClean="0"/>
          </a:p>
          <a:p>
            <a:r>
              <a:rPr lang="ru-RU" dirty="0" smtClean="0"/>
              <a:t>Он  запылал  …гнём  в  </a:t>
            </a:r>
            <a:r>
              <a:rPr lang="ru-RU" dirty="0" err="1" smtClean="0"/>
              <a:t>кузнецк</a:t>
            </a:r>
            <a:r>
              <a:rPr lang="ru-RU" dirty="0" smtClean="0"/>
              <a:t>…</a:t>
            </a:r>
            <a:r>
              <a:rPr lang="ru-RU" dirty="0" err="1" smtClean="0"/>
              <a:t>х</a:t>
            </a:r>
            <a:r>
              <a:rPr lang="ru-RU" dirty="0" smtClean="0"/>
              <a:t>  домнах.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      Владимир Измайлов, кузбасский поэт</a:t>
            </a:r>
          </a:p>
          <a:p>
            <a:r>
              <a:rPr lang="ru-RU" u="sng" dirty="0" smtClean="0"/>
              <a:t>									</a:t>
            </a:r>
          </a:p>
          <a:p>
            <a:endParaRPr lang="ru-RU" dirty="0" smtClean="0"/>
          </a:p>
          <a:p>
            <a:r>
              <a:rPr lang="ru-RU" sz="1400" dirty="0" smtClean="0"/>
              <a:t>Каменный уголь – главное богатство Кузнецкой земли. Основные его запасы сосредоточены в Кузнецкой котловине, в так называемом Кузнецком угольном бассейне. Угленосные пласты очень мощные (до 20 метров), залегают неглубоко и часто выходят на поверхность земли. Вот почему в нашей области уголь добывают и в шахтах, и открытым способом.  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r>
              <a:rPr lang="ru-RU" dirty="0" smtClean="0"/>
              <a:t>                                                        </a:t>
            </a:r>
            <a:endParaRPr lang="ru-RU" dirty="0"/>
          </a:p>
        </p:txBody>
      </p:sp>
      <p:pic>
        <p:nvPicPr>
          <p:cNvPr id="9" name="Рисунок 8" descr="ÐÐ°ÑÑÐ¸Ð½ÐºÐ¸ Ð¿Ð¾ Ð·Ð°Ð¿ÑÐ¾ÑÑ ÐºÐ°Ð¼ÐµÐ½Ð½ÑÐ¹ ÑÐ³Ð¾Ð»Ñ ÐºÐ°ÑÑÐ¸Ð½ÐºÐ°"/>
          <p:cNvPicPr/>
          <p:nvPr/>
        </p:nvPicPr>
        <p:blipFill>
          <a:blip r:embed="rId3"/>
          <a:srcRect b="9982"/>
          <a:stretch>
            <a:fillRect/>
          </a:stretch>
        </p:blipFill>
        <p:spPr bwMode="auto">
          <a:xfrm>
            <a:off x="5786446" y="1714488"/>
            <a:ext cx="307183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71438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Зрительные диктанты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8572560" cy="55721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1000108"/>
            <a:ext cx="857256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Самые тёмные леса – еловые.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Самой крупной кошкой является рысь.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Самый крупный олень наших лесов – лось.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Самая крепкая древесина у можжевельника.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Самыми чистыми являются сосновые боры.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Самая крупная птица из отряда сов – филин.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Самое долгоживущее дерево – лиственница.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Самое ценное у кедра – это его семена, орехи.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Ледостав обычно наступает в середине ноября.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Самое редкое земноводное Кузбасса – </a:t>
            </a:r>
            <a:r>
              <a:rPr lang="ru-RU" dirty="0" err="1" smtClean="0"/>
              <a:t>углозуб</a:t>
            </a:r>
            <a:r>
              <a:rPr lang="ru-RU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Самый большой сокол  нашего края – </a:t>
            </a:r>
            <a:r>
              <a:rPr lang="ru-RU" dirty="0" err="1" smtClean="0"/>
              <a:t>балобан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Самая маленькая птичка наших лесов – королёк.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Самые древние растения Кузбасса – папоротники.</a:t>
            </a:r>
          </a:p>
          <a:p>
            <a:endParaRPr lang="ru-RU" dirty="0" smtClean="0"/>
          </a:p>
          <a:p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357158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71438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Зрительные диктанты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8572560" cy="5929330"/>
          </a:xfrm>
        </p:spPr>
        <p:txBody>
          <a:bodyPr>
            <a:noAutofit/>
          </a:bodyPr>
          <a:lstStyle/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928670"/>
            <a:ext cx="8643998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Самое большое озеро края – Большой  </a:t>
            </a:r>
            <a:r>
              <a:rPr lang="ru-RU" dirty="0" err="1" smtClean="0"/>
              <a:t>Берчикуль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Самая доверчивая и общительная птица – снегирь.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Самая скрытная птица из всех певчих птиц – иволга.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Самое ценное у пихты – это смолы и эфирные масла.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Большая часть осадков выпадает в тёплое время года.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Первым весенним месяцем в Кузбассе является апрель.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Самое большое пространство в Сибири занимает тайга.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Каменный уголь  в 1721 году открыл Михайло Волков.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Самое красивое, душистое и медоносное дерево – липа.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Первым рудознатцем земли Кузнецкой был Фёдор Еремеев.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Самые воинственные насекомые Кузбасса – рыжие муравьи.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Самыми редкими в наших лесах являются ягодники черники.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Самыми первыми весной цветут ива, осина, </a:t>
            </a:r>
            <a:r>
              <a:rPr lang="ru-RU" dirty="0" err="1" smtClean="0"/>
              <a:t>кандык</a:t>
            </a:r>
            <a:r>
              <a:rPr lang="ru-RU" dirty="0" smtClean="0"/>
              <a:t>, ветреница.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Морфология. Глагол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14282" y="1071546"/>
            <a:ext cx="864399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Arial" pitchFamily="34" charset="0"/>
              </a:rPr>
              <a:t>1.Прочитай. Выпиши глаголы настоящего времени 3 лица единственного числа. Выполни морфологический разбор одного из них.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 молодых лугах, за огородом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Пахнет мёдом дикая трава,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 кукушка говорит удоду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Ей одной понятные слова.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А в лесу, где всё еще искрится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Неохотно пахнущий закат,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 гнёздышке лазоревой синицы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Птенчики пушистые сидят.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    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ea typeface="Calibri" pitchFamily="34" charset="0"/>
                <a:cs typeface="Arial" pitchFamily="34" charset="0"/>
              </a:rPr>
              <a:t>                  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  Алексей Тарасов, кузбасский поэт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8" name="Рисунок 17" descr="ÐÐ°ÑÑÐ¸Ð½ÐºÐ¸ Ð¿Ð¾ Ð·Ð°Ð¿ÑÐ¾ÑÑ Ð·Ð°ÐºÐ°Ñ Ð² Ð»ÐµÑÑ ÐºÐ°ÑÑÐ¸Ð½ÐºÐ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214554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71438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Зрительные диктанты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8572560" cy="55721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928670"/>
            <a:ext cx="87154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Зима в нашем крае холодная и продолжительная, лето короткое, но тёплое.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 Кузбассу путешествовал известный русский учёный Григорий </a:t>
            </a:r>
            <a:r>
              <a:rPr lang="ru-RU" dirty="0" err="1" smtClean="0"/>
              <a:t>Щуровский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Константин Владимирович Радугин открыл Усинское месторождение марганца.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Семён </a:t>
            </a:r>
            <a:r>
              <a:rPr lang="ru-RU" dirty="0" err="1" smtClean="0"/>
              <a:t>Ульянович</a:t>
            </a:r>
            <a:r>
              <a:rPr lang="ru-RU" dirty="0" smtClean="0"/>
              <a:t> Ремезов – первый сибирский историк, географ и картограф.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Золотые россыпи  на территории </a:t>
            </a:r>
            <a:r>
              <a:rPr lang="ru-RU" dirty="0" err="1" smtClean="0"/>
              <a:t>Тисульского</a:t>
            </a:r>
            <a:r>
              <a:rPr lang="ru-RU" dirty="0" smtClean="0"/>
              <a:t> района  обнаружил Федот Попов.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Первый снег выпадает во второй половине сентября, но он сохраняется недолго.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Высота снежного покрова зависит от количества осадков, рельефа и растительности.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Известный учёный  Пётр Александрович Чихачёв первым назвал наш край Кузбассом.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Александр Александрович Гапеев  составил геологическую карту Кузнецкого бассейна. 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71438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Зрительные диктанты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8572560" cy="55721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928670"/>
            <a:ext cx="871543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Июль – самый жаркий месяц  с тёплыми ночами, светлыми зорями и яркими зарницами.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Кемеровская область получает за год сравнительно большое количество солнечного тепла.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Академик Михаил Антонович Усов  изучал месторождения железной руды в Горной </a:t>
            </a:r>
            <a:r>
              <a:rPr lang="ru-RU" dirty="0" err="1" smtClean="0"/>
              <a:t>Шории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Геолог Александр Николаевич Державин составил подробную геологическую карту Кузбасса.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Большое влияние на климат Кемеровской области оказывает контрастность строения рельефа.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Порфирий Никитич Крылов изучал растительность Кузнецкой степи и восточных склонов Салаира.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 нашей области залегают основные в России запасы марганцевых руд, талька и других ископаемых.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   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71438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Зрительные диктанты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8572560" cy="55721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 rot="10800000" flipV="1">
            <a:off x="214282" y="708532"/>
            <a:ext cx="892971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Шорский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охотник Василий Павлович Скворцов открыл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Таштагольское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месторождение железных руд.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Натуралист, этнограф и археолог Александр Андрианов провёл исследования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реки Томи и Горной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Шории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Жидкая нефть в Кузбассе обнаружена вблизи сёл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Узунцы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Сыромолотное, Осиновое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Плёсо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Борисово, Абашево.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Зима в Кемеровской области наступает в ноябре и является самым продолжительным временем года – длится около пяти месяцев.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 Кузнецкой котловине залегают в основном каменный и бурый уголь, торф и строительные ископаемые, а в горных районах – рудные ископаемые.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Климатические условия нашего края способствуют загрязнению атмосферного воздуха. Поэтому решение проблем экологии должно быть на первом месте.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14348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85918" y="285728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Детские писатели Кузбасса</a:t>
            </a:r>
            <a:endParaRPr lang="ru-RU" sz="2000" dirty="0"/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 rot="10800000" flipV="1">
            <a:off x="2428856" y="1919715"/>
            <a:ext cx="6429419" cy="28623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 Эдуард  Данилович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Гольцман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– известный детский поэт Кузбасса он писал весёлые и поучительные стихи для детей стихи Эдуарда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Гольцмана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- миниатюры в четыре-восемь строчек  с ними автор легко и просто затевает живую игру слов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ea typeface="Times New Roman" pitchFamily="18" charset="0"/>
                <a:cs typeface="Arial" pitchFamily="34" charset="0"/>
              </a:rPr>
              <a:t>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поэт с удовольствием встречался с юными читателями в библиотеках школах детских садах приютах интернатах и детских домах  его встречи с мальчишками и девчонками были похожи на театрализованные представления с музыкой и перевоплощениями.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9" name="Рисунок 38" descr="http://xn----8sbenbrquebb4afq7e.xn--p1ai/uploads/news_content_images/2017-08-17/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192882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ÐÐ°ÑÑÐ¸Ð½ÐºÐ¸ Ð¿Ð¾ Ð·Ð°Ð¿ÑÐ¾ÑÑ ÐÐ±Ð»Ð¾Ð¶ÐºÐ¸ ÐºÐ½Ð¸Ð³ Ð­. ÐÐ¾Ð»ÑÑÐ¼Ð°Ð½Ð° Ð½Ð¾Ð²Ð¾ÐºÑÐ·Ð½ÐµÑÐºÐ¸Ð¹ Ð¿Ð¸ÑÐ°ÑÐµÐ»Ñ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0963031">
            <a:off x="2918862" y="4976025"/>
            <a:ext cx="1430211" cy="157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ozon-st.cdn.ngenix.net/multimedia/10158321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22989">
            <a:off x="5014684" y="5047472"/>
            <a:ext cx="1165866" cy="146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0" y="928671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Прочитай биографию Э.Д.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Гольцмана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Скажи, читал(а) ли ты его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произведения?  Спиши, разделив текст на предложения. Найди и прочитай книги Э. Д.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Гольцмана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Рисунок 9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5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14348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85918" y="285728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Детские писатели Кузбасса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785794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2.Прочитай биографию. Скажи, читал(а) ли ты произведения </a:t>
            </a:r>
            <a:r>
              <a:rPr lang="ru-RU" b="1" dirty="0" err="1" smtClean="0"/>
              <a:t>Тайаны</a:t>
            </a:r>
            <a:r>
              <a:rPr lang="ru-RU" b="1" dirty="0" smtClean="0"/>
              <a:t> </a:t>
            </a:r>
            <a:r>
              <a:rPr lang="ru-RU" b="1" dirty="0" err="1" smtClean="0"/>
              <a:t>Тудегешевой</a:t>
            </a:r>
            <a:r>
              <a:rPr lang="ru-RU" b="1" dirty="0" smtClean="0"/>
              <a:t>? Раздели текст на части. Спиши, соблюдая красную строку. Расставь пропущенные знаки препинания. Подчеркни однородные члены. Найди и прочитай произведения Т. </a:t>
            </a:r>
            <a:r>
              <a:rPr lang="ru-RU" b="1" dirty="0" err="1" smtClean="0"/>
              <a:t>Тудегешевой</a:t>
            </a:r>
            <a:r>
              <a:rPr lang="ru-RU" b="1" dirty="0" smtClean="0"/>
              <a:t>.               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4" name="Рисунок 13" descr="https://libnvkz.ru/chitatelyam/o-novouznetske/pisateli-detiam/tudegesheva-t-v/41030.im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428868"/>
            <a:ext cx="185738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214546" y="1928802"/>
            <a:ext cx="6715172" cy="383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</a:t>
            </a:r>
            <a:r>
              <a:rPr lang="ru-RU" b="1" dirty="0" smtClean="0"/>
              <a:t> </a:t>
            </a:r>
            <a:r>
              <a:rPr lang="ru-RU" b="1" dirty="0" err="1" smtClean="0"/>
              <a:t>ТайанаТудегешева</a:t>
            </a:r>
            <a:endParaRPr lang="ru-RU" dirty="0" smtClean="0"/>
          </a:p>
          <a:p>
            <a:r>
              <a:rPr lang="ru-RU" dirty="0" smtClean="0"/>
              <a:t>    Природа Горной </a:t>
            </a:r>
            <a:r>
              <a:rPr lang="ru-RU" dirty="0" err="1" smtClean="0"/>
              <a:t>Шории</a:t>
            </a:r>
            <a:r>
              <a:rPr lang="ru-RU" dirty="0" smtClean="0"/>
              <a:t> её песни и эпические сказания   оставили глубокий след в сердце </a:t>
            </a:r>
            <a:r>
              <a:rPr lang="ru-RU" dirty="0" err="1" smtClean="0"/>
              <a:t>Тайаны</a:t>
            </a:r>
            <a:r>
              <a:rPr lang="ru-RU" dirty="0" smtClean="0"/>
              <a:t> ещё в детстве. В её поэтических произведениях оживают и стихийные силы природы – стихии земли ветра воды и огня и одухотворённый мир людей и мир обитателей леса. Поэтесса говорит с нами от имени всего </a:t>
            </a:r>
            <a:r>
              <a:rPr lang="ru-RU" dirty="0" err="1" smtClean="0"/>
              <a:t>шорского</a:t>
            </a:r>
            <a:r>
              <a:rPr lang="ru-RU" dirty="0" smtClean="0"/>
              <a:t> народа, мыслит теми же образами, какими мыслит он, исповедует те же ценности, какие исповедовали его предки. Главная тема творчества Т. В. </a:t>
            </a:r>
            <a:r>
              <a:rPr lang="ru-RU" dirty="0" err="1" smtClean="0"/>
              <a:t>Тудегешевой</a:t>
            </a:r>
            <a:r>
              <a:rPr lang="ru-RU" dirty="0" smtClean="0"/>
              <a:t>– тема родины, её прошлого, настоящего и будущего. Стихи </a:t>
            </a:r>
            <a:r>
              <a:rPr lang="ru-RU" dirty="0" err="1" smtClean="0"/>
              <a:t>Тайаны</a:t>
            </a:r>
            <a:r>
              <a:rPr lang="ru-RU" dirty="0" smtClean="0"/>
              <a:t> Васильевны </a:t>
            </a:r>
            <a:r>
              <a:rPr lang="ru-RU" dirty="0" err="1" smtClean="0"/>
              <a:t>Тудегешевой</a:t>
            </a:r>
            <a:r>
              <a:rPr lang="ru-RU" dirty="0" smtClean="0"/>
              <a:t> помогают лучше узнать народ Горной </a:t>
            </a:r>
            <a:r>
              <a:rPr lang="ru-RU" dirty="0" err="1" smtClean="0"/>
              <a:t>Шории</a:t>
            </a:r>
            <a:r>
              <a:rPr lang="ru-RU" dirty="0" smtClean="0"/>
              <a:t> и понять его душу.  </a:t>
            </a:r>
            <a:endParaRPr lang="ru-RU" dirty="0"/>
          </a:p>
        </p:txBody>
      </p:sp>
      <p:pic>
        <p:nvPicPr>
          <p:cNvPr id="16" name="Рисунок 15" descr="ÐÐ°ÑÑÐ¸Ð½ÐºÐ¸ Ð¿Ð¾ Ð·Ð°Ð¿ÑÐ¾ÑÑ ÑÐ°Ð¹Ð°Ð½Ð° ÑÑÐ´ÐµÐ³ÐµÑÐµÐ²Ð° Ð¾Ð±Ð»Ð¾Ð¶ÐºÐ¸ ÐºÐ½Ð¸Ð³Ð¸"/>
          <p:cNvPicPr/>
          <p:nvPr/>
        </p:nvPicPr>
        <p:blipFill>
          <a:blip r:embed="rId3"/>
          <a:srcRect b="8001"/>
          <a:stretch>
            <a:fillRect/>
          </a:stretch>
        </p:blipFill>
        <p:spPr bwMode="auto">
          <a:xfrm>
            <a:off x="357158" y="4500570"/>
            <a:ext cx="185738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ÐÐ°ÑÑÐ¸Ð½ÐºÐ¸ Ð¿Ð¾ Ð·Ð°Ð¿ÑÐ¾ÑÑ ÐÐ±Ð»Ð¾Ð¶ÐºÐ¸ ÐºÐ½Ð¸Ð³ Ð¢. Ð¢ÑÐ´ÐµÐ³ÐµÑÐµÐ²Ð¾Ð¹ Ð½Ð¾Ð²Ð¾ÐºÑÐ·Ð½ÐµÑÐºÐ¸Ð¹ Ð¿Ð¸ÑÐ°ÑÐµÐ»Ñ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9" y="5357826"/>
            <a:ext cx="114300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ÐÐ°ÑÑÐ¸Ð½ÐºÐ¸ Ð¿Ð¾ Ð·Ð°Ð¿ÑÐ¾ÑÑ Ð¾Ð±Ð»Ð¾Ð¶ÐºÐ¸ ÐºÐ½Ð¸Ð³ Ð¢. Ð¢ÑÐ´ÐµÐ³ÐµÑÐµÐ²Ð¾Ð¹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5286388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6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14348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85918" y="285728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Детские писатели Кузбасса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785794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 Прочитай биографию Т.К. Яковлевой. Скажи, читал(а) ли ты произведения Т.К. Яковлевой?  Составь и запиши план текста. Расскажи биографию писательницы по плану. Спиши 1 и 3 часть. Найди и прочитай  произведения Т.К. Яковлевой.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928794" y="1928802"/>
            <a:ext cx="7000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              Татьяна Яковлева</a:t>
            </a:r>
            <a:endParaRPr lang="ru-RU" dirty="0" smtClean="0"/>
          </a:p>
          <a:p>
            <a:pPr fontAlgn="base"/>
            <a:r>
              <a:rPr lang="ru-RU" dirty="0" smtClean="0"/>
              <a:t>   Воспитывалась Татьяна Константиновна в семье, где любили литературу, искусство.</a:t>
            </a:r>
          </a:p>
          <a:p>
            <a:pPr fontAlgn="base"/>
            <a:r>
              <a:rPr lang="ru-RU" dirty="0" smtClean="0"/>
              <a:t>   Писать стихи и сказки для детей Татьяна Константиновна начала давно. Но никому их не показывала. Случайно несколько из них попали в руки редактора газеты. Он предложил печатать их в газете под рубрикой «Сказки бабушки Татьяны». Юные читатели газеты их ждали, вырезали и собирали. </a:t>
            </a:r>
          </a:p>
          <a:p>
            <a:pPr fontAlgn="base"/>
            <a:r>
              <a:rPr lang="ru-RU" dirty="0" smtClean="0"/>
              <a:t>    Её сказки увлекательны, познавательны, учат детей распознавать добро и зло, трудиться, любить, быть внимательными и заботливыми. И если вам попалась книжка Татьяны Яковлевой, то задумываться не надо – открывайте и читайте любую: все они добрые, умные и светлые.</a:t>
            </a:r>
            <a:endParaRPr lang="ru-RU" dirty="0"/>
          </a:p>
        </p:txBody>
      </p:sp>
      <p:pic>
        <p:nvPicPr>
          <p:cNvPr id="11" name="Рисунок 10" descr="https://libnvkz.ru/chitatelyam/o-novokuznetske/pisateli-detiam/yakovleva-t-k/18773.im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357430"/>
            <a:ext cx="1428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ÐÐ°ÑÑÐ¸Ð½ÐºÐ¸ Ð¿Ð¾ Ð·Ð°Ð¿ÑÐ¾ÑÑ ÐÐ±Ð»Ð¾Ð¶ÐºÐ¸ ÐºÐ½Ð¸Ð³ Ð¢. Ð¯ÐºÐ¾Ð²Ð»ÐµÐ²Ð¾Ð¹ Ð½Ð¾Ð²Ð¾ÐºÑÐ·Ð½ÐµÑÐºÐ¸Ð¹ Ð¿Ð¸ÑÐ°ÑÐµÐ»Ñ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1058">
            <a:off x="399398" y="4580199"/>
            <a:ext cx="1399268" cy="191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357158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14348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85918" y="285728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Детские писатели Кузбасса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785794"/>
            <a:ext cx="8643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4.Прочитай биографию Т.А Черемновой. Скажи, читал(а) ли ты произведения Т.А. Черемновой? Что в биографии писательницы кажется тебе особенно интересным и важным? Спиши. Второе предложение разбери по частям речи. Найди и прочитай произведения</a:t>
            </a:r>
          </a:p>
          <a:p>
            <a:pPr fontAlgn="base"/>
            <a:r>
              <a:rPr lang="ru-RU" b="1" dirty="0" smtClean="0"/>
              <a:t> Т. А. Черемновой.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714480" y="2143117"/>
            <a:ext cx="72152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        </a:t>
            </a:r>
          </a:p>
          <a:p>
            <a:pPr fontAlgn="base"/>
            <a:r>
              <a:rPr lang="ru-RU" b="1" dirty="0" smtClean="0"/>
              <a:t>      Тамара Черемнова</a:t>
            </a:r>
            <a:endParaRPr lang="ru-RU" dirty="0" smtClean="0"/>
          </a:p>
          <a:p>
            <a:pPr fontAlgn="base"/>
            <a:r>
              <a:rPr lang="ru-RU" b="1" dirty="0" smtClean="0"/>
              <a:t>  </a:t>
            </a:r>
            <a:r>
              <a:rPr lang="ru-RU" dirty="0" smtClean="0"/>
              <a:t>Тамара Александровна - человек с необычайно сложной, но интересной судьбой. Её жизненный путь - настоящий пример стойкости духа, силы воли и оптимизма. Она смогла преодолеть многое: равнодушие врачей, неприятие окружающих и предательство самых близких. Но трудности не сломили Тамару Александровну, она смогла найти в себе силы для жизни и творчества.</a:t>
            </a:r>
          </a:p>
          <a:p>
            <a:pPr fontAlgn="base"/>
            <a:r>
              <a:rPr lang="ru-RU" dirty="0" smtClean="0"/>
              <a:t>   Тамара Черемнова - член Союза писателей России и Международной гильдии писателей. Её сказки - многоплановые, философские - буквально завораживают своей глубиной и простотой одновременно. Простыми словами Тамара Александровна рисует понятные и близкие всем картины, заставляется задуматься над вечными вопросами: о добре и зле, об отношении к окружающим и себе, о смысле жизни.</a:t>
            </a:r>
            <a:endParaRPr lang="ru-RU" dirty="0"/>
          </a:p>
        </p:txBody>
      </p:sp>
      <p:pic>
        <p:nvPicPr>
          <p:cNvPr id="9" name="Рисунок 8" descr="https://libnvkz.ru/chitatelyam/o-novokuznetske/pisateli-detiam/cheremnova-t-a/32079.im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14620"/>
            <a:ext cx="15001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Ð¢Ð°Ð¼Ð°ÑÐ° Ð§ÐµÑÐµÐ¼Ð½Ð¾Ð²Ð° - Ð¨ÐµÐ» Ð¿Ð¾ Ð¾ÑÐµÐ½Ð¸ ÑÐµÐ½Ð¾Ðº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1263719">
            <a:off x="371818" y="4701474"/>
            <a:ext cx="1277700" cy="182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14348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85918" y="285728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Детские писатели Кузбасса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785794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5. Прочитай биографию С.А.Долгова. Скажи, читал(а) ли ты произведения Спиши. Подчеркни предложения с однородными членами. Найди и прочитай С.А.Долгова.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214546" y="1785927"/>
            <a:ext cx="69294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            </a:t>
            </a:r>
          </a:p>
          <a:p>
            <a:pPr fontAlgn="base"/>
            <a:r>
              <a:rPr lang="ru-RU" b="1" dirty="0" smtClean="0"/>
              <a:t>              Станислав Долгов</a:t>
            </a:r>
          </a:p>
          <a:p>
            <a:pPr fontAlgn="base"/>
            <a:r>
              <a:rPr lang="ru-RU" dirty="0" smtClean="0"/>
              <a:t>   Долгов Станислав Анисимович  родился 22 августа 1945 года в </a:t>
            </a:r>
            <a:r>
              <a:rPr lang="ru-RU" dirty="0" err="1" smtClean="0"/>
              <a:t>Сталинске</a:t>
            </a:r>
            <a:r>
              <a:rPr lang="ru-RU" dirty="0" smtClean="0"/>
              <a:t> (Новокузнецке). Окончил Сибирский металлургический институт. Работал плавильщиком листов на КМК, пожарным, слесарем, аккумуляторщиком в локомотивном депо, инженером, старшим научным сотрудником.</a:t>
            </a:r>
            <a:endParaRPr lang="ru-RU" b="1" dirty="0" smtClean="0"/>
          </a:p>
          <a:p>
            <a:pPr fontAlgn="base"/>
            <a:r>
              <a:rPr lang="ru-RU" dirty="0" smtClean="0"/>
              <a:t>   Книжка-раскраска «Возьму лоскутик неба...» – это интересные и озорные стихи и загадки для детей дошкольного возраста. Великолепные иллюстрации к книге сделала известная новокузнецкая художница </a:t>
            </a:r>
            <a:r>
              <a:rPr lang="ru-RU" dirty="0" err="1" smtClean="0"/>
              <a:t>Альбертина</a:t>
            </a:r>
            <a:r>
              <a:rPr lang="ru-RU" dirty="0" smtClean="0"/>
              <a:t> </a:t>
            </a:r>
            <a:r>
              <a:rPr lang="ru-RU" dirty="0" err="1" smtClean="0"/>
              <a:t>Фомченко</a:t>
            </a:r>
            <a:r>
              <a:rPr lang="ru-RU" dirty="0" smtClean="0"/>
              <a:t>. Сочинял для детей весёлые стихи и загадки, придумывал поучительные сказки.</a:t>
            </a:r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11" name="Рисунок 10" descr="https://libnvkz.ru/chitatelyam/o-novokuznetske/pisateli-detiam/dolgov-s-a/photo/19311.im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178595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ÐÐ°ÑÑÐ¸Ð½ÐºÐ¸ Ð¿Ð¾ Ð·Ð°Ð¿ÑÐ¾ÑÑ ÐºÐ½Ð¸Ð¶ÐºÐ° Ð²Ð¾Ð·ÑÐ¼Ñ Ð»Ð¾ÑÐºÑÑÐ¸Ðº Ð½ÐµÐ±Ð° ÑÑÐ°Ð½Ð¸ÑÐ»Ð°Ð² Ð´Ð¾Ð»Ð³Ð¾Ð²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72008"/>
            <a:ext cx="178595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14348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85918" y="285728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Детские писатели Кузбасса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785794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6.Прочитай биографию В.М. </a:t>
            </a:r>
            <a:r>
              <a:rPr lang="ru-RU" b="1" dirty="0" err="1" smtClean="0"/>
              <a:t>Неунывахина</a:t>
            </a:r>
            <a:r>
              <a:rPr lang="ru-RU" b="1" dirty="0" smtClean="0"/>
              <a:t>. Можно ли эту запись назвать текстом. Восстанови последовательность предложений. Спиши. Скажи, читал(а) ли ты произведения В.М. </a:t>
            </a:r>
            <a:r>
              <a:rPr lang="ru-RU" b="1" dirty="0" err="1" smtClean="0"/>
              <a:t>Неунывахина</a:t>
            </a:r>
            <a:r>
              <a:rPr lang="ru-RU" b="1" dirty="0" smtClean="0"/>
              <a:t>? Найди и прочитай произведения В.М. </a:t>
            </a:r>
            <a:r>
              <a:rPr lang="ru-RU" b="1" dirty="0" err="1" smtClean="0"/>
              <a:t>Неунывахина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143108" y="2000240"/>
            <a:ext cx="7000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            </a:t>
            </a:r>
          </a:p>
          <a:p>
            <a:pPr fontAlgn="base"/>
            <a:r>
              <a:rPr lang="ru-RU" b="1" dirty="0" smtClean="0"/>
              <a:t>    Владимир </a:t>
            </a:r>
            <a:r>
              <a:rPr lang="ru-RU" b="1" dirty="0" err="1" smtClean="0"/>
              <a:t>Неунывахин</a:t>
            </a:r>
            <a:endParaRPr lang="ru-RU" b="1" dirty="0" smtClean="0"/>
          </a:p>
          <a:p>
            <a:pPr fontAlgn="base"/>
            <a:r>
              <a:rPr lang="ru-RU" dirty="0" smtClean="0"/>
              <a:t>    Живописная, нетронутая природа </a:t>
            </a:r>
            <a:r>
              <a:rPr lang="ru-RU" dirty="0" err="1" smtClean="0"/>
              <a:t>Абагура-Лесного</a:t>
            </a:r>
            <a:r>
              <a:rPr lang="ru-RU" dirty="0" smtClean="0"/>
              <a:t> стала предметом первых несмелых зарисовок тогда ещё десятилетнего мальчика. </a:t>
            </a:r>
          </a:p>
          <a:p>
            <a:pPr fontAlgn="base"/>
            <a:r>
              <a:rPr lang="ru-RU" dirty="0" smtClean="0"/>
              <a:t>    Вскоре  семья переехала в г. </a:t>
            </a:r>
            <a:r>
              <a:rPr lang="ru-RU" dirty="0" err="1" smtClean="0"/>
              <a:t>Сталинск</a:t>
            </a:r>
            <a:r>
              <a:rPr lang="ru-RU" dirty="0" smtClean="0"/>
              <a:t> (Новокузнецк). </a:t>
            </a:r>
          </a:p>
          <a:p>
            <a:pPr fontAlgn="base"/>
            <a:r>
              <a:rPr lang="ru-RU" dirty="0" smtClean="0"/>
              <a:t>Свой первый рассказ «Подарок» Владимир </a:t>
            </a:r>
            <a:r>
              <a:rPr lang="ru-RU" dirty="0" err="1" smtClean="0"/>
              <a:t>Неунывахин</a:t>
            </a:r>
            <a:r>
              <a:rPr lang="ru-RU" dirty="0" smtClean="0"/>
              <a:t> опубликовал в шестнадцатилетнем возрасте в многотиражной газете «Металлург».</a:t>
            </a:r>
          </a:p>
          <a:p>
            <a:pPr fontAlgn="base"/>
            <a:r>
              <a:rPr lang="ru-RU" dirty="0" smtClean="0"/>
              <a:t>    Владимир Максимович родился незадолго до начала войны в  Иркутске.  В книге  «Подснежники» автор рассказывает о своём детстве и увлечениях, описывает леса, озёра, реки и речушки, повествует о братьях наших меньших. </a:t>
            </a:r>
          </a:p>
          <a:p>
            <a:r>
              <a:rPr lang="ru-RU" dirty="0" smtClean="0"/>
              <a:t>    А сколько неизгладимых впечатлений осталось в памяти от любимых занятий деревенских мальчишек  - охоты и рыбалки, не перечесть.   </a:t>
            </a:r>
            <a:endParaRPr lang="ru-RU" dirty="0"/>
          </a:p>
        </p:txBody>
      </p:sp>
      <p:pic>
        <p:nvPicPr>
          <p:cNvPr id="9" name="Рисунок 8" descr="https://libnvkz.ru/chitatelyam/o-novokuznetske/pisateli-detiam/neunivahin/25019.im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14554"/>
            <a:ext cx="185738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ÐÐ·Ð¾Ð±ÑÐ°Ð¶ÐµÐ½Ð¸Ðµ Ð´Ð»Ñ Ð¿Ð»ÐµÐ¹ÐºÐ°ÑÑÐ°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429132"/>
            <a:ext cx="1857388" cy="20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85720" y="928670"/>
            <a:ext cx="871543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Arial" pitchFamily="34" charset="0"/>
              </a:rPr>
              <a:t>1.Прочитай легенду. Составь план. Перескажи текст, пользуясь планом.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Arial" pitchFamily="34" charset="0"/>
              </a:rPr>
              <a:t>Обрати внимание на знаки препинания. Запиши текст.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Легенда об образовании железных руд</a:t>
            </a:r>
            <a:r>
              <a:rPr lang="ru-RU" b="1" baseline="30000" dirty="0" smtClean="0"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Темиртау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Была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Шории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дочь-красавица. Прослышали о её красоте два брата - сыновья Алтая. Пришли посмотреть на девушку. Видимо, в внеурочный час пришли, так как разразилась гроза. Но не растерялись юноши, поймали огненную змею – молнию, растоптали её и засыпали землёй.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В благодарность за спасение дочь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Шории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полюбила сразу обоих сыновей и не смогла сделать свой выбор – кому отдать предпочтение. Братья – алтайцы отвергли такую любовь: «Выбирай кого-то одного из нас,» - сказали они ей.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Ожесточилась красавица, и её сердце стало железным, превратилась она в железную гору Темиртау. А два брата там, где застало их это печальное известие, окаменели, став двумя горами. До сих пор стоят неподвижно два брата неподалёку от красавицы Темиртау.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414" y="0"/>
            <a:ext cx="7715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+mj-lt"/>
                <a:ea typeface="Times New Roman" pitchFamily="18" charset="0"/>
                <a:cs typeface="Arial" pitchFamily="34" charset="0"/>
              </a:rPr>
              <a:t>    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+mj-lt"/>
                <a:ea typeface="Times New Roman" pitchFamily="18" charset="0"/>
                <a:cs typeface="Arial" pitchFamily="34" charset="0"/>
              </a:rPr>
              <a:t>               Тексты для списывания. </a:t>
            </a:r>
            <a:r>
              <a:rPr lang="ru-RU" sz="2000" b="1" dirty="0" err="1" smtClean="0">
                <a:latin typeface="+mj-lt"/>
                <a:ea typeface="Times New Roman" pitchFamily="18" charset="0"/>
                <a:cs typeface="Arial" pitchFamily="34" charset="0"/>
              </a:rPr>
              <a:t>Шорский</a:t>
            </a:r>
            <a:r>
              <a:rPr lang="ru-RU" sz="2000" b="1" dirty="0" smtClean="0">
                <a:latin typeface="+mj-lt"/>
                <a:ea typeface="Times New Roman" pitchFamily="18" charset="0"/>
                <a:cs typeface="Arial" pitchFamily="34" charset="0"/>
              </a:rPr>
              <a:t> фольклор</a:t>
            </a: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1" name="Рисунок 10" descr="ÐÐ°ÑÑÐ¸Ð½ÐºÐ¸ Ð¿Ð¾ Ð·Ð°Ð¿ÑÐ¾ÑÑ Ð¶ÐµÐ»ÐµÐ·Ð½Ð°Ñ ÑÑÐ´Ð° ÐºÐ°ÑÑÐ¸Ð½ÐºÐ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5214950"/>
            <a:ext cx="250033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868" y="6357958"/>
            <a:ext cx="185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Железная руда</a:t>
            </a:r>
            <a:endParaRPr lang="ru-RU" sz="1600" dirty="0"/>
          </a:p>
        </p:txBody>
      </p:sp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14282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101042" cy="7858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Морфология. Глагол</a:t>
            </a:r>
            <a:endParaRPr lang="ru-RU" sz="2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4282" y="928670"/>
            <a:ext cx="8643998" cy="578647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900" b="1" dirty="0" smtClean="0">
                <a:solidFill>
                  <a:schemeClr val="tx1"/>
                </a:solidFill>
              </a:rPr>
              <a:t>2.Прочитай.  Спиши, вставляя пропущенные буквы. Подчеркни глаголы. Обозначь время, лицо и спряжение глаголов.</a:t>
            </a: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Ещё м…</a:t>
            </a:r>
            <a:r>
              <a:rPr lang="ru-RU" sz="1900" dirty="0" err="1" smtClean="0">
                <a:solidFill>
                  <a:schemeClr val="tx1"/>
                </a:solidFill>
              </a:rPr>
              <a:t>ро</a:t>
            </a:r>
            <a:r>
              <a:rPr lang="ru-RU" sz="1900" dirty="0" smtClean="0">
                <a:solidFill>
                  <a:schemeClr val="tx1"/>
                </a:solidFill>
              </a:rPr>
              <a:t>… в к…</a:t>
            </a:r>
            <a:r>
              <a:rPr lang="ru-RU" sz="1900" dirty="0" err="1" smtClean="0">
                <a:solidFill>
                  <a:schemeClr val="tx1"/>
                </a:solidFill>
              </a:rPr>
              <a:t>нце</a:t>
            </a:r>
            <a:r>
              <a:rPr lang="ru-RU" sz="1900" dirty="0" smtClean="0">
                <a:solidFill>
                  <a:schemeClr val="tx1"/>
                </a:solidFill>
              </a:rPr>
              <a:t>… </a:t>
            </a:r>
            <a:r>
              <a:rPr lang="ru-RU" sz="1900" dirty="0" err="1" smtClean="0">
                <a:solidFill>
                  <a:schemeClr val="tx1"/>
                </a:solidFill>
              </a:rPr>
              <a:t>преля</a:t>
            </a:r>
            <a:r>
              <a:rPr lang="ru-RU" sz="1900" dirty="0" smtClean="0">
                <a:solidFill>
                  <a:schemeClr val="tx1"/>
                </a:solidFill>
              </a:rPr>
              <a:t>,                              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А в майский день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В тайгу в…</a:t>
            </a:r>
            <a:r>
              <a:rPr lang="ru-RU" sz="1900" dirty="0" err="1" smtClean="0">
                <a:solidFill>
                  <a:schemeClr val="tx1"/>
                </a:solidFill>
              </a:rPr>
              <a:t>йдёшь</a:t>
            </a:r>
            <a:r>
              <a:rPr lang="ru-RU" sz="1900" dirty="0" smtClean="0">
                <a:solidFill>
                  <a:schemeClr val="tx1"/>
                </a:solidFill>
              </a:rPr>
              <a:t> – 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Сне… л…</a:t>
            </a:r>
            <a:r>
              <a:rPr lang="ru-RU" sz="1900" dirty="0" err="1" smtClean="0">
                <a:solidFill>
                  <a:schemeClr val="tx1"/>
                </a:solidFill>
              </a:rPr>
              <a:t>ётся</a:t>
            </a:r>
            <a:r>
              <a:rPr lang="ru-RU" sz="1900" dirty="0" smtClean="0">
                <a:solidFill>
                  <a:schemeClr val="tx1"/>
                </a:solidFill>
              </a:rPr>
              <a:t> с пихт,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И шум к…пели</a:t>
            </a:r>
          </a:p>
          <a:p>
            <a:pPr algn="l"/>
            <a:r>
              <a:rPr lang="ru-RU" sz="1900" dirty="0" err="1" smtClean="0">
                <a:solidFill>
                  <a:schemeClr val="tx1"/>
                </a:solidFill>
              </a:rPr>
              <a:t>Нап</a:t>
            </a:r>
            <a:r>
              <a:rPr lang="ru-RU" sz="1900" dirty="0" smtClean="0">
                <a:solidFill>
                  <a:schemeClr val="tx1"/>
                </a:solidFill>
              </a:rPr>
              <a:t>…</a:t>
            </a:r>
            <a:r>
              <a:rPr lang="ru-RU" sz="1900" dirty="0" err="1" smtClean="0">
                <a:solidFill>
                  <a:schemeClr val="tx1"/>
                </a:solidFill>
              </a:rPr>
              <a:t>минает</a:t>
            </a:r>
            <a:r>
              <a:rPr lang="ru-RU" sz="1900" dirty="0" smtClean="0">
                <a:solidFill>
                  <a:schemeClr val="tx1"/>
                </a:solidFill>
              </a:rPr>
              <a:t> </a:t>
            </a:r>
            <a:r>
              <a:rPr lang="ru-RU" sz="1900" dirty="0" err="1" smtClean="0">
                <a:solidFill>
                  <a:schemeClr val="tx1"/>
                </a:solidFill>
              </a:rPr>
              <a:t>летн</a:t>
            </a:r>
            <a:r>
              <a:rPr lang="ru-RU" sz="1900" dirty="0" smtClean="0">
                <a:solidFill>
                  <a:schemeClr val="tx1"/>
                </a:solidFill>
              </a:rPr>
              <a:t>…</a:t>
            </a:r>
            <a:r>
              <a:rPr lang="ru-RU" sz="1900" dirty="0" err="1" smtClean="0">
                <a:solidFill>
                  <a:schemeClr val="tx1"/>
                </a:solidFill>
              </a:rPr>
              <a:t>й</a:t>
            </a:r>
            <a:r>
              <a:rPr lang="ru-RU" sz="1900" dirty="0" smtClean="0">
                <a:solidFill>
                  <a:schemeClr val="tx1"/>
                </a:solidFill>
              </a:rPr>
              <a:t> дождь.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К…</a:t>
            </a:r>
            <a:r>
              <a:rPr lang="ru-RU" sz="1900" dirty="0" err="1" smtClean="0">
                <a:solidFill>
                  <a:schemeClr val="tx1"/>
                </a:solidFill>
              </a:rPr>
              <a:t>ра</a:t>
            </a:r>
            <a:r>
              <a:rPr lang="ru-RU" sz="1900" dirty="0" smtClean="0">
                <a:solidFill>
                  <a:schemeClr val="tx1"/>
                </a:solidFill>
              </a:rPr>
              <a:t>, </a:t>
            </a:r>
            <a:r>
              <a:rPr lang="ru-RU" sz="1900" dirty="0" err="1" smtClean="0">
                <a:solidFill>
                  <a:schemeClr val="tx1"/>
                </a:solidFill>
              </a:rPr>
              <a:t>хв</a:t>
            </a:r>
            <a:r>
              <a:rPr lang="ru-RU" sz="1900" dirty="0" smtClean="0">
                <a:solidFill>
                  <a:schemeClr val="tx1"/>
                </a:solidFill>
              </a:rPr>
              <a:t>…я  н…бухла влаг…</a:t>
            </a:r>
            <a:r>
              <a:rPr lang="ru-RU" sz="1900" dirty="0" err="1" smtClean="0">
                <a:solidFill>
                  <a:schemeClr val="tx1"/>
                </a:solidFill>
              </a:rPr>
              <a:t>й</a:t>
            </a:r>
            <a:r>
              <a:rPr lang="ru-RU" sz="1900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Размок густой таёжный мох,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И п….стр…</a:t>
            </a:r>
            <a:r>
              <a:rPr lang="ru-RU" sz="1900" dirty="0" err="1" smtClean="0">
                <a:solidFill>
                  <a:schemeClr val="tx1"/>
                </a:solidFill>
              </a:rPr>
              <a:t>крылая</a:t>
            </a:r>
            <a:r>
              <a:rPr lang="ru-RU" sz="1900" dirty="0" smtClean="0">
                <a:solidFill>
                  <a:schemeClr val="tx1"/>
                </a:solidFill>
              </a:rPr>
              <a:t> ватага</a:t>
            </a:r>
            <a:r>
              <a:rPr lang="ru-RU" sz="1900" baseline="30000" dirty="0" smtClean="0">
                <a:solidFill>
                  <a:schemeClr val="tx1"/>
                </a:solidFill>
              </a:rPr>
              <a:t>1</a:t>
            </a:r>
            <a:endParaRPr lang="ru-RU" sz="1900" dirty="0" smtClean="0">
              <a:solidFill>
                <a:schemeClr val="tx1"/>
              </a:solidFill>
            </a:endParaRP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Такой творит переполох – 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Тр…щит,                                                                               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Звенит,                                                                                 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Св…</a:t>
            </a:r>
            <a:r>
              <a:rPr lang="ru-RU" sz="1900" dirty="0" err="1" smtClean="0">
                <a:solidFill>
                  <a:schemeClr val="tx1"/>
                </a:solidFill>
              </a:rPr>
              <a:t>стит</a:t>
            </a:r>
            <a:r>
              <a:rPr lang="ru-RU" sz="1900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Щ…</a:t>
            </a:r>
            <a:r>
              <a:rPr lang="ru-RU" sz="1900" dirty="0" err="1" smtClean="0">
                <a:solidFill>
                  <a:schemeClr val="tx1"/>
                </a:solidFill>
              </a:rPr>
              <a:t>беч</a:t>
            </a:r>
            <a:r>
              <a:rPr lang="ru-RU" sz="1900" dirty="0" smtClean="0">
                <a:solidFill>
                  <a:schemeClr val="tx1"/>
                </a:solidFill>
              </a:rPr>
              <a:t>…т!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Н…</a:t>
            </a:r>
            <a:r>
              <a:rPr lang="ru-RU" sz="1900" dirty="0" err="1" smtClean="0">
                <a:solidFill>
                  <a:schemeClr val="tx1"/>
                </a:solidFill>
              </a:rPr>
              <a:t>сётся</a:t>
            </a:r>
            <a:r>
              <a:rPr lang="ru-RU" sz="1900" dirty="0" smtClean="0">
                <a:solidFill>
                  <a:schemeClr val="tx1"/>
                </a:solidFill>
              </a:rPr>
              <a:t> гул изд…л…</a:t>
            </a:r>
            <a:r>
              <a:rPr lang="ru-RU" sz="1900" dirty="0" err="1" smtClean="0">
                <a:solidFill>
                  <a:schemeClr val="tx1"/>
                </a:solidFill>
              </a:rPr>
              <a:t>ка</a:t>
            </a:r>
            <a:r>
              <a:rPr lang="ru-RU" sz="1900" dirty="0" smtClean="0">
                <a:solidFill>
                  <a:schemeClr val="tx1"/>
                </a:solidFill>
              </a:rPr>
              <a:t>.                                             </a:t>
            </a:r>
            <a:r>
              <a:rPr lang="ru-RU" sz="1500" dirty="0" smtClean="0">
                <a:solidFill>
                  <a:schemeClr val="tx1"/>
                </a:solidFill>
              </a:rPr>
              <a:t>Ватага</a:t>
            </a:r>
            <a:r>
              <a:rPr lang="ru-RU" sz="1500" baseline="30000" dirty="0" smtClean="0">
                <a:solidFill>
                  <a:schemeClr val="tx1"/>
                </a:solidFill>
              </a:rPr>
              <a:t>1</a:t>
            </a:r>
            <a:r>
              <a:rPr lang="ru-RU" sz="1500" dirty="0" smtClean="0">
                <a:solidFill>
                  <a:schemeClr val="tx1"/>
                </a:solidFill>
              </a:rPr>
              <a:t>- шумная толпа. 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Там, в котловин…,                                                        </a:t>
            </a:r>
            <a:r>
              <a:rPr lang="ru-RU" sz="1500" dirty="0" smtClean="0">
                <a:solidFill>
                  <a:schemeClr val="tx1"/>
                </a:solidFill>
              </a:rPr>
              <a:t>Осатаневшая</a:t>
            </a:r>
            <a:r>
              <a:rPr lang="ru-RU" sz="1500" baseline="30000" dirty="0" smtClean="0">
                <a:solidFill>
                  <a:schemeClr val="tx1"/>
                </a:solidFill>
              </a:rPr>
              <a:t>2</a:t>
            </a:r>
            <a:r>
              <a:rPr lang="ru-RU" sz="1500" b="1" dirty="0" smtClean="0">
                <a:solidFill>
                  <a:schemeClr val="tx1"/>
                </a:solidFill>
              </a:rPr>
              <a:t>-</a:t>
            </a:r>
            <a:r>
              <a:rPr lang="ru-RU" sz="1500" dirty="0" smtClean="0">
                <a:solidFill>
                  <a:schemeClr val="tx1"/>
                </a:solidFill>
              </a:rPr>
              <a:t> обезумевшая.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Рвёт и меч…т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Осатаневшая</a:t>
            </a:r>
            <a:r>
              <a:rPr lang="ru-RU" sz="1900" baseline="30000" dirty="0" smtClean="0">
                <a:solidFill>
                  <a:schemeClr val="tx1"/>
                </a:solidFill>
              </a:rPr>
              <a:t>2 </a:t>
            </a:r>
            <a:r>
              <a:rPr lang="ru-RU" sz="1900" dirty="0" smtClean="0">
                <a:solidFill>
                  <a:schemeClr val="tx1"/>
                </a:solidFill>
              </a:rPr>
              <a:t>р…</a:t>
            </a:r>
            <a:r>
              <a:rPr lang="ru-RU" sz="1900" dirty="0" err="1" smtClean="0">
                <a:solidFill>
                  <a:schemeClr val="tx1"/>
                </a:solidFill>
              </a:rPr>
              <a:t>ка</a:t>
            </a:r>
            <a:r>
              <a:rPr lang="ru-RU" sz="1900" dirty="0" smtClean="0">
                <a:solidFill>
                  <a:schemeClr val="tx1"/>
                </a:solidFill>
              </a:rPr>
              <a:t>.                                  </a:t>
            </a:r>
            <a:r>
              <a:rPr lang="ru-RU" sz="1800" dirty="0" smtClean="0">
                <a:solidFill>
                  <a:schemeClr val="tx1"/>
                </a:solidFill>
              </a:rPr>
              <a:t>Александр Пинаев, кузбасский поэ</a:t>
            </a:r>
            <a:r>
              <a:rPr lang="ru-RU" sz="1800" dirty="0" smtClean="0"/>
              <a:t>т</a:t>
            </a: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ÑÐ°Ð¹Ð³Ð°, Ð¤Ð¾ÑÐ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643050"/>
            <a:ext cx="307183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4414" y="0"/>
            <a:ext cx="7715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+mj-lt"/>
                <a:ea typeface="Times New Roman" pitchFamily="18" charset="0"/>
                <a:cs typeface="Arial" pitchFamily="34" charset="0"/>
              </a:rPr>
              <a:t>    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+mj-lt"/>
                <a:ea typeface="Times New Roman" pitchFamily="18" charset="0"/>
                <a:cs typeface="Arial" pitchFamily="34" charset="0"/>
              </a:rPr>
              <a:t>               Тексты для списывания. </a:t>
            </a:r>
            <a:r>
              <a:rPr lang="ru-RU" sz="2000" b="1" dirty="0" err="1" smtClean="0">
                <a:latin typeface="+mj-lt"/>
                <a:ea typeface="Times New Roman" pitchFamily="18" charset="0"/>
                <a:cs typeface="Arial" pitchFamily="34" charset="0"/>
              </a:rPr>
              <a:t>Шорский</a:t>
            </a:r>
            <a:r>
              <a:rPr lang="ru-RU" sz="2000" b="1" dirty="0" smtClean="0">
                <a:latin typeface="+mj-lt"/>
                <a:ea typeface="Times New Roman" pitchFamily="18" charset="0"/>
                <a:cs typeface="Arial" pitchFamily="34" charset="0"/>
              </a:rPr>
              <a:t> фольклор</a:t>
            </a: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857232"/>
            <a:ext cx="864399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r>
              <a:rPr lang="ru-RU" dirty="0" smtClean="0"/>
              <a:t>. </a:t>
            </a:r>
            <a:r>
              <a:rPr lang="ru-RU" b="1" dirty="0" smtClean="0"/>
              <a:t>Прочитай сказку. Установи порядок абзацев в тексте. Спиши 1-ю часть сказки. Ответь на вопрос, поставленный в заголовке.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                                  Отчего у глухаря глаза покраснели?</a:t>
            </a:r>
          </a:p>
          <a:p>
            <a:endParaRPr lang="ru-RU" b="1" dirty="0" smtClean="0"/>
          </a:p>
          <a:p>
            <a:r>
              <a:rPr lang="ru-RU" dirty="0" smtClean="0"/>
              <a:t>    В тайгу зима пришла, снегом землю припорошила. Тут огляделся глухарь, облетел всю тайгу, понял, что один - одинёшенек в морозной тайге остался. Сильно опечалился он, горько заплакал. Слёзы из глаз ручьями текли, брызги их на лету замерзали. Тут и покраснели глаза у глухаря, с тех пор он один и зимует в тайге...</a:t>
            </a:r>
          </a:p>
          <a:p>
            <a:r>
              <a:rPr lang="ru-RU" dirty="0" smtClean="0"/>
              <a:t>    А глухарь опять ничего не слышал и не видел, всё свои песни распевал.</a:t>
            </a:r>
          </a:p>
          <a:p>
            <a:r>
              <a:rPr lang="ru-RU" dirty="0" smtClean="0"/>
              <a:t>В назначенный день, лишь светать начало, все птицы поднялись, опять на то же место, где собрание было, слетелись, перекличку по стаям устроили, и все вместе, полнеба крыльями своими закрыв, в тёплые страны отправились.</a:t>
            </a:r>
          </a:p>
          <a:p>
            <a:r>
              <a:rPr lang="ru-RU" dirty="0" smtClean="0"/>
              <a:t>   Давно-давно это было. Однажды осенью, когда листья с деревьев облетели, трава от инея завяла, все птицы тайги на собрание слетелись, чтобы обсудить и назначить один для всех срок, когда надо улетать в теплые края, на чужие земли. Все пернатые на собрание явились, на всех птичьих голосах и языках между собою переговорили, договорились. Только глухаря не было. Он в густой тайге свои песни пел, ничего не слышал.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4414" y="0"/>
            <a:ext cx="7715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+mj-lt"/>
                <a:ea typeface="Times New Roman" pitchFamily="18" charset="0"/>
                <a:cs typeface="Arial" pitchFamily="34" charset="0"/>
              </a:rPr>
              <a:t>    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+mj-lt"/>
                <a:ea typeface="Times New Roman" pitchFamily="18" charset="0"/>
                <a:cs typeface="Arial" pitchFamily="34" charset="0"/>
              </a:rPr>
              <a:t>               Тексты для списывания. </a:t>
            </a:r>
            <a:r>
              <a:rPr lang="ru-RU" sz="2000" b="1" dirty="0" err="1" smtClean="0">
                <a:latin typeface="+mj-lt"/>
                <a:ea typeface="Times New Roman" pitchFamily="18" charset="0"/>
                <a:cs typeface="Arial" pitchFamily="34" charset="0"/>
              </a:rPr>
              <a:t>Шорский</a:t>
            </a:r>
            <a:r>
              <a:rPr lang="ru-RU" sz="2000" b="1" dirty="0" smtClean="0">
                <a:latin typeface="+mj-lt"/>
                <a:ea typeface="Times New Roman" pitchFamily="18" charset="0"/>
                <a:cs typeface="Arial" pitchFamily="34" charset="0"/>
              </a:rPr>
              <a:t> фольклор</a:t>
            </a: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857232"/>
            <a:ext cx="8643998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 Прочитай сказку. Скажи, как люди научились огонь добывать. Составь план сказки. Спиши сказку.</a:t>
            </a:r>
          </a:p>
          <a:p>
            <a:r>
              <a:rPr lang="ru-RU" dirty="0" smtClean="0"/>
              <a:t> </a:t>
            </a:r>
            <a:r>
              <a:rPr lang="ru-RU" b="1" dirty="0" smtClean="0"/>
              <a:t>                                                 </a:t>
            </a:r>
            <a:r>
              <a:rPr lang="ru-RU" b="1" dirty="0" err="1" smtClean="0"/>
              <a:t>Ульгень</a:t>
            </a:r>
            <a:r>
              <a:rPr lang="ru-RU" b="1" dirty="0" smtClean="0"/>
              <a:t> и журавль</a:t>
            </a:r>
            <a:endParaRPr lang="ru-RU" dirty="0" smtClean="0"/>
          </a:p>
          <a:p>
            <a:pPr fontAlgn="base"/>
            <a:r>
              <a:rPr lang="ru-RU" b="1" dirty="0" smtClean="0"/>
              <a:t>                                                     </a:t>
            </a:r>
            <a:endParaRPr lang="ru-RU" dirty="0" smtClean="0"/>
          </a:p>
          <a:p>
            <a:r>
              <a:rPr lang="ru-RU" dirty="0" smtClean="0"/>
              <a:t>   Охотники Горной </a:t>
            </a:r>
            <a:r>
              <a:rPr lang="ru-RU" dirty="0" err="1" smtClean="0"/>
              <a:t>Шории</a:t>
            </a:r>
            <a:r>
              <a:rPr lang="ru-RU" dirty="0" smtClean="0"/>
              <a:t> никогда не убивают журавлей и не используют их в пищу. Запрет этот имеет древние корни. Легенда гласит: птица помогла человеку добыть огонь.</a:t>
            </a:r>
          </a:p>
          <a:p>
            <a:r>
              <a:rPr lang="ru-RU" dirty="0" smtClean="0"/>
              <a:t>   Давно это было. Бог неба </a:t>
            </a:r>
            <a:r>
              <a:rPr lang="ru-RU" dirty="0" err="1" smtClean="0"/>
              <a:t>Ульгень</a:t>
            </a:r>
            <a:r>
              <a:rPr lang="ru-RU" dirty="0" smtClean="0"/>
              <a:t> создал землю и всё живое, а огня людям не дал. Звери и птицы в тайге хорошо жили. Птицам в гнёздах было тепло - их грели перья. Зверям в берлогах было тепло - их грели шкуры. Человеку было плохо - огня нет, в юрте холодно, пищу приготовить не на чем. Обратились люди к птицам: "Вы вокруг всей земли летаете, к небу поднимаетесь, моря и горы преодолеваете. Помогите нам огонь найти". Полетели птицы в разные земли - не сумели найти огня. Только птица журавль никуда не полетела. Пришла она к человеку и сказала: "Разве нет на берёзе гриба, разве нет в скале камня, а у вас силы? Если два камня взять и ударить друг о друга - огонь будет!" </a:t>
            </a:r>
          </a:p>
          <a:p>
            <a:r>
              <a:rPr lang="ru-RU" dirty="0" smtClean="0"/>
              <a:t>    Взяли люди два камня, ударили друг о друга, посыпались искры на сухой берёзовый гриб. Так древние люди научились добывать огонь.</a:t>
            </a:r>
          </a:p>
          <a:p>
            <a:r>
              <a:rPr lang="ru-RU" b="1" dirty="0" smtClean="0"/>
              <a:t>    </a:t>
            </a:r>
            <a:r>
              <a:rPr lang="ru-RU" sz="1400" b="1" dirty="0" smtClean="0"/>
              <a:t>Ульге́нь</a:t>
            </a:r>
            <a:r>
              <a:rPr lang="ru-RU" sz="1400" b="1" baseline="30000" dirty="0" smtClean="0"/>
              <a:t>1</a:t>
            </a:r>
            <a:r>
              <a:rPr lang="ru-RU" sz="1400" dirty="0" smtClean="0"/>
              <a:t> — верховное божество в шаманизме </a:t>
            </a:r>
            <a:r>
              <a:rPr lang="ru-RU" sz="1400" dirty="0" err="1" smtClean="0"/>
              <a:t>алтайцев,хакасов</a:t>
            </a:r>
            <a:r>
              <a:rPr lang="ru-RU" sz="1400" dirty="0" smtClean="0"/>
              <a:t> и шорцев — </a:t>
            </a:r>
            <a:r>
              <a:rPr lang="ru-RU" sz="1400" dirty="0" err="1" smtClean="0"/>
              <a:t>грозоносец</a:t>
            </a:r>
            <a:r>
              <a:rPr lang="ru-RU" sz="1400" dirty="0" smtClean="0"/>
              <a:t>, </a:t>
            </a:r>
            <a:r>
              <a:rPr lang="ru-RU" sz="1400" dirty="0" err="1" smtClean="0"/>
              <a:t>молниеносец</a:t>
            </a:r>
            <a:r>
              <a:rPr lang="ru-RU" sz="1400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    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krai.myschool44.edu.ru/pics/relyef/kuzneckaya_kotlovina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4857760"/>
            <a:ext cx="342902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28794" y="28572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Тексты для списывания. Рельеф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928671"/>
            <a:ext cx="86439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1.Прочитай текст. Определи стиль текста - художественный или научно-популярный. Спиши, вставляя пропущенные буквы.</a:t>
            </a:r>
            <a:endParaRPr lang="ru-RU" dirty="0" smtClean="0"/>
          </a:p>
          <a:p>
            <a:pPr algn="ctr" fontAlgn="base"/>
            <a:r>
              <a:rPr lang="ru-RU" b="1" dirty="0" smtClean="0"/>
              <a:t>Кузнецкая котловина</a:t>
            </a:r>
            <a:endParaRPr lang="ru-RU" dirty="0" smtClean="0"/>
          </a:p>
          <a:p>
            <a:pPr fontAlgn="base"/>
            <a:r>
              <a:rPr lang="ru-RU" dirty="0" smtClean="0"/>
              <a:t>   Рел…</a:t>
            </a:r>
            <a:r>
              <a:rPr lang="ru-RU" dirty="0" err="1" smtClean="0"/>
              <a:t>еф</a:t>
            </a:r>
            <a:r>
              <a:rPr lang="ru-RU" dirty="0" smtClean="0"/>
              <a:t> Кузнецкой котловины в основном </a:t>
            </a:r>
            <a:r>
              <a:rPr lang="ru-RU" dirty="0" err="1" smtClean="0"/>
              <a:t>равни</a:t>
            </a:r>
            <a:r>
              <a:rPr lang="ru-RU" dirty="0" smtClean="0"/>
              <a:t>(</a:t>
            </a:r>
            <a:r>
              <a:rPr lang="ru-RU" dirty="0" err="1" smtClean="0"/>
              <a:t>н</a:t>
            </a:r>
            <a:r>
              <a:rPr lang="ru-RU" dirty="0" smtClean="0"/>
              <a:t>/</a:t>
            </a:r>
            <a:r>
              <a:rPr lang="ru-RU" dirty="0" err="1" smtClean="0"/>
              <a:t>нн</a:t>
            </a:r>
            <a:r>
              <a:rPr lang="ru-RU" dirty="0" smtClean="0"/>
              <a:t>)</a:t>
            </a:r>
            <a:r>
              <a:rPr lang="ru-RU" dirty="0" err="1" smtClean="0"/>
              <a:t>ый</a:t>
            </a:r>
            <a:r>
              <a:rPr lang="ru-RU" dirty="0" smtClean="0"/>
              <a:t>, хотя местами сюда простираются </a:t>
            </a:r>
            <a:r>
              <a:rPr lang="ru-RU" dirty="0" err="1" smtClean="0"/>
              <a:t>з</a:t>
            </a:r>
            <a:r>
              <a:rPr lang="ru-RU" dirty="0" smtClean="0"/>
              <a:t>…</a:t>
            </a:r>
            <a:r>
              <a:rPr lang="ru-RU" dirty="0" err="1" smtClean="0"/>
              <a:t>падные</a:t>
            </a:r>
            <a:r>
              <a:rPr lang="ru-RU" dirty="0" smtClean="0"/>
              <a:t> отроги Кузнецкого Алатау. Котловина м…</a:t>
            </a:r>
            <a:r>
              <a:rPr lang="ru-RU" dirty="0" err="1" smtClean="0"/>
              <a:t>стами</a:t>
            </a:r>
            <a:r>
              <a:rPr lang="ru-RU" dirty="0" smtClean="0"/>
              <a:t> сильно изрезана …врагами. Они </a:t>
            </a:r>
            <a:r>
              <a:rPr lang="ru-RU" dirty="0" err="1" smtClean="0"/>
              <a:t>больш</a:t>
            </a:r>
            <a:r>
              <a:rPr lang="ru-RU" dirty="0" smtClean="0"/>
              <a:t>…</a:t>
            </a:r>
            <a:r>
              <a:rPr lang="ru-RU" dirty="0" err="1" smtClean="0"/>
              <a:t>й</a:t>
            </a:r>
            <a:r>
              <a:rPr lang="ru-RU" dirty="0" smtClean="0"/>
              <a:t> ч…ст…</a:t>
            </a:r>
            <a:r>
              <a:rPr lang="ru-RU" dirty="0" err="1" smtClean="0"/>
              <a:t>ю</a:t>
            </a:r>
            <a:r>
              <a:rPr lang="ru-RU" dirty="0" smtClean="0"/>
              <a:t> примыкают к </a:t>
            </a:r>
            <a:r>
              <a:rPr lang="ru-RU" dirty="0" err="1" smtClean="0"/>
              <a:t>к</a:t>
            </a:r>
            <a:r>
              <a:rPr lang="ru-RU" dirty="0" smtClean="0"/>
              <a:t>…</a:t>
            </a:r>
            <a:r>
              <a:rPr lang="ru-RU" dirty="0" err="1" smtClean="0"/>
              <a:t>ренным</a:t>
            </a:r>
            <a:r>
              <a:rPr lang="ru-RU" dirty="0" smtClean="0"/>
              <a:t> берегам рек, куда ст…кают талые и </a:t>
            </a:r>
            <a:r>
              <a:rPr lang="ru-RU" dirty="0" err="1" smtClean="0"/>
              <a:t>паво</a:t>
            </a:r>
            <a:r>
              <a:rPr lang="ru-RU" dirty="0" smtClean="0"/>
              <a:t>…</a:t>
            </a:r>
            <a:r>
              <a:rPr lang="ru-RU" dirty="0" err="1" smtClean="0"/>
              <a:t>ковые</a:t>
            </a:r>
            <a:r>
              <a:rPr lang="ru-RU" dirty="0" smtClean="0"/>
              <a:t> воды. В сев…</a:t>
            </a:r>
            <a:r>
              <a:rPr lang="ru-RU" dirty="0" err="1" smtClean="0"/>
              <a:t>рн</a:t>
            </a:r>
            <a:r>
              <a:rPr lang="ru-RU" dirty="0" smtClean="0"/>
              <a:t>…</a:t>
            </a:r>
            <a:r>
              <a:rPr lang="ru-RU" dirty="0" err="1" smtClean="0"/>
              <a:t>й</a:t>
            </a:r>
            <a:r>
              <a:rPr lang="ru-RU" dirty="0" smtClean="0"/>
              <a:t> части </a:t>
            </a:r>
            <a:r>
              <a:rPr lang="ru-RU" dirty="0" err="1" smtClean="0"/>
              <a:t>област</a:t>
            </a:r>
            <a:r>
              <a:rPr lang="ru-RU" dirty="0" smtClean="0"/>
              <a:t>… преобладает </a:t>
            </a:r>
            <a:r>
              <a:rPr lang="ru-RU" dirty="0" err="1" smtClean="0"/>
              <a:t>равни</a:t>
            </a:r>
            <a:r>
              <a:rPr lang="ru-RU" dirty="0" smtClean="0"/>
              <a:t>(</a:t>
            </a:r>
            <a:r>
              <a:rPr lang="ru-RU" dirty="0" err="1" smtClean="0"/>
              <a:t>н</a:t>
            </a:r>
            <a:r>
              <a:rPr lang="ru-RU" dirty="0" smtClean="0"/>
              <a:t>/</a:t>
            </a:r>
            <a:r>
              <a:rPr lang="ru-RU" dirty="0" err="1" smtClean="0"/>
              <a:t>нн</a:t>
            </a:r>
            <a:r>
              <a:rPr lang="ru-RU" dirty="0" smtClean="0"/>
              <a:t>)</a:t>
            </a:r>
            <a:r>
              <a:rPr lang="ru-RU" dirty="0" err="1" smtClean="0"/>
              <a:t>ый</a:t>
            </a:r>
            <a:r>
              <a:rPr lang="ru-RU" dirty="0" smtClean="0"/>
              <a:t> рельеф. Здесь в ряде мест горы обрываются тоже внезапно, и у </a:t>
            </a:r>
            <a:r>
              <a:rPr lang="ru-RU" dirty="0" err="1" smtClean="0"/>
              <a:t>поднож</a:t>
            </a:r>
            <a:r>
              <a:rPr lang="ru-RU" dirty="0" smtClean="0"/>
              <a:t>…я их начинается уд…</a:t>
            </a:r>
            <a:r>
              <a:rPr lang="ru-RU" dirty="0" err="1" smtClean="0"/>
              <a:t>вительно</a:t>
            </a:r>
            <a:r>
              <a:rPr lang="ru-RU" dirty="0" smtClean="0"/>
              <a:t> плоская  равнина.</a:t>
            </a:r>
            <a:br>
              <a:rPr lang="ru-RU" dirty="0" smtClean="0"/>
            </a:br>
            <a:r>
              <a:rPr lang="ru-RU" dirty="0" smtClean="0"/>
              <a:t>  На т…</a:t>
            </a:r>
            <a:r>
              <a:rPr lang="ru-RU" dirty="0" err="1" smtClean="0"/>
              <a:t>рритории</a:t>
            </a:r>
            <a:r>
              <a:rPr lang="ru-RU" dirty="0" smtClean="0"/>
              <a:t> Кузнецкой котловины находится знаменитый Кузнецкий </a:t>
            </a:r>
            <a:r>
              <a:rPr lang="ru-RU" dirty="0" err="1" smtClean="0"/>
              <a:t>уг</a:t>
            </a:r>
            <a:r>
              <a:rPr lang="ru-RU" dirty="0" smtClean="0"/>
              <a:t>…</a:t>
            </a:r>
            <a:r>
              <a:rPr lang="ru-RU" dirty="0" err="1" smtClean="0"/>
              <a:t>льный</a:t>
            </a:r>
            <a:r>
              <a:rPr lang="ru-RU" dirty="0" smtClean="0"/>
              <a:t> бассейн. В пределах котловины сосредоточены все крупные г…-рода Кемеровской </a:t>
            </a:r>
            <a:r>
              <a:rPr lang="ru-RU" dirty="0" err="1" smtClean="0"/>
              <a:t>област</a:t>
            </a:r>
            <a:r>
              <a:rPr lang="ru-RU" dirty="0" smtClean="0"/>
              <a:t>… — Кемерово, Прокоп…</a:t>
            </a:r>
            <a:r>
              <a:rPr lang="ru-RU" dirty="0" err="1" smtClean="0"/>
              <a:t>евск</a:t>
            </a:r>
            <a:r>
              <a:rPr lang="ru-RU" dirty="0" smtClean="0"/>
              <a:t>, </a:t>
            </a:r>
            <a:r>
              <a:rPr lang="ru-RU" dirty="0" err="1" smtClean="0"/>
              <a:t>Ленинск-Кузнецкий</a:t>
            </a:r>
            <a:r>
              <a:rPr lang="ru-RU" dirty="0" smtClean="0"/>
              <a:t>, Н…в…</a:t>
            </a:r>
            <a:r>
              <a:rPr lang="ru-RU" dirty="0" err="1" smtClean="0"/>
              <a:t>кузнецк</a:t>
            </a:r>
            <a:r>
              <a:rPr lang="ru-RU" dirty="0" smtClean="0"/>
              <a:t> и другие.</a:t>
            </a:r>
          </a:p>
          <a:p>
            <a:endParaRPr lang="ru-RU" dirty="0"/>
          </a:p>
        </p:txBody>
      </p:sp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794" y="28572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Рельеф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785794"/>
            <a:ext cx="86439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2.Прочитай текст. Определи стиль текста -  художественный или научно-популярный текст. Спиши предложения с однородными членами. Подчеркни однородные члены предложения.   </a:t>
            </a:r>
          </a:p>
          <a:p>
            <a:pPr fontAlgn="base"/>
            <a:r>
              <a:rPr lang="ru-RU" b="1" dirty="0" smtClean="0"/>
              <a:t>                                             </a:t>
            </a:r>
            <a:r>
              <a:rPr lang="ru-RU" b="1" dirty="0" err="1" smtClean="0"/>
              <a:t>Салаирский</a:t>
            </a:r>
            <a:r>
              <a:rPr lang="ru-RU" b="1" dirty="0" smtClean="0"/>
              <a:t> кряж</a:t>
            </a:r>
            <a:endParaRPr lang="ru-RU" dirty="0" smtClean="0"/>
          </a:p>
          <a:p>
            <a:pPr fontAlgn="base"/>
            <a:r>
              <a:rPr lang="ru-RU" dirty="0" smtClean="0"/>
              <a:t>    </a:t>
            </a:r>
            <a:r>
              <a:rPr lang="ru-RU" dirty="0" err="1" smtClean="0"/>
              <a:t>Салаирский</a:t>
            </a:r>
            <a:r>
              <a:rPr lang="ru-RU" dirty="0" smtClean="0"/>
              <a:t> кряж  – древние горы, ограничивающие Кузнецкую котловину с запада. Животный мир Салаира богат. Прежде всего, обращают на себя внимание насекомые – вездесущие муравьи, лесные клопы, яркие и причудливые бабочки. На Салаире встречаются редкие насекомые, например, бабочка аполлон, занесённая в Красную книгу России. В тайге, на отмерших стволах деревьев, хорошо заметна работа жуков-усачей и короедов. Они неутомимо перерабатывают стволы погибших деревьев. В </a:t>
            </a:r>
            <a:r>
              <a:rPr lang="ru-RU" dirty="0" err="1" smtClean="0"/>
              <a:t>салаирских</a:t>
            </a:r>
            <a:r>
              <a:rPr lang="ru-RU" dirty="0" smtClean="0"/>
              <a:t> речках водится хариус. Эта рыба характерна для горных рек. В пещерах и дуплах можно обнаружить летучих мышей. Встречаются на Салаире медведи, лоси, волки, рыси и зайцы. </a:t>
            </a:r>
            <a:r>
              <a:rPr lang="ru-RU" dirty="0" err="1" smtClean="0"/>
              <a:t>Салаирская</a:t>
            </a:r>
            <a:r>
              <a:rPr lang="ru-RU" dirty="0" smtClean="0"/>
              <a:t> тайга – это обилие птиц. Здесь живут и выводят потомство более сотни видов пернатых.</a:t>
            </a:r>
            <a:endParaRPr lang="ru-RU" dirty="0"/>
          </a:p>
        </p:txBody>
      </p:sp>
      <p:pic>
        <p:nvPicPr>
          <p:cNvPr id="8" name="Рисунок 7" descr="ÐÐ°ÑÑÐ¸Ð½ÐºÐ¸ Ð¿Ð¾ Ð·Ð°Ð¿ÑÐ¾ÑÑ ÑÐ°Ð»Ð°Ð¸ÑÑÐºÐ¸Ð¹ ÐºÑÑÐ¶ ÑÐ¾ÑÐ¾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072074"/>
            <a:ext cx="300039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14282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794" y="28572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Рельеф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928670"/>
            <a:ext cx="8643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3.Прочитай текст. Определи стиль текста -  художественный или научно-популярный текст. Спиши, вставляя пропущенные буквы. Обозначь число и падеж прилагательных.</a:t>
            </a:r>
            <a:endParaRPr lang="ru-RU" dirty="0" smtClean="0"/>
          </a:p>
          <a:p>
            <a:pPr fontAlgn="base"/>
            <a:r>
              <a:rPr lang="ru-RU" dirty="0" smtClean="0"/>
              <a:t> </a:t>
            </a:r>
          </a:p>
          <a:p>
            <a:pPr fontAlgn="base"/>
            <a:r>
              <a:rPr lang="ru-RU" b="1" dirty="0" smtClean="0"/>
              <a:t>                                         Кузнецкий Алатау</a:t>
            </a:r>
            <a:endParaRPr lang="ru-RU" dirty="0" smtClean="0"/>
          </a:p>
          <a:p>
            <a:pPr fontAlgn="base"/>
            <a:r>
              <a:rPr lang="ru-RU" dirty="0" smtClean="0"/>
              <a:t>    Кузнецкий Алатау – очень </a:t>
            </a:r>
            <a:r>
              <a:rPr lang="ru-RU" dirty="0" err="1" smtClean="0"/>
              <a:t>кр</a:t>
            </a:r>
            <a:r>
              <a:rPr lang="ru-RU" dirty="0" smtClean="0"/>
              <a:t>…сивые горы. Здесь можно </a:t>
            </a:r>
            <a:r>
              <a:rPr lang="ru-RU" dirty="0" err="1" smtClean="0"/>
              <a:t>увид</a:t>
            </a:r>
            <a:r>
              <a:rPr lang="ru-RU" dirty="0" smtClean="0"/>
              <a:t>…</a:t>
            </a:r>
            <a:r>
              <a:rPr lang="ru-RU" dirty="0" err="1" smtClean="0"/>
              <a:t>ть</a:t>
            </a:r>
            <a:r>
              <a:rPr lang="ru-RU" dirty="0" smtClean="0"/>
              <a:t> остр…к…</a:t>
            </a:r>
            <a:r>
              <a:rPr lang="ru-RU" dirty="0" err="1" smtClean="0"/>
              <a:t>нечные</a:t>
            </a:r>
            <a:r>
              <a:rPr lang="ru-RU" dirty="0" smtClean="0"/>
              <a:t> в…</a:t>
            </a:r>
            <a:r>
              <a:rPr lang="ru-RU" dirty="0" err="1" smtClean="0"/>
              <a:t>рш</a:t>
            </a:r>
            <a:r>
              <a:rPr lang="ru-RU" dirty="0" smtClean="0"/>
              <a:t>…</a:t>
            </a:r>
            <a:r>
              <a:rPr lang="ru-RU" dirty="0" err="1" smtClean="0"/>
              <a:t>ны</a:t>
            </a:r>
            <a:r>
              <a:rPr lang="ru-RU" dirty="0" smtClean="0"/>
              <a:t>, отвесные скалы, каменные россыпи (</a:t>
            </a:r>
            <a:r>
              <a:rPr lang="ru-RU" dirty="0" err="1" smtClean="0"/>
              <a:t>курумы</a:t>
            </a:r>
            <a:r>
              <a:rPr lang="ru-RU" dirty="0" smtClean="0"/>
              <a:t>), пещеры, быстрые </a:t>
            </a:r>
            <a:r>
              <a:rPr lang="ru-RU" dirty="0" err="1" smtClean="0"/>
              <a:t>порож</a:t>
            </a:r>
            <a:r>
              <a:rPr lang="ru-RU" dirty="0" smtClean="0"/>
              <a:t>…</a:t>
            </a:r>
            <a:r>
              <a:rPr lang="ru-RU" dirty="0" err="1" smtClean="0"/>
              <a:t>стые</a:t>
            </a:r>
            <a:r>
              <a:rPr lang="ru-RU" dirty="0" smtClean="0"/>
              <a:t> р…</a:t>
            </a:r>
            <a:r>
              <a:rPr lang="ru-RU" dirty="0" err="1" smtClean="0"/>
              <a:t>ки</a:t>
            </a:r>
            <a:r>
              <a:rPr lang="ru-RU" dirty="0" smtClean="0"/>
              <a:t> и в…д…</a:t>
            </a:r>
            <a:r>
              <a:rPr lang="ru-RU" dirty="0" err="1" smtClean="0"/>
              <a:t>пады</a:t>
            </a:r>
            <a:r>
              <a:rPr lang="ru-RU" dirty="0" smtClean="0"/>
              <a:t>, л…</a:t>
            </a:r>
            <a:r>
              <a:rPr lang="ru-RU" dirty="0" err="1" smtClean="0"/>
              <a:t>дники</a:t>
            </a:r>
            <a:r>
              <a:rPr lang="ru-RU" dirty="0" smtClean="0"/>
              <a:t>. Одним из самых </a:t>
            </a:r>
            <a:r>
              <a:rPr lang="ru-RU" dirty="0" err="1" smtClean="0"/>
              <a:t>кр</a:t>
            </a:r>
            <a:r>
              <a:rPr lang="ru-RU" dirty="0" smtClean="0"/>
              <a:t>…сивых уголков Алатау …</a:t>
            </a:r>
            <a:r>
              <a:rPr lang="ru-RU" dirty="0" err="1" smtClean="0"/>
              <a:t>вляется</a:t>
            </a:r>
            <a:r>
              <a:rPr lang="ru-RU" dirty="0" smtClean="0"/>
              <a:t> З…л…тая долина. Так называют ч…</a:t>
            </a:r>
            <a:r>
              <a:rPr lang="ru-RU" dirty="0" err="1" smtClean="0"/>
              <a:t>сть</a:t>
            </a:r>
            <a:r>
              <a:rPr lang="ru-RU" dirty="0" smtClean="0"/>
              <a:t> Кузнецкого Алатау, где много </a:t>
            </a:r>
            <a:r>
              <a:rPr lang="ru-RU" dirty="0" err="1" smtClean="0"/>
              <a:t>голубых</a:t>
            </a:r>
            <a:r>
              <a:rPr lang="ru-RU" dirty="0" smtClean="0"/>
              <a:t> …</a:t>
            </a:r>
            <a:r>
              <a:rPr lang="ru-RU" dirty="0" err="1" smtClean="0"/>
              <a:t>зёр</a:t>
            </a:r>
            <a:r>
              <a:rPr lang="ru-RU" dirty="0" smtClean="0"/>
              <a:t>, …кружённых б…л…снежными в…</a:t>
            </a:r>
            <a:r>
              <a:rPr lang="ru-RU" dirty="0" err="1" smtClean="0"/>
              <a:t>рш</a:t>
            </a:r>
            <a:r>
              <a:rPr lang="ru-RU" dirty="0" smtClean="0"/>
              <a:t>…нами. В Алатау б…рут </a:t>
            </a:r>
            <a:r>
              <a:rPr lang="ru-RU" dirty="0" err="1" smtClean="0"/>
              <a:t>нач</a:t>
            </a:r>
            <a:r>
              <a:rPr lang="ru-RU" dirty="0" smtClean="0"/>
              <a:t>…</a:t>
            </a:r>
            <a:r>
              <a:rPr lang="ru-RU" dirty="0" err="1" smtClean="0"/>
              <a:t>ло</a:t>
            </a:r>
            <a:r>
              <a:rPr lang="ru-RU" dirty="0" smtClean="0"/>
              <a:t> многие реки обл…ст…, в том числе и главная р…</a:t>
            </a:r>
            <a:r>
              <a:rPr lang="ru-RU" dirty="0" err="1" smtClean="0"/>
              <a:t>ка</a:t>
            </a:r>
            <a:r>
              <a:rPr lang="ru-RU" dirty="0" smtClean="0"/>
              <a:t> – Томь.</a:t>
            </a:r>
            <a:endParaRPr lang="ru-RU" dirty="0"/>
          </a:p>
        </p:txBody>
      </p:sp>
      <p:pic>
        <p:nvPicPr>
          <p:cNvPr id="8" name="Рисунок 7" descr="http://krai.myschool44.edu.ru/pics/relyef/kuzneckij_alatau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4500570"/>
            <a:ext cx="335758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794" y="28572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Рельеф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714356"/>
            <a:ext cx="8715436" cy="494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4. Прочитай текст. Выпиши предложения, в которых говорится о том, какое значение имеет Томь для жителей Кузбасса. Обозначь падеж и склонение существительных.</a:t>
            </a:r>
            <a:endParaRPr lang="ru-RU" dirty="0" smtClean="0"/>
          </a:p>
          <a:p>
            <a:pPr fontAlgn="base"/>
            <a:r>
              <a:rPr lang="ru-RU" b="1" dirty="0" smtClean="0"/>
              <a:t>                                                Река Томь</a:t>
            </a:r>
            <a:endParaRPr lang="ru-RU" dirty="0" smtClean="0"/>
          </a:p>
          <a:p>
            <a:pPr fontAlgn="base"/>
            <a:r>
              <a:rPr lang="ru-RU" dirty="0" smtClean="0"/>
              <a:t>   Самая большая и полноводная река Кемеровской области – Томь. От своих истоков до места впадения в нее </a:t>
            </a:r>
            <a:r>
              <a:rPr lang="ru-RU" dirty="0" err="1" smtClean="0"/>
              <a:t>Мрас-Су</a:t>
            </a:r>
            <a:r>
              <a:rPr lang="ru-RU" dirty="0" smtClean="0"/>
              <a:t> Томь имеет нрав типично горной реки. У самого устья, при впадении в могучую Обь, Томь превращается в истинно равнинную реку, с размеренным течением. Наиболее крупными  притоками Томи являются </a:t>
            </a:r>
            <a:r>
              <a:rPr lang="ru-RU" dirty="0" err="1" smtClean="0"/>
              <a:t>Бельсу</a:t>
            </a:r>
            <a:r>
              <a:rPr lang="ru-RU" dirty="0" smtClean="0"/>
              <a:t>, Уса, </a:t>
            </a:r>
            <a:r>
              <a:rPr lang="ru-RU" dirty="0" err="1" smtClean="0"/>
              <a:t>Мрас-Су</a:t>
            </a:r>
            <a:r>
              <a:rPr lang="ru-RU" dirty="0" smtClean="0"/>
              <a:t>, Кондома, </a:t>
            </a:r>
            <a:r>
              <a:rPr lang="ru-RU" dirty="0" err="1" smtClean="0"/>
              <a:t>Тайдон</a:t>
            </a:r>
            <a:r>
              <a:rPr lang="ru-RU" dirty="0" smtClean="0"/>
              <a:t>. Все они находятся на территории нашей области.</a:t>
            </a:r>
          </a:p>
          <a:p>
            <a:r>
              <a:rPr lang="ru-RU" dirty="0" smtClean="0"/>
              <a:t>Томь - река с характером, река с трудной и богатой биографией, река с большими заслугами и важными проблемами. Томь утоляет жажду городов и посёлков, промышленных и сельскохозяйственных предприятий, она транспортный путь и источник электроэнергии. Томь – основа рыбного хозяйства. Томь – место отдыха, она предоставила нам свои пляжи и острова, свои берега для мичуринских садов, дач, домов отдыха, туристических лагерей.</a:t>
            </a:r>
            <a:endParaRPr lang="ru-RU" dirty="0"/>
          </a:p>
        </p:txBody>
      </p:sp>
      <p:pic>
        <p:nvPicPr>
          <p:cNvPr id="8" name="Рисунок 7" descr="ÐÐ°ÑÑÐ¸Ð½ÐºÐ¸ Ð¿Ð¾ Ð·Ð°Ð¿ÑÐ¾ÑÑ ÑÐ¾Ð¼Ñ Ð³Ð¾ÑÐ½Ð°Ñ  ÑÐ¾ÑÐ¾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5286388"/>
            <a:ext cx="271464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794" y="28572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Рельеф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714356"/>
            <a:ext cx="87154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5.Прочитай стихотворение о реках нашей области. Названия, каких рек в нем встречаются? Найди их на карте России и Кемеровской области. Спиши. Разбери по частям речи и членам предложения 1-3 предложения.</a:t>
            </a:r>
            <a:endParaRPr lang="ru-RU" dirty="0" smtClean="0"/>
          </a:p>
          <a:p>
            <a:r>
              <a:rPr lang="ru-RU" b="1" dirty="0" smtClean="0"/>
              <a:t> </a:t>
            </a:r>
          </a:p>
          <a:p>
            <a:r>
              <a:rPr lang="ru-RU" b="1" dirty="0" smtClean="0"/>
              <a:t>                                     Отчего океан солёный?</a:t>
            </a:r>
          </a:p>
          <a:p>
            <a:r>
              <a:rPr lang="ru-RU" dirty="0" smtClean="0"/>
              <a:t>Среди камней и скал в лесу играет горная река </a:t>
            </a:r>
            <a:r>
              <a:rPr lang="ru-RU" dirty="0" err="1" smtClean="0"/>
              <a:t>Мрассу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Над ней стрекозы на весу застыли в синем воздухе…</a:t>
            </a:r>
          </a:p>
          <a:p>
            <a:r>
              <a:rPr lang="ru-RU" dirty="0" smtClean="0"/>
              <a:t>Плоты смолистые </a:t>
            </a:r>
            <a:r>
              <a:rPr lang="ru-RU" dirty="0" err="1" smtClean="0"/>
              <a:t>Мрассу</a:t>
            </a:r>
            <a:r>
              <a:rPr lang="ru-RU" dirty="0" smtClean="0"/>
              <a:t> несёт к Томи без роздыха.</a:t>
            </a:r>
          </a:p>
          <a:p>
            <a:r>
              <a:rPr lang="ru-RU" dirty="0" smtClean="0"/>
              <a:t>А Томь, как старшая сестра горянки</a:t>
            </a:r>
            <a:r>
              <a:rPr lang="ru-RU" baseline="30000" dirty="0" smtClean="0"/>
              <a:t>1</a:t>
            </a:r>
            <a:r>
              <a:rPr lang="ru-RU" dirty="0" smtClean="0"/>
              <a:t> своенравной,</a:t>
            </a:r>
          </a:p>
          <a:p>
            <a:r>
              <a:rPr lang="ru-RU" dirty="0" smtClean="0"/>
              <a:t>Качает барки</a:t>
            </a:r>
            <a:r>
              <a:rPr lang="ru-RU" baseline="30000" dirty="0" smtClean="0"/>
              <a:t>2</a:t>
            </a:r>
            <a:r>
              <a:rPr lang="ru-RU" dirty="0" smtClean="0"/>
              <a:t>, катера – к Оби</a:t>
            </a:r>
            <a:r>
              <a:rPr lang="ru-RU" baseline="30000" dirty="0" smtClean="0"/>
              <a:t>3</a:t>
            </a:r>
            <a:r>
              <a:rPr lang="ru-RU" dirty="0" smtClean="0"/>
              <a:t> струится плавно.</a:t>
            </a:r>
          </a:p>
          <a:p>
            <a:r>
              <a:rPr lang="ru-RU" dirty="0" smtClean="0"/>
              <a:t>И у Оби усталый вид  -  попробуй, поворачивай!</a:t>
            </a:r>
          </a:p>
          <a:p>
            <a:r>
              <a:rPr lang="ru-RU" dirty="0" smtClean="0"/>
              <a:t>К оленеводам грузы мчит, к </a:t>
            </a:r>
            <a:r>
              <a:rPr lang="ru-RU" dirty="0" err="1" smtClean="0"/>
              <a:t>тундровикам</a:t>
            </a:r>
            <a:r>
              <a:rPr lang="ru-RU" dirty="0" smtClean="0"/>
              <a:t>, </a:t>
            </a:r>
            <a:r>
              <a:rPr lang="ru-RU" dirty="0" err="1" smtClean="0"/>
              <a:t>к</a:t>
            </a:r>
            <a:r>
              <a:rPr lang="ru-RU" dirty="0" smtClean="0"/>
              <a:t> рабочим.</a:t>
            </a:r>
          </a:p>
          <a:p>
            <a:r>
              <a:rPr lang="ru-RU" dirty="0" smtClean="0"/>
              <a:t>Трудились реки в дождь, в туман, как человек до пота.                        </a:t>
            </a:r>
            <a:r>
              <a:rPr lang="ru-RU" sz="1400" dirty="0" smtClean="0"/>
              <a:t>Томь</a:t>
            </a:r>
          </a:p>
          <a:p>
            <a:r>
              <a:rPr lang="ru-RU" dirty="0" smtClean="0"/>
              <a:t>И стал солёным океан от их большой работы.  </a:t>
            </a:r>
          </a:p>
          <a:p>
            <a:r>
              <a:rPr lang="ru-RU" dirty="0" smtClean="0"/>
              <a:t>                                                                      Юрий </a:t>
            </a:r>
            <a:r>
              <a:rPr lang="ru-RU" dirty="0" err="1" smtClean="0"/>
              <a:t>Могутин</a:t>
            </a:r>
            <a:r>
              <a:rPr lang="ru-RU" dirty="0" smtClean="0"/>
              <a:t>, кузбасский поэт</a:t>
            </a:r>
          </a:p>
          <a:p>
            <a:endParaRPr lang="ru-RU" dirty="0" smtClean="0"/>
          </a:p>
          <a:p>
            <a:r>
              <a:rPr lang="ru-RU" sz="1400" b="1" dirty="0" smtClean="0"/>
              <a:t>Горянка</a:t>
            </a:r>
            <a:r>
              <a:rPr lang="ru-RU" sz="1400" b="1" baseline="30000" dirty="0" smtClean="0"/>
              <a:t>1</a:t>
            </a:r>
            <a:r>
              <a:rPr lang="ru-RU" sz="1400" dirty="0" smtClean="0"/>
              <a:t> — представительница какой-либо этнической группы, живущей в горных районах.</a:t>
            </a:r>
          </a:p>
          <a:p>
            <a:r>
              <a:rPr lang="ru-RU" sz="1400" b="1" dirty="0" smtClean="0"/>
              <a:t>Ба́рка</a:t>
            </a:r>
            <a:r>
              <a:rPr lang="ru-RU" sz="1400" b="1" baseline="30000" dirty="0" smtClean="0"/>
              <a:t>2</a:t>
            </a:r>
            <a:r>
              <a:rPr lang="ru-RU" sz="1400" dirty="0" smtClean="0"/>
              <a:t> (</a:t>
            </a:r>
            <a:r>
              <a:rPr lang="ru-RU" sz="1400" dirty="0" err="1" smtClean="0"/>
              <a:t>итал</a:t>
            </a:r>
            <a:r>
              <a:rPr lang="ru-RU" sz="1400" dirty="0" smtClean="0"/>
              <a:t>. </a:t>
            </a:r>
            <a:r>
              <a:rPr lang="it-IT" sz="1400" dirty="0" smtClean="0"/>
              <a:t>barca</a:t>
            </a:r>
            <a:r>
              <a:rPr lang="ru-RU" sz="1400" dirty="0" smtClean="0"/>
              <a:t>, исп.</a:t>
            </a:r>
            <a:r>
              <a:rPr lang="es-ES" sz="1400" dirty="0" smtClean="0"/>
              <a:t>barca</a:t>
            </a:r>
            <a:r>
              <a:rPr lang="ru-RU" sz="1400" dirty="0" smtClean="0"/>
              <a:t>, фр. </a:t>
            </a:r>
            <a:r>
              <a:rPr lang="fr-FR" sz="1400" dirty="0" smtClean="0"/>
              <a:t>barque</a:t>
            </a:r>
            <a:r>
              <a:rPr lang="ru-RU" sz="1400" dirty="0" smtClean="0"/>
              <a:t>) — большое несамоходное грузовое плоскодонное судно, применявшееся с начала XVIII века до конца XIX века на крупных водоёмах Российской империи.</a:t>
            </a:r>
          </a:p>
          <a:p>
            <a:r>
              <a:rPr lang="ru-RU" sz="1400" b="1" dirty="0" smtClean="0"/>
              <a:t>Обь</a:t>
            </a:r>
            <a:r>
              <a:rPr lang="ru-RU" sz="1400" b="1" baseline="30000" dirty="0" smtClean="0"/>
              <a:t>3</a:t>
            </a:r>
            <a:r>
              <a:rPr lang="ru-RU" sz="1400" dirty="0" smtClean="0"/>
              <a:t> – самая длинная река России, берёт начало в горах Алтая. Томь впадает в Обь. Обь не является рекой Кемеровской области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2" cstate="print"/>
          <a:srcRect b="36987"/>
          <a:stretch>
            <a:fillRect/>
          </a:stretch>
        </p:blipFill>
        <p:spPr bwMode="auto">
          <a:xfrm>
            <a:off x="214282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Ð¾ÑÐ¾Ð¶ÐµÐµ Ð¸Ð·Ð¾Ð±ÑÐ°Ð¶ÐµÐ½Ð¸Ð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285992"/>
            <a:ext cx="228601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794" y="28572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Тексты для списывания. Рельеф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714356"/>
            <a:ext cx="871543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6. Прочитай. Раздели на части. Составь план рассказа. Озаглавь. Спиши.</a:t>
            </a:r>
          </a:p>
          <a:p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   Наиболее крупные реки нашей области –Томь, Кия, </a:t>
            </a:r>
            <a:r>
              <a:rPr lang="ru-RU" dirty="0" err="1" smtClean="0"/>
              <a:t>Яя</a:t>
            </a:r>
            <a:r>
              <a:rPr lang="ru-RU" dirty="0" smtClean="0"/>
              <a:t>, Иня, </a:t>
            </a:r>
            <a:r>
              <a:rPr lang="ru-RU" dirty="0" err="1" smtClean="0"/>
              <a:t>Чумыш</a:t>
            </a:r>
            <a:r>
              <a:rPr lang="ru-RU" dirty="0" smtClean="0"/>
              <a:t> и Чулым. Большинство рек берут начало в горах Кузнецкого Алатау, Горной </a:t>
            </a:r>
            <a:r>
              <a:rPr lang="ru-RU" dirty="0" err="1" smtClean="0"/>
              <a:t>Шории</a:t>
            </a:r>
            <a:r>
              <a:rPr lang="ru-RU" dirty="0" smtClean="0"/>
              <a:t> и </a:t>
            </a:r>
            <a:r>
              <a:rPr lang="ru-RU" dirty="0" err="1" smtClean="0"/>
              <a:t>Салаирского</a:t>
            </a:r>
            <a:r>
              <a:rPr lang="ru-RU" dirty="0" smtClean="0"/>
              <a:t> кряжа. Почти все они текут с юга на север.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В горах они имеют быстрое течение, каменистое дно, обрывистые берега, узкие долины и прозрачную холодную воду.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На равнине наши реки становятся спокойными, берега у них пологие, долины широкие, вода тёплая и часто мутная. В таких реках водится много рыбы.      Здесь хорошо отдыхать, купаться, загорать. Питаются наши реки в основном за счёт таяния снега и льда и за счёт дождей в тёплый период года. </a:t>
            </a:r>
            <a:endParaRPr lang="ru-RU" dirty="0"/>
          </a:p>
        </p:txBody>
      </p:sp>
      <p:pic>
        <p:nvPicPr>
          <p:cNvPr id="9" name="Рисунок 8" descr="ÐÐ°ÑÑÐ¸Ð½ÐºÐ¸ Ð¿Ð¾ Ð·Ð°Ð¿ÑÐ¾ÑÑ ÑÐµÐºÐ¸ ÐºÑÐ·Ð±Ð°ÑÑ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5000636"/>
            <a:ext cx="271464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670" y="785794"/>
            <a:ext cx="67866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b="1" dirty="0" smtClean="0"/>
              <a:t>Дятел</a:t>
            </a:r>
            <a:endParaRPr lang="ru-RU" dirty="0" smtClean="0"/>
          </a:p>
          <a:p>
            <a:pPr fontAlgn="base"/>
            <a:r>
              <a:rPr lang="ru-RU" dirty="0" smtClean="0"/>
              <a:t>    В начале марта в лесу можно услышать барабанную дробь. Это дятел уже чувствует приближение весны. Он сильно ударяет по стволу клювом, и по лесу разносится  гулкий стук. С помощью крепкого клюва дятлы легко добираются до насекомых, которые обитают под корой и в древесине. А липким языком они достают добычу. Зимой птицы питаются семенами хвойных деревьев.</a:t>
            </a:r>
          </a:p>
          <a:p>
            <a:pPr fontAlgn="base"/>
            <a:r>
              <a:rPr lang="ru-RU" dirty="0" smtClean="0"/>
              <a:t>    Весной дятлы долбят стволы берёз и пьют сок, а в конце лета поедают ягоды и расклёвывают яблоки в садах.</a:t>
            </a:r>
            <a:endParaRPr lang="ru-RU" dirty="0"/>
          </a:p>
        </p:txBody>
      </p:sp>
      <p:pic>
        <p:nvPicPr>
          <p:cNvPr id="5" name="Рисунок 4" descr="ÐÐ°ÑÑÐ¸Ð½ÐºÐ¸ Ð¿Ð¾ Ð·Ð°Ð¿ÑÐ¾ÑÑ Ð´ÑÑÐµÐ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164307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71670" y="3643314"/>
            <a:ext cx="692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                                                  ***</a:t>
            </a:r>
          </a:p>
          <a:p>
            <a:pPr fontAlgn="base"/>
            <a:r>
              <a:rPr lang="ru-RU" dirty="0" smtClean="0"/>
              <a:t>    Зима в Кемеровской области – самое продолжительное время года. Она длится около пяти  месяцев, сопровождается низкими температурами, снегопадами и метелями. </a:t>
            </a:r>
          </a:p>
          <a:p>
            <a:pPr fontAlgn="base"/>
            <a:r>
              <a:rPr lang="ru-RU" dirty="0" smtClean="0"/>
              <a:t>Но морозная погода порой сменяется оттепелями. Дует сырой тёплый ветер, идёт мокрый снег и даже дождь. Это прорываются западные и юго-западные ветры </a:t>
            </a:r>
          </a:p>
          <a:p>
            <a:pPr fontAlgn="base"/>
            <a:r>
              <a:rPr lang="ru-RU" dirty="0" smtClean="0"/>
              <a:t>с Атлантического океана, приносящие потепление. </a:t>
            </a:r>
            <a:endParaRPr lang="ru-RU" dirty="0"/>
          </a:p>
        </p:txBody>
      </p:sp>
      <p:pic>
        <p:nvPicPr>
          <p:cNvPr id="13" name="Рисунок 12" descr="ÐÐ°ÑÑÐ¸Ð½ÐºÐ¸ Ð¿Ð¾ Ð·Ð°Ð¿ÑÐ¾ÑÑ ÐºÐµÐ¼ÐµÑÐ¾Ð²ÑÐºÐ°Ñ Ð¾Ð±Ð»Ð°ÑÑÑ Ð·Ð¸Ð¼Ð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14818"/>
            <a:ext cx="164307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357158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785794"/>
            <a:ext cx="85725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                      Косуля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Косуля – красивый грациозный олень. Обитает на окраине тайги. Это самый распространённый вид оленей в нашей области. Голову самца украшают ветвистые рога. Летом косули держатся стайками из четырёх-пяти животных, а к зиме собираются в табунки по десять и более. В горной тайге осенью и весной бывают массовые кочевья косуль. Весной они уходят вверх, спасаясь от комаров и слепней. А осенью спускаются в низменные места с меньшим снежным покровом. Иногда косули уходят в соседнюю Хакасию. Там зимы менее снежные.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Ð°ÑÑÐ¸Ð½ÐºÐ¸ Ð¿Ð¾ Ð·Ð°Ð¿ÑÐ¾ÑÑ ÐºÐ¾ÑÑÐ»Ñ ÑÐ¸Ð±Ð¸ÑÑÐºÐ°Ñ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643446"/>
            <a:ext cx="28575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357158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29058" y="6500834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Косуля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cs typeface="Arial" pitchFamily="34" charset="0"/>
              </a:rPr>
              <a:t>Морфология. Глагол</a:t>
            </a:r>
            <a:endParaRPr lang="ru-RU" sz="20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14282" y="928670"/>
            <a:ext cx="871543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3.Прочитай.  Спиши, вставляя пропущенные буквы. Подчеркни глаголы.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Обозначь время, род и число глаголов.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П…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дснежник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–</a:t>
            </a:r>
            <a:endParaRPr lang="ru-RU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Цв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…ток п…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днялся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на носок</a:t>
            </a:r>
            <a:endParaRPr lang="ru-RU" dirty="0" smtClean="0"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Был чуточку пр…стужен.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 шейка призрачно т…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 ноженьки разуты.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Но стала эта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цв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стливая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минута.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Тех, кто д…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сматр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…вали сны,             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Он звал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праз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…ник этот.                                   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Он стал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предвес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ником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в…сны,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Д…бра, т…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и света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                                                                     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И 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выгл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…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нул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наружу.</a:t>
            </a:r>
            <a:endParaRPr lang="ru-RU" dirty="0" smtClean="0"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Его в…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сёлый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г…л…сок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                                  Герберт Генке, кузбасский поэт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 descr="ÐÐ°ÑÑÐ¸Ð½ÐºÐ¸ Ð¿Ð¾ Ð·Ð°Ð¿ÑÐ¾ÑÑ Ð¿Ð¾Ð´ÑÐ½ÐµÐ¶Ð½Ð¸ÐºÐ¸ ÑÐ¾ÑÐ¾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2000240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357166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785794"/>
            <a:ext cx="8572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                 Медведь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Медведь – характерный обитатель лесов Кузбасса. Он предпочитает темнохвойную тайгу. Этот крупный зверь всеяден – он с удовольствием поедает ягоды, кедровые орехи, клубни растений, разоряет пасеки, нападает на  крупных зверей.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Берлогу медведи устраивают в самых глухих местах тайги. Всю зверь ничего не ест. Работа сердца и дыхание  в это время у него замедляются. В берлоге у медведицы  появляются медвежата.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Ð°ÑÑÐ¸Ð½ÐºÐ¸ Ð¿Ð¾ Ð·Ð°Ð¿ÑÐ¾ÑÑ Ð¼ÐµÐ´Ð²ÐµÐ´Ñ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4214818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14678" y="6500834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      Медведь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85794"/>
            <a:ext cx="8643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               Ушастая сова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Ушастая сова получила своё название за «уши», которые образованы перьями. Эта птица широко распространена в нашей области. Живёт она в разных лесах, но предпочитает хвойные. Охотно селится в парках и лесопарках. Зимой ушастые совы собираются в стаи. Днём они сидят маленькой группой в лесу или в парке, а ночью разлетаются на охоту.    Основной корм ушастой совы – мелкие грызуны, иногда землеройки. Добычу высматривают с воздуха или с удобного наблюдательного пункта.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Ð°ÑÑÐ¸Ð½ÐºÐ¸ Ð¿Ð¾ Ð·Ð°Ð¿ÑÐ¾ÑÑ ÑÑÐ°ÑÑÐ°Ñ ÑÐ¾Ð²Ð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4143380"/>
            <a:ext cx="185738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00364" y="6429396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Ушастая сова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85794"/>
            <a:ext cx="8643998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b="1" dirty="0" smtClean="0"/>
              <a:t>Дятел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В начале марта в лесу можно услышать барабанную дробь. Это дятел уже чувствует приближение весны. Он сильно ударяет по стволу клювом, и по лесу разносится  гулкий стук. С помощью крепкого клюва дятлы легко добираются до насекомых, которые обитают под корой и в древесине. А липким языком они достают добычу. Зимой птицы питаются семенами хвойных деревьев.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Весной дятлы долбят стволы берёз и пьют сок, а в конце лета поедают ягоды и расклёвывают яблоки в садах.</a:t>
            </a:r>
            <a:endParaRPr lang="ru-RU" dirty="0"/>
          </a:p>
        </p:txBody>
      </p:sp>
      <p:pic>
        <p:nvPicPr>
          <p:cNvPr id="5" name="Рисунок 4" descr="ÐÐ°ÑÑÐ¸Ð½ÐºÐ¸ Ð¿Ð¾ Ð·Ð°Ð¿ÑÐ¾ÑÑ Ð´ÑÑÐµÐ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4214818"/>
            <a:ext cx="24288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       Проверочные диктанты</a:t>
            </a:r>
            <a:endParaRPr lang="ru-RU" sz="2000" b="1" dirty="0"/>
          </a:p>
        </p:txBody>
      </p:sp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43306" y="6429396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Дятел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85794"/>
            <a:ext cx="8643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                 Поползень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Поползень – ближайший родственник синицы. Они гнездятся в дуплах деревьев. В поисках пищи обследуют веточки и трещины коры, делают запасы на «чёрный день». От синиц эти коренастые птички отличаются более коротким хвостом, сильными лапками и клювом. Благодаря загнутым когтям поползни прекрасно лазают по стволам деревьев. Могут спускаться по стволу вниз головой. Крепким клювом они легко вскрывают кору и трухлявую древесину, раскалывают скорлупу орехов.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   Проверочные диктанты</a:t>
            </a:r>
            <a:endParaRPr lang="ru-RU" sz="2000" b="1" dirty="0"/>
          </a:p>
        </p:txBody>
      </p:sp>
      <p:pic>
        <p:nvPicPr>
          <p:cNvPr id="8" name="Рисунок 7" descr="ÐÐ°ÑÑÐ¸Ð½ÐºÐ¸ Ð¿Ð¾ Ð·Ð°Ð¿ÑÐ¾ÑÑ Ð¿Ð¾Ð¿Ð¾Ð»Ð·ÐµÐ½Ñ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4214818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868" y="6429396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Поползень 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85794"/>
            <a:ext cx="8643998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                 Сазан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 Сазан живёт во всех типах водоёмов. Предпочитает глубоководье с корягами, глинистым дном и тихим течением. Сазан общителен – живёт небольшими стаями. Кормится утром и вечером, любит растительную пищу. Сазан – крупная, сильная, смелая и умная рыба. Попав на удочку, он немедленно кидается прочь от рыбака, старается вытянуть леску в одну линию с удочкой и порвать её. Сазаны умеют перепрыгивать и протаранивать сети.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Ð°ÑÑÐ¸Ð½ÐºÐ¸ Ð¿Ð¾ Ð·Ð°Ð¿ÑÐ¾ÑÑ ÑÐ°Ð·Ð°Ð½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214818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868" y="6429396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Сазан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85794"/>
            <a:ext cx="864399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                  Карась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Карась живёт в прудах и озёрах со стоячей водой и тинистым дном. В тине он добывает себе пропитание. В тину зарывается на зиму и выживает, даже если водоём промерзает до дна. Растёт медленно. В одних и тех же водах живут караси двух видов – золотой и серебряный. Серебряный карась известен тем, что благодаря ему путём селекции была выведена знаменитая золотая рыбка.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8" name="Рисунок 7" descr="ÐÐ°ÑÑÐ¸Ð½ÐºÐ¸ Ð¿Ð¾ Ð·Ð°Ð¿ÑÐ¾ÑÑ ÑÐµÑÐµÐ±ÑÑÐ½ÑÐ¹ ÐºÐ°ÑÐ°ÑÑ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857628"/>
            <a:ext cx="3714776" cy="256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714744" y="6429396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  Карась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85794"/>
            <a:ext cx="8643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                       Язь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Язь – любитель небольших быстрых и холодных рек. У него жёлтый цвет глаз и мелкая чешуя. Язь всеяден. Язь уступает сазану в силе и размерах, но не отстаёт от него в смекалке. Язь, пойманный на удочку, начинает кувыркаться в воде и трясти головой. Так он хочет освободиться от крючка. Поймать язя – мечта каждого рыбака.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Ð°ÑÑÐ¸Ð½ÐºÐ¸ Ð¿Ð¾ Ð·Ð°Ð¿ÑÐ¾ÑÑ ÑÐ·Ñ"/>
          <p:cNvPicPr/>
          <p:nvPr/>
        </p:nvPicPr>
        <p:blipFill>
          <a:blip r:embed="rId2"/>
          <a:srcRect l="7500" r="13500" b="14793"/>
          <a:stretch>
            <a:fillRect/>
          </a:stretch>
        </p:blipFill>
        <p:spPr bwMode="auto">
          <a:xfrm>
            <a:off x="2643174" y="3500438"/>
            <a:ext cx="39290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43306" y="642939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   Язь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85794"/>
            <a:ext cx="8643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b="1" dirty="0" smtClean="0"/>
              <a:t>                                                             Уж</a:t>
            </a:r>
            <a:endParaRPr lang="ru-RU" dirty="0" smtClean="0"/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Обыкновенный уж  - змея средних размеров. Окраска спины от почти чёрного до оливково-бурого. Характерным признаком является наличие по бокам головы двух оранжевых или жёлтых пятен. Брюхо матово-белое с чёрными пятнами неправильной формы. Населяет влажные и хорошо прогреваемые места вблизи водоёмов. В долине Томи встречается на сырых лугах, по берегам озёр. Не боится человека. Взятые в руки, они кусаются редко. Для человека укус ужа не опасен.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8" name="Рисунок 7" descr="ÐÐ°ÑÑÐ¸Ð½ÐºÐ¸ Ð¿Ð¾ Ð·Ð°Ð¿ÑÐ¾ÑÑ ÑÐ¶"/>
          <p:cNvPicPr/>
          <p:nvPr/>
        </p:nvPicPr>
        <p:blipFill>
          <a:blip r:embed="rId3"/>
          <a:srcRect b="9348"/>
          <a:stretch>
            <a:fillRect/>
          </a:stretch>
        </p:blipFill>
        <p:spPr bwMode="auto">
          <a:xfrm>
            <a:off x="2786050" y="4286256"/>
            <a:ext cx="35004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3240" y="785794"/>
            <a:ext cx="57150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Город знает о тебе всё, ты о нём всё знать не можешь, потому что он неизмерим,  как океан. Но он достоин твой любви и преданности, потому что он - неотделимая часть твоей судьбы, моей судьбы, нашей судьбы. Здесь всё начиналось, на этой земле испытана удача и недоля, здесь бьётся большое рабочее сердце Сибири, и пульс Новокузнецка слышит вся страна.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        Геннадий  Емельянов, кузбасский писатель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Ð¼ÐµÐ»ÑÑÐ½Ð¾Ð² ÐÐµÐ½Ð½Ð°Ð´Ð¸Ð¹ ÐÑÑÐµÐ½ÑÑÐµÐ²Ð¸Ñ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250033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588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dirty="0" smtClean="0"/>
              <a:t>     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sz="2000" dirty="0" smtClean="0"/>
              <a:t>    В Москве стоит глухая ночь, когда мой город просыпается… Идут трамваи к Кузнецкому металлургическому комбинату имени Владимира Ильича Ленина, идут туда автобусы…На правый берег Томи с вокзала берут разгон электрички, они торопятся на </a:t>
            </a:r>
            <a:r>
              <a:rPr lang="ru-RU" sz="2000" dirty="0" err="1" smtClean="0"/>
              <a:t>Запсиб</a:t>
            </a:r>
            <a:r>
              <a:rPr lang="ru-RU" sz="2000" dirty="0" smtClean="0"/>
              <a:t>. Утром тысячи шахтёров спускаются под землю, утром открываются двери институтов, клиник, школ… Когда начинает бодрствовать столица,  мы уже сделаем многое. Из ковшей польются сталь и чугун, рядами лягут на складе готовой продукции рельсы, уголок, арматура. Встанут строем, блестя свежей краской, буровые машины с маркой «Сделано в Новокузнецке». Спроектировано в Новокузнецке, отгружено, изобретено в Новокузнецке. Мой город может многое. </a:t>
            </a:r>
          </a:p>
          <a:p>
            <a:pPr fontAlgn="base">
              <a:lnSpc>
                <a:spcPct val="150000"/>
              </a:lnSpc>
            </a:pPr>
            <a:r>
              <a:rPr lang="ru-RU" sz="2000" dirty="0" smtClean="0"/>
              <a:t>                                     Геннадий Емельянов, кузбасский писатель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15436" cy="557216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4.Прочитай.  Спиши, вставляя пропущенные буквы. Выпиши глаголы. Образуй от данных глаголов формы прошедшего времени женского рода.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Опять в р…дном </a:t>
            </a:r>
            <a:r>
              <a:rPr lang="ru-RU" sz="1800" dirty="0" err="1" smtClean="0"/>
              <a:t>кр</a:t>
            </a:r>
            <a:r>
              <a:rPr lang="ru-RU" sz="1800" dirty="0" smtClean="0"/>
              <a:t>…</a:t>
            </a:r>
            <a:r>
              <a:rPr lang="ru-RU" sz="1800" dirty="0" err="1" smtClean="0"/>
              <a:t>ю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…</a:t>
            </a:r>
            <a:r>
              <a:rPr lang="ru-RU" sz="1800" dirty="0" err="1" smtClean="0"/>
              <a:t>ма</a:t>
            </a:r>
            <a:r>
              <a:rPr lang="ru-RU" sz="1800" dirty="0" smtClean="0"/>
              <a:t>, </a:t>
            </a:r>
            <a:br>
              <a:rPr lang="ru-RU" sz="1800" dirty="0" smtClean="0"/>
            </a:br>
            <a:r>
              <a:rPr lang="ru-RU" sz="1800" dirty="0" smtClean="0"/>
              <a:t>От белых туч п…</a:t>
            </a:r>
            <a:r>
              <a:rPr lang="ru-RU" sz="1800" dirty="0" err="1" smtClean="0"/>
              <a:t>висл</a:t>
            </a:r>
            <a:r>
              <a:rPr lang="ru-RU" sz="1800" dirty="0" smtClean="0"/>
              <a:t>… небо,</a:t>
            </a:r>
            <a:br>
              <a:rPr lang="ru-RU" sz="1800" dirty="0" smtClean="0"/>
            </a:br>
            <a:r>
              <a:rPr lang="ru-RU" sz="1800" dirty="0" smtClean="0"/>
              <a:t>И в…юга строит т…рема</a:t>
            </a:r>
            <a:br>
              <a:rPr lang="ru-RU" sz="1800" dirty="0" smtClean="0"/>
            </a:br>
            <a:r>
              <a:rPr lang="ru-RU" sz="1800" dirty="0" smtClean="0"/>
              <a:t>Высокие из снега.</a:t>
            </a:r>
            <a:br>
              <a:rPr lang="ru-RU" sz="1800" dirty="0" smtClean="0"/>
            </a:br>
            <a:r>
              <a:rPr lang="ru-RU" sz="1800" dirty="0" smtClean="0"/>
              <a:t>Сверка…т </a:t>
            </a:r>
            <a:r>
              <a:rPr lang="ru-RU" sz="1800" dirty="0" err="1" smtClean="0"/>
              <a:t>дальн</a:t>
            </a:r>
            <a:r>
              <a:rPr lang="ru-RU" sz="1800" dirty="0" smtClean="0"/>
              <a:t>…  г…</a:t>
            </a:r>
            <a:r>
              <a:rPr lang="ru-RU" sz="1800" dirty="0" err="1" smtClean="0"/>
              <a:t>ра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Под со…</a:t>
            </a:r>
            <a:r>
              <a:rPr lang="ru-RU" sz="1800" dirty="0" err="1" smtClean="0"/>
              <a:t>нцем</a:t>
            </a:r>
            <a:r>
              <a:rPr lang="ru-RU" sz="1800" dirty="0" smtClean="0"/>
              <a:t> с…ребристо.</a:t>
            </a:r>
            <a:br>
              <a:rPr lang="ru-RU" sz="1800" dirty="0" smtClean="0"/>
            </a:br>
            <a:r>
              <a:rPr lang="ru-RU" sz="1800" dirty="0" smtClean="0"/>
              <a:t>И сер…</a:t>
            </a:r>
            <a:r>
              <a:rPr lang="ru-RU" sz="1800" dirty="0" err="1" smtClean="0"/>
              <a:t>це</a:t>
            </a:r>
            <a:r>
              <a:rPr lang="ru-RU" sz="1800" dirty="0" smtClean="0"/>
              <a:t> раду…т с утра                                                      </a:t>
            </a:r>
            <a:r>
              <a:rPr lang="ru-RU" sz="1400" dirty="0" smtClean="0"/>
              <a:t>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err="1" smtClean="0"/>
              <a:t>Сн</a:t>
            </a:r>
            <a:r>
              <a:rPr lang="ru-RU" sz="1800" dirty="0" smtClean="0"/>
              <a:t>…гирь в…</a:t>
            </a:r>
            <a:r>
              <a:rPr lang="ru-RU" sz="1800" dirty="0" err="1" smtClean="0"/>
              <a:t>сёлым</a:t>
            </a:r>
            <a:r>
              <a:rPr lang="ru-RU" sz="1800" dirty="0" smtClean="0"/>
              <a:t> свист…м. </a:t>
            </a:r>
            <a:br>
              <a:rPr lang="ru-RU" sz="1800" dirty="0" smtClean="0"/>
            </a:br>
            <a:r>
              <a:rPr lang="ru-RU" sz="1800" dirty="0" smtClean="0"/>
              <a:t>                                                           Алексей Тарасов, кузбасский поэт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14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Морфология. Глагол</a:t>
            </a:r>
            <a:endParaRPr lang="ru-RU" sz="2000" b="1" dirty="0"/>
          </a:p>
        </p:txBody>
      </p:sp>
      <p:pic>
        <p:nvPicPr>
          <p:cNvPr id="5" name="Рисунок 4" descr="ÐÐ°ÑÑÐ¸Ð½ÐºÐ¸ Ð¿Ð¾ Ð·Ð°Ð¿ÑÐ¾ÑÑ ÑÐ½ÐµÐ³Ð¸ÑÑ Ð·Ð¸Ð¼Ð¾Ð¹ ÑÐ¾ÑÐ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143116"/>
            <a:ext cx="34290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785794"/>
            <a:ext cx="8572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 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Погода  характеризуется температурой, влажностью, облачностью, направлением и скоростью ветра, осадками. За погодой следят люди особой профессии – метеорологи.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Метеорологические службы различных стран составляют прогнозы на ближайшие дни и на более длительный срок, заранее предупреждают о её возможных резких изменениях.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На Земле есть районы с холодным, умеренным и жарким климатом, влажным и сухим климатом. В нашем крае наблюдается резко континентальный климат, который характеризуется долгой морозной зимой и коротким жарким летом.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5" name="Рисунок 4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3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785794"/>
            <a:ext cx="857256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 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Кемеровская область расположена далеко от морей и океанов. От ветров, дующих с востока и юга, она отгорожена горами. Но наша область открыта всем ветрам с севера и запада. Западные ветры, формирующиеся над северной частью Атлантического океана, летом приносят прохладную дождливую погоду, а зимой - снег и метели. Северные ветры, дующие с Северного Ледовитого океана, в течение всего года приносят похолодание.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Юго-западные ветры, формирующиеся над центральной частью Атлантического океана, приносят оттепели зимой и жаркую погоду летом. Но юго-восточные ветры, образовавшиеся над степями и пустынями Китая и Монголии, приносят зимой сильные морозы.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5" name="Рисунок 4" descr="ÐÐ°ÑÑÐ¸Ð½ÐºÐ¸ Ð¿Ð¾ Ð·Ð°Ð¿ÑÐ¾ÑÑ ÐºÐ°ÑÑÐ° ÐºÐµÐ¼ÐµÑÐ¾Ð²ÑÐºÐ¾Ð¹ Ð¾Ð±Ð»Ð°ÑÑÐ¸ Ð½Ð° ÐºÐ°ÑÑÐµ ÑÐ¾ÑÑÐ¸Ð¸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5214950"/>
            <a:ext cx="328614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Осень в нашей области наступает в конце августа или начале сентября. Тёплые дни сменяются холодными ночами. А бывают дни, когда вдруг пойдёт снег, задует ледяной северный ветер, но вскоре от первого снега не остаётся и следа. Много осенью и дождливых дней. Однако во второй половине сентября устанавливается ясная сухая тёплая погода. В народе издавна этот период называли «бабьим летом».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В природе в этот сезон года наблюдается неповторимое явление, поэтически называемое «золотой осенью».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8" name="Рисунок 7" descr="ÐÐ°ÑÑÐ¸Ð½ÐºÐ¸ Ð¿Ð¾ Ð·Ð°Ð¿ÑÐ¾ÑÑ ÐºÐµÐ¼ÐµÑÐ¾Ð²ÑÐºÐ°Ñ Ð¾Ð±Ð»Ð°ÑÑÑ Ð¾ÑÐµÐ½Ñ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643446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dirty="0" smtClean="0"/>
              <a:t>    Зима в Кемеровской области  наступает обычно в десятых числах ноября, когда устанавливается постоянный снежный покров и отрицательные  температуры. В горах зима приходит ещё раньше – в октябре. Заканчивается в нашем крае в двадцатых числах марта, а в горах – в апреле. Самый холодный месяц в нашем крае – это январь. Иногда в Кузнецкой котловине морозы доходят до минус пятидесяти семи градусов. В такие дни стоит безветренная погода, на землю опускается густой туман, деревья покрываются толстым слоем пушистой изморози.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Ð¾ÑÐ¾Ð¶ÐµÐµ Ð¸Ð·Ð¾Ð±ÑÐ°Ð¶ÐµÐ½Ð¸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4286256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Зима в Кемеровской области – самое продолжительное время года. Она длится около пяти  месяцев, сопровождается низкими температурами, снегопадами и метелями.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Но морозная погода порой сменяется оттепелями. Дует сырой тёплый ветер, идёт мокрый снег и даже дождь. Это прорываются западные и юго-западные ветры с Атлантического океана, приносящие потепление. 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8" name="Рисунок 7" descr="ÐÐ°ÑÑÐ¸Ð½ÐºÐ¸ Ð¿Ð¾ Ð·Ð°Ð¿ÑÐ¾ÑÑ ÐºÐµÐ¼ÐµÑÐ¾Ð²ÑÐºÐ°Ñ Ð¾Ð±Ð»Ð°ÑÑÑ Ð·Ð¸Ð¼Ð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714752"/>
            <a:ext cx="421484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14282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     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Весной реки освобождаются ото льда, ледоход обычно проходит в конце апреля. Обильные дожди и высокие температуры в это время могут вызвать резкое повышение уровня воды в реках, могут возникнуть наводнения. Вода выходит из берегов и затопляет низкие места. Для борьбы  с наводнением в городах и посёлках вдоль рек построены дамбы, которые спасают дома и дороги от затопления.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https://a.d-cd.net/37fe864s-9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643314"/>
            <a:ext cx="378621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Весной погода очень переменчивая: то жарко и сухо; то прохладно, и идёт дождь; то с Северного Ледовитого океана прорывается ледяной ветер, становится холодно, идёт снег. Если такое явление наблюдается в мае, то в народе говорят: «Пришли черёмуховые холода». Цветение черёмухи совпадает с приходом холода с севера.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8" name="Рисунок 7" descr="ÐÐ°ÑÑÐ¸Ð½ÐºÐ¸ Ð¿Ð¾ Ð·Ð°Ð¿ÑÐ¾ÑÑ ÑÐ²ÐµÑÐµÐ½Ð¸Ðµ ÑÐµÑÑÐ¼ÑÑÐ¸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429000"/>
            <a:ext cx="38576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14290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dirty="0" smtClean="0"/>
              <a:t>     Бывает, что весной по лесам и лугам, где остались сухие прошлогодние травы, разгорается огонь, «пал». Вместе с травой сгорают деревья и кустарники, гибнут насекомые и птицы. Ребята, не проходите мимо этого природного бедствия, постарайтесь затушить огонь и не поджигайте старую траву сами.</a:t>
            </a:r>
          </a:p>
          <a:p>
            <a:pPr fontAlgn="base"/>
            <a:r>
              <a:rPr lang="ru-RU" dirty="0" smtClean="0"/>
              <a:t> </a:t>
            </a:r>
          </a:p>
          <a:p>
            <a:r>
              <a:rPr lang="ru-RU" sz="1400" dirty="0" smtClean="0"/>
              <a:t>Пал</a:t>
            </a:r>
            <a:r>
              <a:rPr lang="ru-RU" sz="1400" baseline="30000" dirty="0" smtClean="0"/>
              <a:t>1 - </a:t>
            </a:r>
            <a:r>
              <a:rPr lang="ru-RU" sz="1400" dirty="0" smtClean="0"/>
              <a:t>выжигание растительности.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Ð¾ÑÐ¾Ð¶ÐµÐµ Ð¸Ð·Ð¾Ð±ÑÐ°Ð¶ÐµÐ½Ð¸Ð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00438"/>
            <a:ext cx="407196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 Лето в Кемеровской области продолжается с июня по август. Солнце летом поднимается в четыре раза выше, чем зимой, поэтому земля хорошо прогревается. В конце июня - начале июля часто идут ливневые грозовые дожди, которые приходят  с западными ветрами.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Июль – самый тёплый месяц, юго-западные ветры приносят сухую и жаркую погоду,  иногда по две-три недели не бывает дождя. Но в августе из-за холодного ветра с Ледовитого океана может быть прохладная погода с моросящим дождём. 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8" name="Рисунок 7" descr="ÐÐ°ÑÑÐ¸Ð½ÐºÐ¸ Ð¿Ð¾ Ð·Ð°Ð¿ÑÐ¾ÑÑ ÐºÐµÐ¼ÐµÑÐ¾Ð²ÑÐºÐ°Ñ Ð¾Ð±Ð»Ð°ÑÑÑ Ð»ÐµÑÐ¾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572008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85794"/>
            <a:ext cx="8715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                               *  *  *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Лето – пора созревания плодов всех растений, а у животных подрастают детёныши. В середине лета начинается отлёт птиц.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В августе по всей области идёт уборка урожая на полях, в огородах и садах. Во второй половине августа начинаются дожди, на почве часто бывают заморозки. Начинают изменять окраску листья деревьев и кустарников: у осины и рябины -  краснеют, у берёзы и черёмухи  - желтеют. Увядают постепенно травы. Но в лесу появляется много грибов и ягод.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28572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Проверочные диктанты</a:t>
            </a:r>
            <a:endParaRPr lang="ru-RU" sz="2000" b="1" dirty="0"/>
          </a:p>
        </p:txBody>
      </p:sp>
      <p:pic>
        <p:nvPicPr>
          <p:cNvPr id="9" name="Рисунок 8" descr="ÐÐ°ÑÑÐ¸Ð½ÐºÐ¸ Ð¿Ð¾ Ð·Ð°Ð¿ÑÐ¾ÑÑ ÐºÐµÐ¼ÐµÑÐ¾Ð²ÑÐºÐ°Ñ Ð¾Ð±Ð»Ð°ÑÑÑ Ð»ÐµÑÐ¾ Ð°Ð²Ð³ÑÑÑ ÑÐ±Ð¾ÑÐºÐ° ÑÑÐ¾Ð¶Ð°Ñ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4214818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ÐÐµÐ¼ÐµÑÐ¾Ð²ÑÐºÐ¾Ð¹ Ð¾Ð±Ð»Ð°ÑÑÐ¸ ÐºÐ°Ðº Ð»Ð¾Ð³Ð¾ÑÐ¸Ð¿"/>
          <p:cNvPicPr/>
          <p:nvPr/>
        </p:nvPicPr>
        <p:blipFill>
          <a:blip r:embed="rId4" cstate="print"/>
          <a:srcRect b="36987"/>
          <a:stretch>
            <a:fillRect/>
          </a:stretch>
        </p:blipFill>
        <p:spPr bwMode="auto">
          <a:xfrm>
            <a:off x="285720" y="285728"/>
            <a:ext cx="92869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Другая 1">
      <a:majorFont>
        <a:latin typeface="Century Schoolbook"/>
        <a:ea typeface=""/>
        <a:cs typeface=""/>
      </a:majorFont>
      <a:minorFont>
        <a:latin typeface="Century School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9953</Words>
  <Application>Microsoft Office PowerPoint</Application>
  <PresentationFormat>Экран (4:3)</PresentationFormat>
  <Paragraphs>1354</Paragraphs>
  <Slides>119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119</vt:i4>
      </vt:variant>
    </vt:vector>
  </HeadingPairs>
  <TitlesOfParts>
    <vt:vector size="120" baseType="lpstr">
      <vt:lpstr>Тема Office</vt:lpstr>
      <vt:lpstr>Слайд 1</vt:lpstr>
      <vt:lpstr>Люблю я сибирские, русские были, Московский рассвет над страной. Улыбка России и нежность России Всегда жили рядом со мной. Шумят, как и прежде, леса вековые, Плывут облака не спеша… Кузбасс и Россия, Кузбасс и Россия, Вы сердце моё и душа.      Геннадий Юров, кузбасский поэт </vt:lpstr>
      <vt:lpstr>Морфология. Состав слова Кузбасские поэты о природе родного края </vt:lpstr>
      <vt:lpstr>Морфология. Состав слова Кузбасские поэты о природе родного края</vt:lpstr>
      <vt:lpstr> </vt:lpstr>
      <vt:lpstr>Морфология. Глагол</vt:lpstr>
      <vt:lpstr>Морфология. Глагол</vt:lpstr>
      <vt:lpstr>Морфология. Глагол</vt:lpstr>
      <vt:lpstr>       4.Прочитай.  Спиши, вставляя пропущенные буквы. Выпиши глаголы. Образуй от данных глаголов формы прошедшего времени женского рода.  Опять в р…дном кр…ю з…ма,  От белых туч п…висл… небо, И в…юга строит т…рема Высокие из снега. Сверка…т дальн…  г…ра Под со…нцем с…ребристо. И сер…це раду…т с утра                                                        Сн…гирь в…сёлым свист…м.                                                             Алексей Тарасов, кузбасский поэт         </vt:lpstr>
      <vt:lpstr>Морфология. Имя прилагательное</vt:lpstr>
      <vt:lpstr>Морфология. Имя прилагательное</vt:lpstr>
      <vt:lpstr>Морфология. Имя прилагательное</vt:lpstr>
      <vt:lpstr>Морфология. Имя прилагательное</vt:lpstr>
      <vt:lpstr>Морфология. Имя прилагательное</vt:lpstr>
      <vt:lpstr>Морфология. Имя существительное</vt:lpstr>
      <vt:lpstr>Морфология. Имя существительное</vt:lpstr>
      <vt:lpstr>Морфология. Имя существительное</vt:lpstr>
      <vt:lpstr>Морфология. Имя существительное</vt:lpstr>
      <vt:lpstr>Морфология. Имя существительное</vt:lpstr>
      <vt:lpstr>Морфология. Имя существительное</vt:lpstr>
      <vt:lpstr>Слайд 21</vt:lpstr>
      <vt:lpstr>Слайд 22</vt:lpstr>
      <vt:lpstr>Слайд 23</vt:lpstr>
      <vt:lpstr>Слайд 24</vt:lpstr>
      <vt:lpstr>Синтаксис. Предложение</vt:lpstr>
      <vt:lpstr>Однородные члены предложения</vt:lpstr>
      <vt:lpstr>Однородные члены предложения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              </vt:lpstr>
      <vt:lpstr>                            Игра – соревнование «Кто быстрее?» </vt:lpstr>
      <vt:lpstr>                                       Игра – соревнование «Кто быстрее?» </vt:lpstr>
      <vt:lpstr>                                            Игра – соревнование «Кто быстрее?» </vt:lpstr>
      <vt:lpstr>                                      Игра – соревнование «Кто быстрее?» </vt:lpstr>
      <vt:lpstr>Игра «Составь предложение»</vt:lpstr>
      <vt:lpstr>Игра «Составь предложение»</vt:lpstr>
      <vt:lpstr> Учимся писать сочинение по картине.  В картинной галерее Кузбасса </vt:lpstr>
      <vt:lpstr>  Учимся писать сочинение по картине.  В картинной галерее Кузбасса </vt:lpstr>
      <vt:lpstr>  Учимся писать сочинение по картине.  В картинной галерее Кузбасса </vt:lpstr>
      <vt:lpstr>Лексика</vt:lpstr>
      <vt:lpstr>Лексика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Лексика </vt:lpstr>
      <vt:lpstr>Лексика </vt:lpstr>
      <vt:lpstr>Зрительные диктанты</vt:lpstr>
      <vt:lpstr>Зрительные диктанты</vt:lpstr>
      <vt:lpstr>Зрительные диктанты</vt:lpstr>
      <vt:lpstr>Зрительные диктанты</vt:lpstr>
      <vt:lpstr>Зрительные диктанты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137</cp:revision>
  <dcterms:created xsi:type="dcterms:W3CDTF">2013-08-25T11:52:01Z</dcterms:created>
  <dcterms:modified xsi:type="dcterms:W3CDTF">2019-05-21T23:25:43Z</dcterms:modified>
</cp:coreProperties>
</file>