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sldIdLst>
    <p:sldId id="256" r:id="rId2"/>
    <p:sldId id="263" r:id="rId3"/>
    <p:sldId id="261" r:id="rId4"/>
    <p:sldId id="275" r:id="rId5"/>
    <p:sldId id="276" r:id="rId6"/>
    <p:sldId id="277" r:id="rId7"/>
    <p:sldId id="278" r:id="rId8"/>
    <p:sldId id="280" r:id="rId9"/>
    <p:sldId id="279" r:id="rId10"/>
    <p:sldId id="284" r:id="rId11"/>
    <p:sldId id="283" r:id="rId12"/>
    <p:sldId id="285" r:id="rId13"/>
    <p:sldId id="282" r:id="rId14"/>
    <p:sldId id="288" r:id="rId15"/>
    <p:sldId id="286" r:id="rId16"/>
    <p:sldId id="287" r:id="rId17"/>
    <p:sldId id="281" r:id="rId18"/>
    <p:sldId id="289" r:id="rId19"/>
    <p:sldId id="290" r:id="rId20"/>
    <p:sldId id="291" r:id="rId21"/>
    <p:sldId id="293" r:id="rId22"/>
    <p:sldId id="292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8" r:id="rId34"/>
    <p:sldId id="309" r:id="rId35"/>
    <p:sldId id="312" r:id="rId36"/>
    <p:sldId id="313" r:id="rId37"/>
    <p:sldId id="310" r:id="rId38"/>
    <p:sldId id="314" r:id="rId39"/>
    <p:sldId id="315" r:id="rId40"/>
    <p:sldId id="316" r:id="rId41"/>
    <p:sldId id="318" r:id="rId42"/>
    <p:sldId id="317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7" r:id="rId51"/>
    <p:sldId id="326" r:id="rId52"/>
    <p:sldId id="332" r:id="rId53"/>
    <p:sldId id="333" r:id="rId54"/>
    <p:sldId id="334" r:id="rId55"/>
    <p:sldId id="335" r:id="rId56"/>
    <p:sldId id="336" r:id="rId57"/>
    <p:sldId id="337" r:id="rId58"/>
    <p:sldId id="338" r:id="rId59"/>
    <p:sldId id="339" r:id="rId60"/>
    <p:sldId id="340" r:id="rId61"/>
    <p:sldId id="344" r:id="rId62"/>
    <p:sldId id="341" r:id="rId63"/>
    <p:sldId id="342" r:id="rId64"/>
    <p:sldId id="345" r:id="rId65"/>
    <p:sldId id="346" r:id="rId66"/>
    <p:sldId id="347" r:id="rId67"/>
    <p:sldId id="348" r:id="rId68"/>
    <p:sldId id="349" r:id="rId69"/>
    <p:sldId id="307" r:id="rId70"/>
    <p:sldId id="350" r:id="rId71"/>
    <p:sldId id="352" r:id="rId72"/>
    <p:sldId id="351" r:id="rId73"/>
    <p:sldId id="353" r:id="rId74"/>
    <p:sldId id="354" r:id="rId75"/>
    <p:sldId id="356" r:id="rId76"/>
    <p:sldId id="355" r:id="rId77"/>
    <p:sldId id="357" r:id="rId78"/>
    <p:sldId id="331" r:id="rId79"/>
    <p:sldId id="360" r:id="rId80"/>
    <p:sldId id="361" r:id="rId81"/>
    <p:sldId id="362" r:id="rId82"/>
    <p:sldId id="363" r:id="rId83"/>
    <p:sldId id="364" r:id="rId84"/>
    <p:sldId id="365" r:id="rId85"/>
    <p:sldId id="366" r:id="rId86"/>
    <p:sldId id="367" r:id="rId87"/>
    <p:sldId id="368" r:id="rId88"/>
    <p:sldId id="369" r:id="rId89"/>
    <p:sldId id="370" r:id="rId90"/>
    <p:sldId id="371" r:id="rId91"/>
    <p:sldId id="372" r:id="rId92"/>
    <p:sldId id="373" r:id="rId93"/>
    <p:sldId id="374" r:id="rId94"/>
    <p:sldId id="375" r:id="rId95"/>
    <p:sldId id="376" r:id="rId96"/>
    <p:sldId id="377" r:id="rId97"/>
    <p:sldId id="378" r:id="rId98"/>
    <p:sldId id="379" r:id="rId99"/>
    <p:sldId id="380" r:id="rId100"/>
    <p:sldId id="381" r:id="rId101"/>
    <p:sldId id="382" r:id="rId102"/>
    <p:sldId id="383" r:id="rId103"/>
    <p:sldId id="384" r:id="rId104"/>
    <p:sldId id="386" r:id="rId105"/>
    <p:sldId id="306" r:id="rId10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59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EA163-71CF-404E-AB0E-3AC9E976B797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AE145-5F21-4584-BDE0-11F5F0019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04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k-kuzbassa.narod.ru/stihi-o-kuzbasse.htm" TargetMode="External"/><Relationship Id="rId2" Type="http://schemas.openxmlformats.org/officeDocument/2006/relationships/hyperlink" Target="https://libnvkz.ru/chitatelyam/o-novokuznetske/pisateli-detia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g.ru/2008/01/25/reg-kuzbass/redbook.html" TargetMode="External"/><Relationship Id="rId5" Type="http://schemas.openxmlformats.org/officeDocument/2006/relationships/hyperlink" Target="http://krai.myschool44.edu.ru/krasnaya_kniga" TargetMode="External"/><Relationship Id="rId4" Type="http://schemas.openxmlformats.org/officeDocument/2006/relationships/hyperlink" Target="http://chto-takoe-lyubov.net/stixi-o-kemerovo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1857364"/>
            <a:ext cx="7920880" cy="2147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Дидактические материалы </a:t>
            </a:r>
            <a:r>
              <a:rPr lang="ru-RU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с краеведческим содержанием к урокам  </a:t>
            </a:r>
            <a:r>
              <a:rPr lang="ru-RU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русского </a:t>
            </a:r>
            <a:r>
              <a:rPr lang="ru-RU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языка. </a:t>
            </a:r>
            <a:endParaRPr lang="ru-RU" sz="36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2 класс </a:t>
            </a:r>
            <a:endParaRPr kumimoji="0" lang="ru-RU" sz="3600" b="1" i="0" u="none" strike="noStrike" kern="1200" normalizeH="0" baseline="0" noProof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0562" y="4500570"/>
            <a:ext cx="4286280" cy="1520718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Шагина Л.А.,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МБОУ «Гимназия №32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s://im0-tub-ru.yandex.net/i?id=e99adcad9dcb6e4065b779f19d7ee79a-l&amp;n=1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2137410" cy="1196340"/>
          </a:xfrm>
          <a:prstGeom prst="rect">
            <a:avLst/>
          </a:prstGeom>
          <a:noFill/>
          <a:ln w="38100">
            <a:solidFill>
              <a:srgbClr val="1F497D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Звуки и буквы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052736"/>
            <a:ext cx="7194666" cy="5400600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ru-RU" sz="18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          Прочитай 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стихотворение Бориса </a:t>
            </a:r>
            <a:r>
              <a:rPr lang="ru-RU" sz="1800" b="1" dirty="0" err="1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Заходера</a:t>
            </a:r>
            <a:r>
              <a:rPr lang="ru-RU" sz="18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.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 </a:t>
            </a:r>
            <a:endParaRPr lang="ru-RU" sz="1800" b="1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Тридцать три родных сестрицы,</a:t>
            </a:r>
            <a:endParaRPr lang="ru-RU" sz="1800" b="1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Писаных красавицы,</a:t>
            </a:r>
            <a:endParaRPr lang="ru-RU" sz="1800" b="1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На одной живут странице,</a:t>
            </a:r>
            <a:endParaRPr lang="ru-RU" sz="1800" b="1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А повсюду славятся!</a:t>
            </a:r>
            <a:br>
              <a:rPr lang="ru-RU" sz="18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18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К вам они сейчас спешат,</a:t>
            </a:r>
            <a:endParaRPr lang="ru-RU" sz="1800" b="1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Славные сестрицы, -</a:t>
            </a:r>
            <a:br>
              <a:rPr lang="ru-RU" sz="18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18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Очень просим всех ребят</a:t>
            </a:r>
            <a:br>
              <a:rPr lang="ru-RU" sz="18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18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С ними подружиться!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            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О 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чём идёт речь в этом стихотворении? Ответ запиши  одним словом, состоящим из 7 букв.</a:t>
            </a:r>
            <a:endParaRPr lang="ru-RU" sz="1600" dirty="0">
              <a:latin typeface="Calibri"/>
              <a:ea typeface="Times New Roman"/>
              <a:cs typeface="Calibri"/>
            </a:endParaRPr>
          </a:p>
          <a:p>
            <a:pPr marL="5715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Расставь 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буквы в правильном порядке и запиши получившиеся слова. У тебя должны получиться названия диких животных Кемеровской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области.</a:t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а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) б, а, к, н, а                                            б) ц, к, у, н, и, а</a:t>
            </a:r>
            <a:endParaRPr lang="ru-RU" sz="16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           в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) о, с, о, б, ь, л                                        г) о, в, л, к.</a:t>
            </a:r>
            <a:endParaRPr lang="ru-RU" sz="1600" dirty="0">
              <a:latin typeface="Calibri"/>
              <a:ea typeface="Times New Roman"/>
              <a:cs typeface="Calibri"/>
            </a:endParaRP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9211919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sz="2700" b="1" dirty="0" smtClean="0">
                <a:latin typeface="Times New Roman"/>
                <a:ea typeface="Times New Roman"/>
                <a:cs typeface="Calibri"/>
              </a:rPr>
            </a:br>
            <a:r>
              <a:rPr lang="ru-RU" sz="2700" b="1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sz="2700" b="1" dirty="0" smtClean="0">
                <a:latin typeface="Times New Roman"/>
                <a:ea typeface="Times New Roman"/>
                <a:cs typeface="Calibri"/>
              </a:rPr>
            </a:br>
            <a:r>
              <a:rPr lang="ru-RU" sz="3100" b="1" dirty="0" smtClean="0">
                <a:latin typeface="Times New Roman"/>
                <a:ea typeface="Times New Roman"/>
                <a:cs typeface="Calibri"/>
              </a:rPr>
              <a:t>Олимпиадные </a:t>
            </a:r>
            <a:r>
              <a:rPr lang="ru-RU" sz="3100" b="1" dirty="0">
                <a:latin typeface="Times New Roman"/>
                <a:ea typeface="Times New Roman"/>
                <a:cs typeface="Calibri"/>
              </a:rPr>
              <a:t>задания</a:t>
            </a:r>
            <a:br>
              <a:rPr lang="ru-RU" sz="3100" b="1" dirty="0">
                <a:latin typeface="Times New Roman"/>
                <a:ea typeface="Times New Roman"/>
                <a:cs typeface="Calibri"/>
              </a:rPr>
            </a:br>
            <a:r>
              <a:rPr lang="ru-RU" sz="3100" dirty="0">
                <a:latin typeface="Calibri"/>
                <a:ea typeface="Times New Roman"/>
                <a:cs typeface="Calibri"/>
              </a:rPr>
              <a:t/>
            </a:r>
            <a:br>
              <a:rPr lang="ru-RU" sz="3100" dirty="0">
                <a:latin typeface="Calibri"/>
                <a:ea typeface="Times New Roman"/>
                <a:cs typeface="Calibri"/>
              </a:rPr>
            </a:b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4896544"/>
          </a:xfrm>
        </p:spPr>
        <p:txBody>
          <a:bodyPr>
            <a:normAutofit fontScale="40000" lnSpcReduction="20000"/>
          </a:bodyPr>
          <a:lstStyle/>
          <a:p>
            <a:pPr lvl="0">
              <a:lnSpc>
                <a:spcPct val="115000"/>
              </a:lnSpc>
              <a:buSzPts val="1400"/>
              <a:buFont typeface="+mj-lt"/>
              <a:buAutoNum type="arabicPeriod"/>
            </a:pPr>
            <a:r>
              <a:rPr lang="ru-RU" sz="4500" b="1" dirty="0">
                <a:latin typeface="Times New Roman"/>
                <a:ea typeface="Times New Roman"/>
                <a:cs typeface="Calibri"/>
              </a:rPr>
              <a:t>Отгадай </a:t>
            </a:r>
            <a:r>
              <a:rPr lang="ru-RU" sz="4500" b="1" dirty="0" smtClean="0">
                <a:latin typeface="Times New Roman"/>
                <a:ea typeface="Times New Roman"/>
                <a:cs typeface="Calibri"/>
              </a:rPr>
              <a:t>загадки</a:t>
            </a:r>
          </a:p>
          <a:p>
            <a:pPr marL="0" lvl="0" indent="0">
              <a:lnSpc>
                <a:spcPct val="115000"/>
              </a:lnSpc>
              <a:buSzPts val="1400"/>
              <a:buNone/>
            </a:pPr>
            <a:r>
              <a:rPr lang="ru-RU" dirty="0" smtClean="0">
                <a:latin typeface="Times New Roman"/>
                <a:ea typeface="Times New Roman"/>
                <a:cs typeface="Calibri"/>
              </a:rPr>
              <a:t>Ах</a:t>
            </a:r>
            <a:r>
              <a:rPr lang="ru-RU" dirty="0">
                <a:latin typeface="Times New Roman"/>
                <a:ea typeface="Times New Roman"/>
                <a:cs typeface="Calibri"/>
              </a:rPr>
              <a:t>, не трогайте меня. 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Обожгу и без огня!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(_______________________)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Белая корзинка,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Золотое донце.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В ней лежит росинка 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И сверкает солнце.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(_______________________)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Зной в травинку подышал                       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И надул воздушный шар.                        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Ветерок единым духом                           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Шар пустил по свету пухом.                  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(_______________________)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Как называются эти растения?______________________________________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/>
              <a:t>2</a:t>
            </a:r>
            <a:r>
              <a:rPr lang="ru-RU" dirty="0" smtClean="0"/>
              <a:t>. </a:t>
            </a:r>
            <a:r>
              <a:rPr lang="ru-RU" sz="4500" b="1" dirty="0">
                <a:latin typeface="Times New Roman"/>
                <a:ea typeface="Times New Roman"/>
              </a:rPr>
              <a:t>Запиши название самого большого озеро Кемеровской </a:t>
            </a:r>
            <a:r>
              <a:rPr lang="ru-RU" sz="4500" b="1" dirty="0" smtClean="0">
                <a:latin typeface="Times New Roman"/>
                <a:ea typeface="Times New Roman"/>
              </a:rPr>
              <a:t>области</a:t>
            </a:r>
            <a:br>
              <a:rPr lang="ru-RU" sz="4500" b="1" dirty="0" smtClean="0">
                <a:latin typeface="Times New Roman"/>
                <a:ea typeface="Times New Roman"/>
              </a:rPr>
            </a:br>
            <a:r>
              <a:rPr lang="ru-RU" sz="4500" b="1" dirty="0" smtClean="0">
                <a:latin typeface="Times New Roman"/>
                <a:ea typeface="Times New Roman"/>
              </a:rPr>
              <a:t/>
            </a:r>
            <a:br>
              <a:rPr lang="ru-RU" sz="4500" b="1" dirty="0" smtClean="0">
                <a:latin typeface="Times New Roman"/>
                <a:ea typeface="Times New Roman"/>
              </a:rPr>
            </a:br>
            <a:r>
              <a:rPr lang="ru-RU" sz="4500" b="1" dirty="0">
                <a:latin typeface="Times New Roman"/>
                <a:ea typeface="Times New Roman"/>
                <a:cs typeface="Calibri"/>
              </a:rPr>
              <a:t>3. Запиши название рек Кемеровской области, состоящих из трёх букв</a:t>
            </a:r>
            <a:br>
              <a:rPr lang="ru-RU" sz="4500" b="1" dirty="0">
                <a:latin typeface="Times New Roman"/>
                <a:ea typeface="Times New Roman"/>
                <a:cs typeface="Calibri"/>
              </a:rPr>
            </a:br>
            <a:endParaRPr lang="ru-RU" sz="4500" dirty="0">
              <a:effectLst/>
              <a:latin typeface="Calibri"/>
              <a:ea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482459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Олимпиадные задания</a:t>
            </a:r>
            <a:b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4.Запиши название населённых пунктов Кузбасса, имена которых совпадают с названиями растений</a:t>
            </a: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b="1" dirty="0" smtClean="0">
                <a:latin typeface="Times New Roman"/>
                <a:ea typeface="Times New Roman"/>
                <a:cs typeface="Calibri"/>
              </a:rPr>
              <a:t>5.Разгадайте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анаграммы о городах нашего края: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 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ТАНЛАК                ВОЛЕБО                   ЛАТШАГОТ        АЙГАТ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6.Назови город, из имени которого при изменении одной гласной буквы получается название обуви для дома.</a:t>
            </a: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dirty="0" smtClean="0">
                <a:latin typeface="Times New Roman"/>
                <a:ea typeface="Times New Roman"/>
                <a:cs typeface="Calibri"/>
              </a:rPr>
            </a:br>
            <a:r>
              <a:rPr lang="ru-RU" b="1" dirty="0" smtClean="0">
                <a:latin typeface="Times New Roman"/>
                <a:ea typeface="Times New Roman"/>
                <a:cs typeface="Calibri"/>
              </a:rPr>
              <a:t>7.Какие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растения Кемеровской области питаются животными</a:t>
            </a:r>
            <a:r>
              <a:rPr lang="ru-RU" b="1" dirty="0" smtClean="0">
                <a:latin typeface="Times New Roman"/>
                <a:ea typeface="Times New Roman"/>
                <a:cs typeface="Calibri"/>
              </a:rPr>
              <a:t>?</a:t>
            </a:r>
            <a:br>
              <a:rPr lang="ru-RU" b="1" dirty="0" smtClean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b="1" dirty="0" smtClean="0">
                <a:latin typeface="Times New Roman"/>
                <a:ea typeface="Times New Roman"/>
              </a:rPr>
              <a:t>8</a:t>
            </a:r>
            <a:r>
              <a:rPr lang="ru-RU" b="1" dirty="0">
                <a:latin typeface="Times New Roman"/>
                <a:ea typeface="Times New Roman"/>
              </a:rPr>
              <a:t>. Какая птица наших лесов выводит птенцов </a:t>
            </a:r>
            <a:r>
              <a:rPr lang="ru-RU" b="1" dirty="0" smtClean="0">
                <a:latin typeface="Times New Roman"/>
                <a:ea typeface="Times New Roman"/>
              </a:rPr>
              <a:t>зимой?</a:t>
            </a: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327051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Олимпиадные задания</a:t>
            </a:r>
            <a:br>
              <a:rPr lang="ru-RU" sz="36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9. Разгадай ребус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r>
              <a:rPr lang="ru-RU" sz="3600" b="1" i="1" dirty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3600" b="1" i="1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20" y="2582862"/>
            <a:ext cx="4483012" cy="33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34071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Олимпиадные задания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/>
                <a:ea typeface="Times New Roman"/>
              </a:rPr>
              <a:t>10</a:t>
            </a:r>
            <a:r>
              <a:rPr lang="ru-RU" b="1" dirty="0" smtClean="0">
                <a:latin typeface="Times New Roman"/>
                <a:ea typeface="Times New Roman"/>
              </a:rPr>
              <a:t>. Каких </a:t>
            </a:r>
            <a:r>
              <a:rPr lang="ru-RU" b="1" dirty="0">
                <a:latin typeface="Times New Roman"/>
                <a:ea typeface="Times New Roman"/>
              </a:rPr>
              <a:t>домашних насекомых разводят жители Кемеровской области? Запиши ответ предложением, выдели главные члены. </a:t>
            </a:r>
            <a:r>
              <a:rPr lang="ru-RU" b="1" dirty="0" smtClean="0">
                <a:latin typeface="Times New Roman"/>
                <a:ea typeface="Times New Roman"/>
              </a:rPr>
              <a:t/>
            </a:r>
            <a:br>
              <a:rPr lang="ru-RU" b="1" dirty="0" smtClean="0">
                <a:latin typeface="Times New Roman"/>
                <a:ea typeface="Times New Roman"/>
              </a:rPr>
            </a:br>
            <a:r>
              <a:rPr lang="ru-RU" b="1" dirty="0" smtClean="0">
                <a:latin typeface="Times New Roman"/>
                <a:ea typeface="Times New Roman"/>
              </a:rPr>
              <a:t>Какие продукты жизнедеятельности этих насекомых используют наши земляки?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23739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Олимпиадные задания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525963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b="1" dirty="0">
                <a:latin typeface="Times New Roman"/>
                <a:ea typeface="Times New Roman"/>
                <a:cs typeface="Calibri"/>
              </a:rPr>
              <a:t>11. </a:t>
            </a:r>
            <a:r>
              <a:rPr lang="ru-RU" sz="2000" b="1" dirty="0">
                <a:latin typeface="Times New Roman"/>
                <a:ea typeface="Times New Roman"/>
                <a:cs typeface="Calibri"/>
              </a:rPr>
              <a:t>Разгадай </a:t>
            </a:r>
            <a:r>
              <a:rPr lang="ru-RU" sz="2000" b="1" dirty="0" smtClean="0">
                <a:latin typeface="Times New Roman"/>
                <a:ea typeface="Times New Roman"/>
                <a:cs typeface="Calibri"/>
              </a:rPr>
              <a:t>кроссворд</a:t>
            </a:r>
            <a:endParaRPr lang="ru-RU" sz="2000" dirty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r>
              <a:rPr lang="ru-RU" sz="2000" i="1" dirty="0">
                <a:latin typeface="Times New Roman"/>
                <a:ea typeface="Times New Roman"/>
              </a:rPr>
              <a:t>К данным словам подберите антонимы с парным согласным в корне.</a:t>
            </a:r>
            <a:endParaRPr lang="ru-RU" sz="20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23718"/>
            <a:ext cx="4033910" cy="336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060848"/>
            <a:ext cx="4572000" cy="340606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По горизонтали: 2.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Потеря.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5.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Вечность.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dirty="0" smtClean="0">
                <a:latin typeface="Times New Roman"/>
                <a:ea typeface="Times New Roman"/>
                <a:cs typeface="Calibri"/>
              </a:rPr>
            </a:br>
            <a:r>
              <a:rPr lang="ru-RU" b="1" dirty="0" smtClean="0">
                <a:latin typeface="Times New Roman"/>
                <a:ea typeface="Times New Roman"/>
                <a:cs typeface="Calibri"/>
              </a:rPr>
              <a:t>6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.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Отлив.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 8.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Ответ.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10.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Сумерки.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12.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Тень.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13.</a:t>
            </a:r>
            <a:r>
              <a:rPr lang="ru-RU" dirty="0">
                <a:latin typeface="Times New Roman"/>
                <a:ea typeface="Times New Roman"/>
                <a:cs typeface="Calibri"/>
              </a:rPr>
              <a:t> Выход.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16. </a:t>
            </a:r>
            <a:r>
              <a:rPr lang="ru-RU" dirty="0">
                <a:latin typeface="Times New Roman"/>
                <a:ea typeface="Times New Roman"/>
                <a:cs typeface="Calibri"/>
              </a:rPr>
              <a:t>Старт.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 20.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Плач.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21.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Взлет.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dirty="0" smtClean="0">
                <a:latin typeface="Times New Roman"/>
                <a:ea typeface="Times New Roman"/>
                <a:cs typeface="Calibri"/>
              </a:rPr>
            </a:br>
            <a:r>
              <a:rPr lang="ru-RU" b="1" dirty="0" smtClean="0">
                <a:latin typeface="Times New Roman"/>
                <a:ea typeface="Times New Roman"/>
                <a:cs typeface="Calibri"/>
              </a:rPr>
              <a:t>22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.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Безвкусица.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23.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Бестактность.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24.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Безделье.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25.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Храбрец.</a:t>
            </a:r>
            <a:endParaRPr lang="ru-RU" sz="1600" dirty="0">
              <a:latin typeface="Calibri"/>
              <a:ea typeface="Times New Roman"/>
              <a:cs typeface="Calibri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По вертикали: 1.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Преступление.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3.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Вверх.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4.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Трагедия.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 6.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Минус.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7.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Друг.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8.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Польза.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dirty="0" smtClean="0">
                <a:latin typeface="Times New Roman"/>
                <a:ea typeface="Times New Roman"/>
                <a:cs typeface="Calibri"/>
              </a:rPr>
            </a:br>
            <a:r>
              <a:rPr lang="ru-RU" b="1" dirty="0" smtClean="0">
                <a:latin typeface="Times New Roman"/>
                <a:ea typeface="Times New Roman"/>
                <a:cs typeface="Calibri"/>
              </a:rPr>
              <a:t>9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.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Гордость.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11. 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Быль.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14.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Гулливер.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15.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Отвращение.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17.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Крик.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18.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Голова.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 19.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Восход.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20.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Жара.</a:t>
            </a:r>
            <a:endParaRPr lang="ru-RU" sz="1600" dirty="0">
              <a:effectLst/>
              <a:latin typeface="Calibri"/>
              <a:ea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031685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0"/>
            <a:ext cx="5616624" cy="7647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/>
                <a:ea typeface="Calibri"/>
                <a:cs typeface="Calibri"/>
              </a:rPr>
              <a:t/>
            </a:r>
            <a:br>
              <a:rPr lang="ru-RU" b="1" dirty="0" smtClean="0">
                <a:latin typeface="Times New Roman"/>
                <a:ea typeface="Calibri"/>
                <a:cs typeface="Calibri"/>
              </a:rPr>
            </a:br>
            <a:r>
              <a:rPr lang="ru-RU" b="1" dirty="0" smtClean="0">
                <a:latin typeface="Times New Roman"/>
                <a:ea typeface="Calibri"/>
                <a:cs typeface="Calibri"/>
              </a:rPr>
              <a:t>Литература</a:t>
            </a:r>
            <a:r>
              <a:rPr lang="ru-RU" b="1" dirty="0">
                <a:latin typeface="Times New Roman"/>
                <a:ea typeface="Calibri"/>
                <a:cs typeface="Calibri"/>
              </a:rPr>
              <a:t> </a:t>
            </a:r>
            <a:r>
              <a:rPr lang="ru-RU" sz="3600" dirty="0">
                <a:latin typeface="Calibri"/>
                <a:ea typeface="Times New Roman"/>
                <a:cs typeface="Calibri"/>
              </a:rPr>
              <a:t/>
            </a:r>
            <a:br>
              <a:rPr lang="ru-RU" sz="3600" dirty="0">
                <a:latin typeface="Calibri"/>
                <a:ea typeface="Times New Roman"/>
                <a:cs typeface="Calibri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229600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000" dirty="0" smtClean="0">
                <a:latin typeface="Times New Roman"/>
                <a:ea typeface="Calibri"/>
                <a:cs typeface="Calibri"/>
              </a:rPr>
              <a:t>1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. Земля: справочник для среднего и старшего школьного возраста/МУ Детская централизованная библиотечная система, информационно-библиографический отдел </a:t>
            </a:r>
            <a:r>
              <a:rPr lang="ru-RU" sz="100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[сост. 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И. В. </a:t>
            </a:r>
            <a:r>
              <a:rPr lang="ru-RU" sz="1000" dirty="0" err="1">
                <a:latin typeface="Times New Roman"/>
                <a:ea typeface="Calibri"/>
                <a:cs typeface="Calibri"/>
              </a:rPr>
              <a:t>Баркова</a:t>
            </a:r>
            <a:r>
              <a:rPr lang="ru-RU" sz="100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]. – 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Новокузнецк, 2006.-45с.: ил. – (Экология Кузбасса).</a:t>
            </a:r>
            <a:endParaRPr lang="ru-RU" sz="10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000" dirty="0">
                <a:latin typeface="Times New Roman"/>
                <a:ea typeface="Calibri"/>
                <a:cs typeface="Calibri"/>
              </a:rPr>
              <a:t>2. </a:t>
            </a:r>
            <a:r>
              <a:rPr lang="ru-RU" sz="1000" dirty="0" err="1">
                <a:latin typeface="Times New Roman"/>
                <a:ea typeface="Calibri"/>
                <a:cs typeface="Calibri"/>
              </a:rPr>
              <a:t>БолотоваЕ.А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., Воронцова Т.А. Итоговая аттестация по окончании начальной школы: интегрированные тесты: окружающий мир, русский язык, математика/</a:t>
            </a:r>
            <a:r>
              <a:rPr lang="ru-RU" sz="100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[Текст]: 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Е. А. </a:t>
            </a:r>
            <a:r>
              <a:rPr lang="ru-RU" sz="1000" dirty="0" err="1">
                <a:latin typeface="Times New Roman"/>
                <a:ea typeface="Calibri"/>
                <a:cs typeface="Calibri"/>
              </a:rPr>
              <a:t>Болотова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., Т.А Воронцова. – Волгоград: Учитель, 2010.- 119с.</a:t>
            </a:r>
            <a:endParaRPr lang="ru-RU" sz="10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000" dirty="0">
                <a:latin typeface="Times New Roman"/>
                <a:ea typeface="Calibri"/>
                <a:cs typeface="Calibri"/>
              </a:rPr>
              <a:t>3. Кемеровская область: атлас для школьников/[В. Н. </a:t>
            </a:r>
            <a:r>
              <a:rPr lang="ru-RU" sz="1000" dirty="0" err="1">
                <a:latin typeface="Times New Roman"/>
                <a:ea typeface="Calibri"/>
                <a:cs typeface="Calibri"/>
              </a:rPr>
              <a:t>Гнатишин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, председатель редколлегии; </a:t>
            </a:r>
            <a:r>
              <a:rPr lang="ru-RU" sz="1000" dirty="0" err="1">
                <a:latin typeface="Times New Roman"/>
                <a:ea typeface="Calibri"/>
                <a:cs typeface="Calibri"/>
              </a:rPr>
              <a:t>разраб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., сост. и </a:t>
            </a:r>
            <a:r>
              <a:rPr lang="ru-RU" sz="1000" dirty="0" err="1">
                <a:latin typeface="Times New Roman"/>
                <a:ea typeface="Calibri"/>
                <a:cs typeface="Calibri"/>
              </a:rPr>
              <a:t>подгот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. к изд. ФГУП «Дальневосточное </a:t>
            </a:r>
            <a:r>
              <a:rPr lang="ru-RU" sz="1000" dirty="0" err="1">
                <a:latin typeface="Times New Roman"/>
                <a:ea typeface="Calibri"/>
                <a:cs typeface="Calibri"/>
              </a:rPr>
              <a:t>аэрогедезическое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 предприятие» </a:t>
            </a:r>
            <a:r>
              <a:rPr lang="ru-RU" sz="1000" dirty="0" err="1">
                <a:latin typeface="Times New Roman"/>
                <a:ea typeface="Calibri"/>
                <a:cs typeface="Calibri"/>
              </a:rPr>
              <a:t>Роскартографии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 (г. Хабаровск) при участии </a:t>
            </a:r>
            <a:r>
              <a:rPr lang="ru-RU" sz="1000" dirty="0" err="1">
                <a:latin typeface="Times New Roman"/>
                <a:ea typeface="Calibri"/>
                <a:cs typeface="Calibri"/>
              </a:rPr>
              <a:t>Новокузнец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. гос. </a:t>
            </a:r>
            <a:r>
              <a:rPr lang="ru-RU" sz="1000" dirty="0" err="1">
                <a:latin typeface="Times New Roman"/>
                <a:ea typeface="Calibri"/>
                <a:cs typeface="Calibri"/>
              </a:rPr>
              <a:t>пед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. ин-та (г. Новокузнецк)]. - М.: </a:t>
            </a:r>
            <a:r>
              <a:rPr lang="ru-RU" sz="1000" dirty="0" err="1">
                <a:latin typeface="Times New Roman"/>
                <a:ea typeface="Calibri"/>
                <a:cs typeface="Calibri"/>
              </a:rPr>
              <a:t>Роскартография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, 2002 (ГУП Смол. полигр. </a:t>
            </a:r>
            <a:r>
              <a:rPr lang="ru-RU" sz="1000" dirty="0" err="1">
                <a:latin typeface="Times New Roman"/>
                <a:ea typeface="Calibri"/>
                <a:cs typeface="Calibri"/>
              </a:rPr>
              <a:t>комб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.):-31с.: </a:t>
            </a:r>
            <a:r>
              <a:rPr lang="ru-RU" sz="1000" dirty="0" err="1">
                <a:latin typeface="Times New Roman"/>
                <a:ea typeface="Calibri"/>
                <a:cs typeface="Calibri"/>
              </a:rPr>
              <a:t>цв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. ил., к.; 29см.-(Региональные образовательные программы).; </a:t>
            </a:r>
            <a:r>
              <a:rPr lang="en-US" sz="1000" dirty="0">
                <a:latin typeface="Times New Roman"/>
                <a:ea typeface="Calibri"/>
                <a:cs typeface="Calibri"/>
              </a:rPr>
              <a:t>ISBN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 587663-003-9 9 (в обл.).</a:t>
            </a:r>
            <a:endParaRPr lang="ru-RU" sz="10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000" dirty="0">
                <a:latin typeface="Times New Roman"/>
                <a:ea typeface="Calibri"/>
                <a:cs typeface="Calibri"/>
              </a:rPr>
              <a:t>4.   </a:t>
            </a:r>
            <a:r>
              <a:rPr lang="ru-RU" sz="1000" dirty="0" err="1">
                <a:latin typeface="Times New Roman"/>
                <a:ea typeface="Calibri"/>
                <a:cs typeface="Calibri"/>
              </a:rPr>
              <a:t>Кропочева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 Т. </a:t>
            </a:r>
            <a:r>
              <a:rPr lang="ru-RU" sz="1000" dirty="0" err="1">
                <a:latin typeface="Times New Roman"/>
                <a:ea typeface="Calibri"/>
                <a:cs typeface="Calibri"/>
              </a:rPr>
              <a:t>Б.Родной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 край. Учебное пособие для учащихся начальных классов/</a:t>
            </a:r>
            <a:r>
              <a:rPr lang="ru-RU" sz="100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[Текст]: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 Т. Б. </a:t>
            </a:r>
            <a:r>
              <a:rPr lang="ru-RU" sz="1000" dirty="0" err="1">
                <a:latin typeface="Times New Roman"/>
                <a:ea typeface="Calibri"/>
                <a:cs typeface="Calibri"/>
              </a:rPr>
              <a:t>Кропочева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. – Новокузнецк: Редакционно-издательский отдел КузГПА.,2003.-130с.1.</a:t>
            </a:r>
            <a:endParaRPr lang="ru-RU" sz="10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000" dirty="0">
                <a:latin typeface="Times New Roman"/>
                <a:ea typeface="Calibri"/>
                <a:cs typeface="Calibri"/>
              </a:rPr>
              <a:t>5. Соловьев Л.И. Рабочая тетрадь по географии Кемеровской области: Творческие задания по географии родного края для учащихся  6-10 классов общеобразовательных учреждений Кемеровской области. -  Кемерово: ФГУИПП «Кузбасс», 2003. -184с.: ил. </a:t>
            </a:r>
            <a:r>
              <a:rPr lang="en-US" sz="1000" dirty="0">
                <a:latin typeface="Times New Roman"/>
                <a:ea typeface="Calibri"/>
                <a:cs typeface="Calibri"/>
              </a:rPr>
              <a:t>ISBN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 5-85905-262-6.</a:t>
            </a:r>
            <a:endParaRPr lang="ru-RU" sz="10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000" dirty="0">
                <a:latin typeface="Times New Roman"/>
                <a:ea typeface="Calibri"/>
                <a:cs typeface="Calibri"/>
              </a:rPr>
              <a:t>6. Соловьев Л. И. География Кемеровской области. Природа: учебное пособие/ </a:t>
            </a:r>
            <a:r>
              <a:rPr lang="ru-RU" sz="100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[Текст]: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 Л. И. Соловьёв. – </a:t>
            </a:r>
            <a:r>
              <a:rPr lang="ru-RU" sz="1000" dirty="0" err="1">
                <a:latin typeface="Times New Roman"/>
                <a:ea typeface="Calibri"/>
                <a:cs typeface="Calibri"/>
              </a:rPr>
              <a:t>Кемерово:ООО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 «СКИФ», 2006.-384с.</a:t>
            </a:r>
            <a:endParaRPr lang="ru-RU" sz="10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000" dirty="0" smtClean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7.Чудояков </a:t>
            </a:r>
            <a:r>
              <a:rPr lang="ru-RU" sz="1000" dirty="0" err="1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А.И.Духовная</a:t>
            </a:r>
            <a:r>
              <a:rPr lang="ru-RU" sz="100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Шория</a:t>
            </a:r>
            <a:r>
              <a:rPr lang="ru-RU" sz="100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. </a:t>
            </a:r>
            <a:r>
              <a:rPr lang="ru-RU" sz="1000" dirty="0" err="1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Шорский</a:t>
            </a:r>
            <a:r>
              <a:rPr lang="ru-RU" sz="100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 фольклор в записях и из архива профессора А.И. </a:t>
            </a:r>
            <a:r>
              <a:rPr lang="ru-RU" sz="1000" dirty="0" err="1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Чудоякова</a:t>
            </a:r>
            <a:r>
              <a:rPr lang="ru-RU" sz="100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/[Текст]: А.И. </a:t>
            </a:r>
            <a:r>
              <a:rPr lang="ru-RU" sz="1000" dirty="0" err="1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Чудояков</a:t>
            </a:r>
            <a:r>
              <a:rPr lang="ru-RU" sz="100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. – </a:t>
            </a:r>
            <a:r>
              <a:rPr lang="ru-RU" sz="1000" dirty="0" err="1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Кемерово.ОАО</a:t>
            </a:r>
            <a:r>
              <a:rPr lang="ru-RU" sz="100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 «ИПП «Кузбасс», 2008. – 352с.</a:t>
            </a:r>
            <a:endParaRPr lang="ru-RU" sz="10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000" dirty="0" smtClean="0">
                <a:latin typeface="Times New Roman"/>
                <a:ea typeface="Calibri"/>
                <a:cs typeface="Calibri"/>
              </a:rPr>
              <a:t>8. 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Библиотека им. Н.В. Гоголя МБУ «МИБС» г. Новокузнецка: [Электронный ресурс]. Новокузнецк. URL: </a:t>
            </a:r>
            <a:r>
              <a:rPr lang="ru-RU" sz="1000" u="sng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2"/>
              </a:rPr>
              <a:t>https</a:t>
            </a:r>
            <a:r>
              <a:rPr lang="ru-RU" sz="1000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2"/>
              </a:rPr>
              <a:t>://libnvkz.ru/chitatelyam/o-novokuznetske</a:t>
            </a:r>
            <a:r>
              <a:rPr lang="ru-RU" sz="1000" dirty="0">
                <a:latin typeface="Calibri"/>
                <a:ea typeface="Calibri"/>
                <a:cs typeface="Times New Roman"/>
              </a:rPr>
              <a:t> . 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(Дата обращения: 10.02.2019)</a:t>
            </a:r>
            <a:endParaRPr lang="ru-RU" sz="10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000" dirty="0">
                <a:latin typeface="Times New Roman"/>
                <a:ea typeface="Calibri"/>
                <a:cs typeface="Calibri"/>
              </a:rPr>
              <a:t>9</a:t>
            </a:r>
            <a:r>
              <a:rPr lang="ru-RU" sz="1000" dirty="0" smtClean="0">
                <a:latin typeface="Times New Roman"/>
                <a:ea typeface="Calibri"/>
                <a:cs typeface="Calibri"/>
              </a:rPr>
              <a:t>. 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Литература. История. Культура Кузбасса. [Электронный ресурс].Н.2010. URL:</a:t>
            </a:r>
            <a:r>
              <a:rPr lang="ru-RU" sz="1000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3"/>
              </a:rPr>
              <a:t>http://www.lik-kuzbassa.narod.ru/stihi-o-kuzbasse.</a:t>
            </a:r>
            <a:r>
              <a:rPr lang="ru-RU" sz="1000" dirty="0">
                <a:latin typeface="Calibri"/>
                <a:ea typeface="Calibri"/>
                <a:cs typeface="Times New Roman"/>
              </a:rPr>
              <a:t>. 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(Дата обращения: 30.01.2019)</a:t>
            </a:r>
            <a:endParaRPr lang="ru-RU" sz="10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000" dirty="0" smtClean="0">
                <a:latin typeface="Times New Roman"/>
                <a:ea typeface="Calibri"/>
                <a:cs typeface="Calibri"/>
              </a:rPr>
              <a:t>10. 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Стихи о Кемерово</a:t>
            </a:r>
            <a:r>
              <a:rPr lang="ru-RU" sz="1000" dirty="0">
                <a:latin typeface="Calibri"/>
                <a:ea typeface="Calibri"/>
                <a:cs typeface="Times New Roman"/>
              </a:rPr>
              <a:t>: 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[Электронный ресурс]. </a:t>
            </a:r>
            <a:r>
              <a:rPr lang="ru-RU" sz="1000" dirty="0" smtClean="0">
                <a:latin typeface="Times New Roman"/>
                <a:ea typeface="Calibri"/>
                <a:cs typeface="Calibri"/>
              </a:rPr>
              <a:t>2019.URL:</a:t>
            </a:r>
            <a:r>
              <a:rPr lang="ru-RU" sz="1000" u="sng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http</a:t>
            </a:r>
            <a:r>
              <a:rPr lang="ru-RU" sz="1000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://chto-takoe-lyubov.net/stixi-o-kemerovo/</a:t>
            </a:r>
            <a:r>
              <a:rPr lang="ru-RU" sz="1000" dirty="0">
                <a:latin typeface="Calibri"/>
                <a:ea typeface="Calibri"/>
                <a:cs typeface="Times New Roman"/>
              </a:rPr>
              <a:t>. 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(Дата обращения: 17.01.2019)</a:t>
            </a:r>
            <a:endParaRPr lang="ru-RU" sz="10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000" dirty="0" smtClean="0">
                <a:latin typeface="Sylfaen"/>
                <a:ea typeface="Calibri"/>
                <a:cs typeface="Times New Roman"/>
              </a:rPr>
              <a:t>11. </a:t>
            </a:r>
            <a:r>
              <a:rPr lang="ru-RU" sz="1000" dirty="0">
                <a:latin typeface="Sylfaen"/>
                <a:ea typeface="Calibri"/>
                <a:cs typeface="Times New Roman"/>
              </a:rPr>
              <a:t>Край, в котором мы живём: [Электронный ресурс]. </a:t>
            </a:r>
            <a:r>
              <a:rPr lang="ru-RU" sz="1000" dirty="0" smtClean="0">
                <a:latin typeface="Sylfaen"/>
                <a:ea typeface="Calibri"/>
                <a:cs typeface="Times New Roman"/>
              </a:rPr>
              <a:t>2019.URL:</a:t>
            </a:r>
            <a:r>
              <a:rPr lang="ru-RU" sz="1000" u="sng" dirty="0" smtClean="0">
                <a:solidFill>
                  <a:srgbClr val="0000FF"/>
                </a:solidFill>
                <a:latin typeface="Sylfaen"/>
                <a:ea typeface="Calibri"/>
                <a:cs typeface="Times New Roman"/>
                <a:hlinkClick r:id="rId5"/>
              </a:rPr>
              <a:t>http</a:t>
            </a:r>
            <a:r>
              <a:rPr lang="ru-RU" sz="1000" u="sng" dirty="0">
                <a:solidFill>
                  <a:srgbClr val="0000FF"/>
                </a:solidFill>
                <a:latin typeface="Sylfaen"/>
                <a:ea typeface="Calibri"/>
                <a:cs typeface="Times New Roman"/>
                <a:hlinkClick r:id="rId5"/>
              </a:rPr>
              <a:t>://krai.myschool44.edu.ru/krasnaya_kniga</a:t>
            </a:r>
            <a:r>
              <a:rPr lang="ru-RU" sz="1000" dirty="0">
                <a:latin typeface="Sylfaen"/>
                <a:ea typeface="Calibri"/>
                <a:cs typeface="Times New Roman"/>
              </a:rPr>
              <a:t>. 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(Дата обращения: 10.01.2019)</a:t>
            </a:r>
            <a:endParaRPr lang="ru-RU" sz="10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000" dirty="0" smtClean="0">
                <a:latin typeface="Times New Roman"/>
                <a:ea typeface="Calibri"/>
                <a:cs typeface="Calibri"/>
              </a:rPr>
              <a:t>12.</a:t>
            </a:r>
            <a:r>
              <a:rPr lang="ru-RU" sz="1000" spc="15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000" spc="15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Незамеченные редкости. </a:t>
            </a:r>
            <a:r>
              <a:rPr lang="ru-RU" sz="1000" spc="15" dirty="0" smtClean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"</a:t>
            </a:r>
            <a:r>
              <a:rPr lang="ru-RU" sz="1000" spc="15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Красная книга" региона </a:t>
            </a:r>
            <a:r>
              <a:rPr lang="ru-RU" sz="1000" dirty="0" smtClean="0">
                <a:latin typeface="Sylfaen"/>
                <a:ea typeface="Calibri"/>
                <a:cs typeface="Times New Roman"/>
              </a:rPr>
              <a:t>[</a:t>
            </a:r>
            <a:r>
              <a:rPr lang="ru-RU" sz="1000" dirty="0">
                <a:latin typeface="Sylfaen"/>
                <a:ea typeface="Calibri"/>
                <a:cs typeface="Times New Roman"/>
              </a:rPr>
              <a:t>Электронный ресурс]. </a:t>
            </a:r>
            <a:r>
              <a:rPr lang="ru-RU" sz="10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000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6"/>
              </a:rPr>
              <a:t>https://rg.ru/2008/01/25/reg-kuzbass/redbook.html</a:t>
            </a:r>
            <a:r>
              <a:rPr lang="ru-RU" sz="1000" dirty="0">
                <a:latin typeface="Calibri"/>
                <a:ea typeface="Calibri"/>
                <a:cs typeface="Times New Roman"/>
              </a:rPr>
              <a:t>. </a:t>
            </a:r>
            <a:r>
              <a:rPr lang="ru-RU" sz="1000" dirty="0">
                <a:latin typeface="Times New Roman"/>
                <a:ea typeface="Calibri"/>
                <a:cs typeface="Calibri"/>
              </a:rPr>
              <a:t>(Дата обращения:20.03.2019)</a:t>
            </a:r>
            <a:endParaRPr lang="ru-RU" sz="1000" dirty="0">
              <a:latin typeface="Calibri"/>
              <a:ea typeface="Times New Roman"/>
              <a:cs typeface="Calibri"/>
            </a:endParaRPr>
          </a:p>
          <a:p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05785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Звуки и буквы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      Запиши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названия населённых пунктов Кемеровской области в алфавитном порядке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.</a:t>
            </a:r>
            <a:endParaRPr lang="ru-RU" sz="2400" dirty="0" smtClean="0">
              <a:latin typeface="Calibri"/>
              <a:ea typeface="Times New Roman"/>
              <a:cs typeface="Calibri"/>
            </a:endParaRPr>
          </a:p>
          <a:p>
            <a:pPr marL="0" lvl="0" indent="0" algn="just">
              <a:lnSpc>
                <a:spcPct val="115000"/>
              </a:lnSpc>
              <a:buNone/>
            </a:pP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      Новокузнецк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,  Междуреченск,  Анжеро-Судженск,  Кемерово, 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Яя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, 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Мариинск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, Белово,  Новосибирск, Прокопьевск, Гурьевск, Тайга.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914400">
              <a:lnSpc>
                <a:spcPct val="115000"/>
              </a:lnSpc>
              <a:spcAft>
                <a:spcPts val="0"/>
              </a:spcAft>
            </a:pP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5715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Какое слово ты записывать не будешь? Почему?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5715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В названии главного города Кемеровской области подчеркни все гласные буквы.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6766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prstClr val="black"/>
                </a:solidFill>
              </a:rPr>
              <a:t>Звуки и буквы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229600" cy="496855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Отгадай загадку. Запиши отгадки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.</a:t>
            </a:r>
            <a:r>
              <a:rPr lang="ru-RU" sz="2400" dirty="0" smtClean="0">
                <a:latin typeface="Calibri"/>
                <a:ea typeface="Times New Roman"/>
                <a:cs typeface="Calibri"/>
              </a:rPr>
              <a:t/>
            </a:r>
            <a:br>
              <a:rPr lang="ru-RU" sz="2400" dirty="0" smtClean="0">
                <a:latin typeface="Calibri"/>
                <a:ea typeface="Times New Roman"/>
                <a:cs typeface="Calibri"/>
              </a:rPr>
            </a:b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       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Я – река. Мой путь на север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.</a:t>
            </a:r>
            <a:b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        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Между скал и средь равнин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.</a:t>
            </a:r>
            <a:b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         Если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«я» на «т» заменишь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,</a:t>
            </a:r>
            <a:b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         Буду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в море исполин.</a:t>
            </a:r>
            <a:endParaRPr lang="ru-RU" sz="2800" dirty="0">
              <a:latin typeface="Calibri"/>
              <a:ea typeface="Times New Roman"/>
              <a:cs typeface="Calibri"/>
            </a:endParaRPr>
          </a:p>
          <a:p>
            <a:pPr marL="5715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Объясни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, чем отличаются слова. Запиши, сколько в словах букв и сколько звуков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.</a:t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                                    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р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ека 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…</a:t>
            </a:r>
            <a:endParaRPr lang="ru-RU" dirty="0"/>
          </a:p>
        </p:txBody>
      </p:sp>
      <p:pic>
        <p:nvPicPr>
          <p:cNvPr id="5122" name="Picture 2" descr="http://www.relax-live.ru/images/news/mracy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65104"/>
            <a:ext cx="3682298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496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prstClr val="black"/>
                </a:solidFill>
              </a:rPr>
              <a:t>Звуки и буквы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9297102"/>
              </p:ext>
            </p:extLst>
          </p:nvPr>
        </p:nvGraphicFramePr>
        <p:xfrm>
          <a:off x="611560" y="3731553"/>
          <a:ext cx="7776864" cy="1569655"/>
        </p:xfrm>
        <a:graphic>
          <a:graphicData uri="http://schemas.openxmlformats.org/drawingml/2006/table">
            <a:tbl>
              <a:tblPr firstRow="1" firstCol="1" bandRow="1"/>
              <a:tblGrid>
                <a:gridCol w="3888432"/>
                <a:gridCol w="3888432"/>
              </a:tblGrid>
              <a:tr h="8228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Слова, в которых букв больше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,</a:t>
                      </a:r>
                      <a:b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</a:b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чем звуков</a:t>
                      </a:r>
                      <a:endParaRPr lang="ru-RU" sz="18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Слова, в которых звуков больше, чем букв</a:t>
                      </a:r>
                      <a:endParaRPr lang="ru-RU" sz="18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6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7544" y="1484784"/>
            <a:ext cx="813690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Прочитай слова.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Лось, рысь, заяц, кукушка, соболь, медведь, глухарь,  клёст, бурундук, поползень, цапля, сова.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Распредели названия животных на две группы по разным основаниям. Один из способов предложен в таблице: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713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31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Заглянем </a:t>
            </a:r>
            <a: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в</a:t>
            </a:r>
            <a:b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 «Красную книгу Кемеровской области»</a:t>
            </a:r>
            <a:r>
              <a:rPr lang="ru-RU" sz="3100" dirty="0">
                <a:latin typeface="Calibri"/>
                <a:ea typeface="Times New Roman"/>
                <a:cs typeface="Calibri"/>
              </a:rPr>
              <a:t/>
            </a:r>
            <a:br>
              <a:rPr lang="ru-RU" sz="3100" dirty="0">
                <a:latin typeface="Calibri"/>
                <a:ea typeface="Times New Roman"/>
                <a:cs typeface="Calibri"/>
              </a:rPr>
            </a:b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           Из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букв, написанных на каждой строчке, составь название растения, занесённого в Красную книгу  Кемеровской области.</a:t>
            </a:r>
            <a:endParaRPr lang="ru-RU" sz="1800" dirty="0">
              <a:latin typeface="Calibri"/>
              <a:ea typeface="Times New Roman"/>
              <a:cs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                    т, о, и, ц, р, г, в, е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                    е, в, з, е, л, я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                    о, д, о, л, и, р, а</a:t>
            </a:r>
            <a:b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                    д, а, ы, к, н, к 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Подчеркни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слово, в котором звуков больше, чем букв.</a:t>
            </a:r>
            <a:endParaRPr lang="ru-RU" sz="1800" dirty="0">
              <a:latin typeface="Calibri"/>
              <a:ea typeface="Times New Roman"/>
              <a:cs typeface="Calibri"/>
            </a:endParaRPr>
          </a:p>
          <a:p>
            <a:pPr marL="0" lvl="0" indent="0">
              <a:lnSpc>
                <a:spcPct val="115000"/>
              </a:lnSpc>
              <a:buNone/>
            </a:pP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44016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675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b="1" dirty="0" smtClean="0">
                <a:latin typeface="Times New Roman"/>
                <a:ea typeface="Times New Roman"/>
                <a:cs typeface="Calibri"/>
              </a:rPr>
            </a:br>
            <a:r>
              <a:rPr lang="ru-RU" sz="3600" b="1" dirty="0" smtClean="0">
                <a:latin typeface="Times New Roman"/>
                <a:ea typeface="Times New Roman"/>
                <a:cs typeface="Calibri"/>
              </a:rPr>
              <a:t>Гласные </a:t>
            </a:r>
            <a:r>
              <a:rPr lang="ru-RU" sz="3600" b="1" dirty="0">
                <a:latin typeface="Times New Roman"/>
                <a:ea typeface="Times New Roman"/>
                <a:cs typeface="Calibri"/>
              </a:rPr>
              <a:t>звуки и буквы</a:t>
            </a:r>
            <a:br>
              <a:rPr lang="ru-RU" sz="3600" b="1" dirty="0">
                <a:latin typeface="Times New Roman"/>
                <a:ea typeface="Times New Roman"/>
                <a:cs typeface="Calibri"/>
              </a:rPr>
            </a:br>
            <a:r>
              <a:rPr lang="ru-RU" sz="3600" dirty="0">
                <a:latin typeface="Calibri"/>
                <a:ea typeface="Times New Roman"/>
                <a:cs typeface="Calibri"/>
              </a:rPr>
              <a:t/>
            </a:r>
            <a:br>
              <a:rPr lang="ru-RU" sz="3600" dirty="0">
                <a:latin typeface="Calibri"/>
                <a:ea typeface="Times New Roman"/>
                <a:cs typeface="Calibri"/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3"/>
            <a:ext cx="8229600" cy="453650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</a:t>
            </a:r>
            <a:r>
              <a:rPr lang="ru-RU" sz="29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Из букв, записанных на каждой строчке, составь слова и запиши их</a:t>
            </a:r>
            <a:r>
              <a:rPr lang="ru-RU" sz="29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.</a:t>
            </a:r>
            <a:endParaRPr lang="ru-RU" sz="2900" dirty="0" smtClean="0">
              <a:latin typeface="Calibri"/>
              <a:ea typeface="Times New Roman"/>
              <a:cs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900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р, м, о, а, ш, а, к, а</a:t>
            </a:r>
            <a:endParaRPr lang="ru-RU" sz="2900" dirty="0" smtClean="0">
              <a:latin typeface="Calibri"/>
              <a:ea typeface="Times New Roman"/>
              <a:cs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900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</a:t>
            </a:r>
            <a:r>
              <a:rPr lang="ru-RU" sz="29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е, м, д, у, ц, н, и, а</a:t>
            </a:r>
            <a:endParaRPr lang="ru-RU" sz="2900" dirty="0">
              <a:latin typeface="Calibri"/>
              <a:ea typeface="Times New Roman"/>
              <a:cs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9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о, з, в, е, р, о, б, й</a:t>
            </a:r>
            <a:endParaRPr lang="ru-RU" sz="2900" dirty="0">
              <a:latin typeface="Calibri"/>
              <a:ea typeface="Times New Roman"/>
              <a:cs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9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ч, и, т, с, о, т, л, </a:t>
            </a:r>
            <a:r>
              <a:rPr lang="ru-RU" sz="2900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е</a:t>
            </a:r>
            <a:endParaRPr lang="ru-RU" sz="29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900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</a:t>
            </a:r>
            <a:r>
              <a:rPr lang="ru-RU" sz="29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Каким словом можно объединить эти слова? Что они обозначают?     </a:t>
            </a:r>
            <a:br>
              <a:rPr lang="ru-RU" sz="29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29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</a:t>
            </a:r>
            <a:r>
              <a:rPr lang="ru-RU" sz="2900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Что </a:t>
            </a:r>
            <a:r>
              <a:rPr lang="ru-RU" sz="29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ты  знаешь об их использовании человеком?</a:t>
            </a:r>
            <a:endParaRPr lang="ru-RU" sz="29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9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</a:t>
            </a:r>
            <a:r>
              <a:rPr lang="ru-RU" sz="29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Запиши </a:t>
            </a:r>
            <a:r>
              <a:rPr lang="ru-RU" sz="29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слова по образцу:   ромашка – 7 букв, 7 звуков.</a:t>
            </a:r>
            <a:endParaRPr lang="ru-RU" sz="29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9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</a:t>
            </a:r>
            <a:r>
              <a:rPr lang="ru-RU" sz="29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Подчеркни </a:t>
            </a:r>
            <a:r>
              <a:rPr lang="ru-RU" sz="29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гласные буквы, поставь ударение.</a:t>
            </a:r>
            <a:endParaRPr lang="ru-RU" sz="29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  <p:pic>
        <p:nvPicPr>
          <p:cNvPr id="7170" name="Picture 4" descr="C:\Users\Марина\Desktop\026.jpg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18"/>
          <a:stretch>
            <a:fillRect/>
          </a:stretch>
        </p:blipFill>
        <p:spPr bwMode="auto">
          <a:xfrm>
            <a:off x="5721954" y="4706471"/>
            <a:ext cx="3314542" cy="201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http://site-573075.mozfiles.com/files/573075/55cca43825d79.png?151103835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06471"/>
            <a:ext cx="1944216" cy="16398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723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36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Гласные </a:t>
            </a:r>
            <a:r>
              <a:rPr lang="ru-RU" sz="36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звуки и буквы</a:t>
            </a:r>
            <a:br>
              <a:rPr lang="ru-RU" sz="36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36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  <a:t/>
            </a:r>
            <a:br>
              <a:rPr lang="ru-RU" sz="36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ru-RU" sz="26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            Запиши 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по памяти отрывок из стихотворения кузбасской поэтессы О. Жилиной.</a:t>
            </a:r>
            <a:endParaRPr lang="ru-RU" sz="2600" dirty="0">
              <a:latin typeface="Calibri"/>
              <a:ea typeface="Times New Roman"/>
              <a:cs typeface="Calibri"/>
            </a:endParaRPr>
          </a:p>
          <a:p>
            <a:pPr marL="52324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600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И </a:t>
            </a:r>
            <a:r>
              <a:rPr lang="ru-RU" sz="26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сталью, и углем богата</a:t>
            </a:r>
            <a:endParaRPr lang="ru-RU" sz="2600" dirty="0">
              <a:latin typeface="Calibri"/>
              <a:ea typeface="Times New Roman"/>
              <a:cs typeface="Calibri"/>
            </a:endParaRPr>
          </a:p>
          <a:p>
            <a:pPr marL="52324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6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Родная сторонка моя.</a:t>
            </a:r>
            <a:endParaRPr lang="ru-RU" sz="2600" dirty="0">
              <a:latin typeface="Calibri"/>
              <a:ea typeface="Times New Roman"/>
              <a:cs typeface="Calibri"/>
            </a:endParaRPr>
          </a:p>
          <a:p>
            <a:pPr marL="52324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6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Любимая, как хороша ты,</a:t>
            </a:r>
            <a:br>
              <a:rPr lang="ru-RU" sz="26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26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Родная сторонка моя!</a:t>
            </a:r>
            <a:endParaRPr lang="ru-RU" sz="2600" dirty="0">
              <a:latin typeface="Calibri"/>
              <a:ea typeface="Times New Roman"/>
              <a:cs typeface="Calibri"/>
            </a:endParaRPr>
          </a:p>
          <a:p>
            <a:pPr marL="52324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600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 </a:t>
            </a:r>
            <a:r>
              <a:rPr lang="ru-RU" sz="2600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        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Подчеркни гласные буквы, которые обозначают мягкость  </a:t>
            </a:r>
            <a:r>
              <a:rPr lang="ru-RU" sz="26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 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согласных.</a:t>
            </a:r>
            <a:endParaRPr lang="ru-RU" sz="26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73216"/>
            <a:ext cx="2246313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707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Гласные </a:t>
            </a:r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звуки и буквы</a:t>
            </a:r>
            <a:b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32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Прочитай поговорки. Объясни их значение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52324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Не всякий гриб в лукошко кладут.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Кто пораньше встаёт, тот грибков наберёт, а сонливый да ленивый идут после за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крапивой.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</a:br>
            <a:endParaRPr lang="ru-RU" sz="2400" dirty="0" smtClean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Какие съедобные и ядовитые грибы растут в Кемеровской области?</a:t>
            </a:r>
            <a:endParaRPr lang="ru-RU" sz="2400" dirty="0" smtClean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Нарисуй съедобный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гриб. Запиши его название. Подчеркни гласные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буквы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. Поставь ударение.</a:t>
            </a:r>
            <a:r>
              <a:rPr lang="ru-RU" sz="2400" dirty="0">
                <a:latin typeface="Calibri"/>
                <a:ea typeface="Times New Roman"/>
                <a:cs typeface="Calibri"/>
              </a:rPr>
              <a:t> 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908720"/>
            <a:ext cx="1206489" cy="142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907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9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Гласные звуки и буквы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34134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556793"/>
            <a:ext cx="4907681" cy="409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1196752"/>
            <a:ext cx="5256583" cy="547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Найди на карте        Кемеровской области  5   названий населённых пунктов, которые начинаются на гласную букву. Запиши их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.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  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Подчеркни гласные. Запомни название и местонахождение населённых пунктов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.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   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Проверь выполненную работу с соседом по парте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.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solidFill>
                <a:srgbClr val="000000"/>
              </a:solidFill>
              <a:latin typeface="Times New Roman"/>
              <a:ea typeface="Times New Roman"/>
              <a:cs typeface="Calibri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endParaRPr lang="ru-RU" sz="2000" b="1" dirty="0">
              <a:effectLst/>
              <a:latin typeface="Calibri"/>
              <a:ea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307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Times New Roman"/>
                <a:ea typeface="Times New Roman"/>
              </a:rPr>
              <a:t>Согласные звуки и буквы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064896" cy="4896544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ru-RU" b="1" dirty="0" smtClean="0">
                <a:latin typeface="Times New Roman"/>
                <a:ea typeface="Times New Roman"/>
                <a:cs typeface="Calibri"/>
              </a:rPr>
              <a:t>            </a:t>
            </a:r>
            <a:r>
              <a:rPr lang="ru-RU" sz="2600" b="1" dirty="0" smtClean="0">
                <a:latin typeface="Times New Roman"/>
                <a:ea typeface="Times New Roman"/>
                <a:cs typeface="Calibri"/>
              </a:rPr>
              <a:t>Прочитай </a:t>
            </a:r>
            <a:r>
              <a:rPr lang="ru-RU" sz="2600" b="1" dirty="0">
                <a:latin typeface="Times New Roman"/>
                <a:ea typeface="Times New Roman"/>
                <a:cs typeface="Calibri"/>
              </a:rPr>
              <a:t>загадку. Отгадай</a:t>
            </a:r>
            <a:r>
              <a:rPr lang="ru-RU" sz="2600" b="1" dirty="0" smtClean="0">
                <a:latin typeface="Times New Roman"/>
                <a:ea typeface="Times New Roman"/>
                <a:cs typeface="Calibri"/>
              </a:rPr>
              <a:t>.</a:t>
            </a:r>
            <a:r>
              <a:rPr lang="ru-RU" sz="2600" b="1" dirty="0">
                <a:latin typeface="Times New Roman"/>
                <a:ea typeface="Times New Roman"/>
                <a:cs typeface="Calibri"/>
              </a:rPr>
              <a:t> Запиши загадку по памяти.  Подчеркни согласные буквы.</a:t>
            </a:r>
            <a:endParaRPr lang="ru-RU" sz="2600" dirty="0">
              <a:latin typeface="Calibri"/>
              <a:ea typeface="Times New Roman"/>
              <a:cs typeface="Calibri"/>
            </a:endParaRPr>
          </a:p>
          <a:p>
            <a:pPr marL="335915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Calibri"/>
              </a:rPr>
              <a:t>Летом бежит.</a:t>
            </a:r>
            <a:br>
              <a:rPr lang="ru-RU" dirty="0" smtClean="0">
                <a:latin typeface="Times New Roman"/>
                <a:ea typeface="Times New Roman"/>
                <a:cs typeface="Calibri"/>
              </a:rPr>
            </a:br>
            <a:r>
              <a:rPr lang="ru-RU" dirty="0" smtClean="0">
                <a:latin typeface="Times New Roman"/>
                <a:ea typeface="Times New Roman"/>
                <a:cs typeface="Calibri"/>
              </a:rPr>
              <a:t>Зимой спит.</a:t>
            </a:r>
            <a:br>
              <a:rPr lang="ru-RU" dirty="0" smtClean="0">
                <a:latin typeface="Times New Roman"/>
                <a:ea typeface="Times New Roman"/>
                <a:cs typeface="Calibri"/>
              </a:rPr>
            </a:br>
            <a:r>
              <a:rPr lang="ru-RU" dirty="0" smtClean="0">
                <a:latin typeface="Times New Roman"/>
                <a:ea typeface="Times New Roman"/>
                <a:cs typeface="Calibri"/>
              </a:rPr>
              <a:t>Весна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настала - 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Опять побежала.</a:t>
            </a:r>
            <a:r>
              <a:rPr lang="ru-RU" sz="2400" dirty="0">
                <a:latin typeface="Calibri"/>
                <a:ea typeface="Times New Roman"/>
                <a:cs typeface="Calibri"/>
              </a:rPr>
              <a:t> </a:t>
            </a: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sz="2600" b="1" dirty="0" smtClean="0">
                <a:latin typeface="Times New Roman"/>
                <a:ea typeface="Times New Roman"/>
                <a:cs typeface="Calibri"/>
              </a:rPr>
              <a:t>Запиши </a:t>
            </a:r>
            <a:r>
              <a:rPr lang="ru-RU" sz="2600" b="1" dirty="0">
                <a:latin typeface="Times New Roman"/>
                <a:ea typeface="Times New Roman"/>
                <a:cs typeface="Calibri"/>
              </a:rPr>
              <a:t>названия известных тебе рек  Кемеровской области.</a:t>
            </a:r>
            <a:endParaRPr lang="ru-RU" sz="2600" dirty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08920"/>
            <a:ext cx="31337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040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800078"/>
            <a:ext cx="3168352" cy="5273025"/>
          </a:xfrm>
        </p:spPr>
        <p:txBody>
          <a:bodyPr>
            <a:noAutofit/>
          </a:bodyPr>
          <a:lstStyle/>
          <a:p>
            <a:pPr algn="l"/>
            <a:r>
              <a:rPr lang="ru-RU" sz="1600" b="1" dirty="0">
                <a:latin typeface="Times New Roman"/>
                <a:ea typeface="Times New Roman"/>
              </a:rPr>
              <a:t>Родному Кузбассу</a:t>
            </a:r>
            <a:r>
              <a:rPr lang="ru-RU" sz="1600" dirty="0">
                <a:latin typeface="Times New Roman"/>
                <a:ea typeface="Times New Roman"/>
              </a:rPr>
              <a:t/>
            </a:r>
            <a:br>
              <a:rPr lang="ru-RU" sz="160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/>
            </a:r>
            <a:br>
              <a:rPr lang="ru-RU" sz="160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Люблю, Кузбасс, твои просторы</a:t>
            </a:r>
            <a:br>
              <a:rPr lang="ru-RU" sz="160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И красоту лесных озер,</a:t>
            </a:r>
            <a:br>
              <a:rPr lang="ru-RU" sz="160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И </a:t>
            </a:r>
            <a:r>
              <a:rPr lang="ru-RU" sz="1600" dirty="0" err="1">
                <a:latin typeface="Times New Roman"/>
                <a:ea typeface="Times New Roman"/>
              </a:rPr>
              <a:t>шорскую</a:t>
            </a:r>
            <a:r>
              <a:rPr lang="ru-RU" sz="1600" dirty="0">
                <a:latin typeface="Times New Roman"/>
                <a:ea typeface="Times New Roman"/>
              </a:rPr>
              <a:t> тайгу, и горы,</a:t>
            </a:r>
            <a:br>
              <a:rPr lang="ru-RU" sz="160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И дымом пахнущий костер,</a:t>
            </a:r>
            <a:br>
              <a:rPr lang="ru-RU" sz="160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И на рассвете — травы в росах,</a:t>
            </a:r>
            <a:br>
              <a:rPr lang="ru-RU" sz="160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И на закате — тишину,</a:t>
            </a:r>
            <a:br>
              <a:rPr lang="ru-RU" sz="160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Твою чарующую осень</a:t>
            </a:r>
            <a:br>
              <a:rPr lang="ru-RU" sz="160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И благодатную весну.</a:t>
            </a:r>
            <a:br>
              <a:rPr lang="ru-RU" sz="160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Кузбасс былинный, величавый,</a:t>
            </a:r>
            <a:br>
              <a:rPr lang="ru-RU" sz="160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Одной мы связаны судьбой.</a:t>
            </a:r>
            <a:br>
              <a:rPr lang="ru-RU" sz="160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Седые Писаные Скалы</a:t>
            </a:r>
            <a:br>
              <a:rPr lang="ru-RU" sz="160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Оберегают твой покой.</a:t>
            </a:r>
            <a:br>
              <a:rPr lang="ru-RU" sz="160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Кузбасс, Кузбасс — моя держава,</a:t>
            </a:r>
            <a:br>
              <a:rPr lang="ru-RU" sz="160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Мой отчий дом, мой край родной.</a:t>
            </a:r>
            <a:br>
              <a:rPr lang="ru-RU" sz="160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Кузбасс былинный, величавый,</a:t>
            </a:r>
            <a:br>
              <a:rPr lang="ru-RU" sz="160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Одной мы связаны судьбой.</a:t>
            </a:r>
            <a:br>
              <a:rPr lang="ru-RU" sz="1600" dirty="0">
                <a:latin typeface="Times New Roman"/>
                <a:ea typeface="Times New Roman"/>
              </a:rPr>
            </a:b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https://im0-tub-ru.yandex.net/i?id=2f1feba67053552a9d9924308d78c02c-l&amp;n=1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14071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Людмила\Рабочий стол\Карта-Кемеровской-области.jpg"/>
          <p:cNvPicPr/>
          <p:nvPr/>
        </p:nvPicPr>
        <p:blipFill>
          <a:blip r:embed="rId3"/>
          <a:srcRect l="5460" t="1381" r="3020"/>
          <a:stretch>
            <a:fillRect/>
          </a:stretch>
        </p:blipFill>
        <p:spPr bwMode="auto">
          <a:xfrm>
            <a:off x="251521" y="1484784"/>
            <a:ext cx="1944216" cy="286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436096" y="1314428"/>
            <a:ext cx="3707904" cy="4914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 smtClean="0">
                <a:latin typeface="Times New Roman"/>
                <a:ea typeface="Times New Roman"/>
              </a:rPr>
              <a:t>Кузбасс — России кладовая,</a:t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>Богат рудою и углем.</a:t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>В полях пшеница золотая</a:t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>Пылает бронзовым огнем.</a:t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>Шумят здесь кедры вековые,</a:t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>Покрыты снегом шапки гор.</a:t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>И куполами золотыми </a:t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>Сияет Знаменский Собор.</a:t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>Кузбасс — жемчужина Сибири.</a:t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>За труд наград твоих не счесть,</a:t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>Надежное плечо России,</a:t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>Ее достоинство и честь.</a:t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>Гордись, Кузбасс, людьми своими,</a:t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>Склонись в поклоне неземном.</a:t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>На них и держится Россия,</a:t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>На них и держится наш дом.</a:t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/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>                  </a:t>
            </a:r>
            <a:r>
              <a:rPr lang="ru-RU" sz="1600" dirty="0" err="1" smtClean="0">
                <a:latin typeface="Times New Roman"/>
                <a:ea typeface="Times New Roman"/>
              </a:rPr>
              <a:t>Н.Чимбарова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prstClr val="black"/>
                </a:solidFill>
                <a:latin typeface="Times New Roman"/>
                <a:ea typeface="Times New Roman"/>
              </a:rPr>
              <a:t>Согласные звуки и буквы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2200" b="1" dirty="0" smtClean="0">
                <a:latin typeface="Times New Roman"/>
                <a:ea typeface="Times New Roman"/>
              </a:rPr>
              <a:t>         Шарада  </a:t>
            </a:r>
            <a:r>
              <a:rPr lang="ru-RU" sz="2200" dirty="0">
                <a:latin typeface="Times New Roman"/>
                <a:ea typeface="Times New Roman"/>
              </a:rPr>
              <a:t>-  это усложнённая форма загадки. Шарада - это слово, которое нужно сложить из слогов. Каждый слог - маленькая загадка.  Несколько мини-загадок, сложенных в стихотворную форму, образуют шараду. Отгадай шараду</a:t>
            </a:r>
            <a:r>
              <a:rPr lang="ru-RU" sz="2200" dirty="0" smtClean="0">
                <a:latin typeface="Times New Roman"/>
                <a:ea typeface="Times New Roman"/>
              </a:rPr>
              <a:t>.</a:t>
            </a:r>
          </a:p>
          <a:p>
            <a:pPr marL="0" lvl="0" indent="0" algn="just">
              <a:buNone/>
            </a:pPr>
            <a:endParaRPr lang="ru-RU" sz="2200" dirty="0">
              <a:latin typeface="Times New Roman"/>
              <a:ea typeface="Times New Roman"/>
            </a:endParaRPr>
          </a:p>
          <a:p>
            <a:pPr marL="335915" indent="0">
              <a:buNone/>
            </a:pPr>
            <a:r>
              <a:rPr lang="ru-RU" sz="2400" dirty="0">
                <a:latin typeface="Times New Roman"/>
                <a:ea typeface="Times New Roman"/>
              </a:rPr>
              <a:t>Часть первая на земле остаётся</a:t>
            </a:r>
            <a:r>
              <a:rPr lang="ru-RU" sz="2400" dirty="0" smtClean="0">
                <a:latin typeface="Times New Roman"/>
                <a:ea typeface="Times New Roman"/>
              </a:rPr>
              <a:t>,</a:t>
            </a:r>
            <a:r>
              <a:rPr lang="ru-RU" sz="2400" dirty="0">
                <a:latin typeface="Times New Roman"/>
                <a:ea typeface="Times New Roman"/>
              </a:rPr>
              <a:t/>
            </a:r>
            <a:br>
              <a:rPr lang="ru-RU" sz="2400" dirty="0">
                <a:latin typeface="Times New Roman"/>
                <a:ea typeface="Times New Roman"/>
              </a:rPr>
            </a:br>
            <a:r>
              <a:rPr lang="ru-RU" sz="2400" dirty="0">
                <a:latin typeface="Times New Roman"/>
                <a:ea typeface="Times New Roman"/>
              </a:rPr>
              <a:t>Когда по ней кто-то пройдет.</a:t>
            </a:r>
            <a:br>
              <a:rPr lang="ru-RU" sz="2400" dirty="0">
                <a:latin typeface="Times New Roman"/>
                <a:ea typeface="Times New Roman"/>
              </a:rPr>
            </a:br>
            <a:r>
              <a:rPr lang="ru-RU" sz="2400" dirty="0">
                <a:latin typeface="Times New Roman"/>
                <a:ea typeface="Times New Roman"/>
              </a:rPr>
              <a:t>Вторая - даётся ошибками в долгом труде.</a:t>
            </a:r>
            <a:br>
              <a:rPr lang="ru-RU" sz="2400" dirty="0">
                <a:latin typeface="Times New Roman"/>
                <a:ea typeface="Times New Roman"/>
              </a:rPr>
            </a:br>
            <a:r>
              <a:rPr lang="ru-RU" sz="2400" dirty="0">
                <a:latin typeface="Times New Roman"/>
                <a:ea typeface="Times New Roman"/>
              </a:rPr>
              <a:t>А словом охотник зовётся,</a:t>
            </a:r>
            <a:br>
              <a:rPr lang="ru-RU" sz="2400" dirty="0">
                <a:latin typeface="Times New Roman"/>
                <a:ea typeface="Times New Roman"/>
              </a:rPr>
            </a:br>
            <a:r>
              <a:rPr lang="ru-RU" sz="2400" dirty="0">
                <a:latin typeface="Times New Roman"/>
                <a:ea typeface="Times New Roman"/>
              </a:rPr>
              <a:t>Что зверя отыщет в тайге</a:t>
            </a:r>
            <a:r>
              <a:rPr lang="ru-RU" sz="2400" dirty="0" smtClean="0">
                <a:latin typeface="Times New Roman"/>
                <a:ea typeface="Times New Roman"/>
              </a:rPr>
              <a:t>.</a:t>
            </a:r>
            <a:br>
              <a:rPr lang="ru-RU" sz="2400" dirty="0" smtClean="0">
                <a:latin typeface="Times New Roman"/>
                <a:ea typeface="Times New Roman"/>
              </a:rPr>
            </a:br>
            <a:r>
              <a:rPr lang="ru-RU" sz="2400" dirty="0">
                <a:latin typeface="Times New Roman"/>
                <a:ea typeface="Times New Roman"/>
              </a:rPr>
              <a:t/>
            </a:r>
            <a:br>
              <a:rPr lang="ru-RU" sz="2400" dirty="0"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Запиши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отгадку. Подчеркни согласные буквы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2400" dirty="0">
              <a:latin typeface="Times New Roman"/>
              <a:ea typeface="Times New Roman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996952"/>
            <a:ext cx="123825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9880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pPr marL="540385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b="1" dirty="0" smtClean="0">
                <a:latin typeface="Times New Roman"/>
                <a:ea typeface="Times New Roman"/>
                <a:cs typeface="Calibri"/>
              </a:rPr>
            </a:br>
            <a:r>
              <a:rPr lang="ru-RU" b="1" dirty="0" smtClean="0">
                <a:latin typeface="Times New Roman"/>
                <a:ea typeface="Times New Roman"/>
                <a:cs typeface="Calibri"/>
              </a:rPr>
              <a:t>Слог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и слово. Перенос </a:t>
            </a:r>
            <a:r>
              <a:rPr lang="ru-RU" b="1" dirty="0" smtClean="0">
                <a:latin typeface="Times New Roman"/>
                <a:ea typeface="Times New Roman"/>
                <a:cs typeface="Calibri"/>
              </a:rPr>
              <a:t>слов</a:t>
            </a:r>
            <a:r>
              <a:rPr lang="ru-RU" sz="3200" dirty="0">
                <a:latin typeface="Calibri"/>
                <a:ea typeface="Times New Roman"/>
                <a:cs typeface="Calibri"/>
              </a:rPr>
              <a:t/>
            </a:r>
            <a:br>
              <a:rPr lang="ru-RU" sz="3200" dirty="0">
                <a:latin typeface="Calibri"/>
                <a:ea typeface="Times New Roman"/>
                <a:cs typeface="Calibri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4525963"/>
          </a:xfrm>
        </p:spPr>
        <p:txBody>
          <a:bodyPr>
            <a:normAutofit fontScale="92500"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ru-RU" sz="1800" b="1" dirty="0">
                <a:latin typeface="Times New Roman"/>
                <a:ea typeface="Times New Roman"/>
                <a:cs typeface="Calibri"/>
              </a:rPr>
              <a:t>Прочитай стихотворение.</a:t>
            </a:r>
            <a:endParaRPr lang="ru-RU" sz="1800" dirty="0">
              <a:latin typeface="Calibri"/>
              <a:ea typeface="Times New Roman"/>
              <a:cs typeface="Calibri"/>
            </a:endParaRPr>
          </a:p>
          <a:p>
            <a:pPr marL="426085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 smtClean="0">
                <a:latin typeface="Times New Roman"/>
                <a:ea typeface="Times New Roman"/>
                <a:cs typeface="Calibri"/>
              </a:rPr>
              <a:t>             Октябрь</a:t>
            </a:r>
            <a:endParaRPr lang="ru-RU" sz="1800" dirty="0">
              <a:latin typeface="Calibri"/>
              <a:ea typeface="Times New Roman"/>
              <a:cs typeface="Calibri"/>
            </a:endParaRPr>
          </a:p>
          <a:p>
            <a:pPr marL="197485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latin typeface="Times New Roman"/>
                <a:ea typeface="Times New Roman"/>
                <a:cs typeface="Calibri"/>
              </a:rPr>
              <a:t>Дождик льётся каждый день,</a:t>
            </a:r>
            <a:endParaRPr lang="ru-RU" sz="1800" dirty="0">
              <a:latin typeface="Calibri"/>
              <a:ea typeface="Times New Roman"/>
              <a:cs typeface="Calibri"/>
            </a:endParaRPr>
          </a:p>
          <a:p>
            <a:pPr marL="197485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latin typeface="Times New Roman"/>
                <a:ea typeface="Times New Roman"/>
                <a:cs typeface="Calibri"/>
              </a:rPr>
              <a:t>Будто из ушата.</a:t>
            </a:r>
            <a:br>
              <a:rPr lang="ru-RU" sz="1800" dirty="0">
                <a:latin typeface="Times New Roman"/>
                <a:ea typeface="Times New Roman"/>
                <a:cs typeface="Calibri"/>
              </a:rPr>
            </a:br>
            <a:r>
              <a:rPr lang="ru-RU" sz="1800" dirty="0">
                <a:latin typeface="Times New Roman"/>
                <a:ea typeface="Times New Roman"/>
                <a:cs typeface="Calibri"/>
              </a:rPr>
              <a:t>Мокрый гриб залез на пень</a:t>
            </a:r>
            <a:r>
              <a:rPr lang="ru-RU" sz="1800" dirty="0" smtClean="0">
                <a:latin typeface="Times New Roman"/>
                <a:ea typeface="Times New Roman"/>
                <a:cs typeface="Calibri"/>
              </a:rPr>
              <a:t>,</a:t>
            </a:r>
            <a:r>
              <a:rPr lang="ru-RU" sz="1800" dirty="0">
                <a:latin typeface="Times New Roman"/>
                <a:ea typeface="Times New Roman"/>
                <a:cs typeface="Calibri"/>
              </a:rPr>
              <a:t/>
            </a:r>
            <a:br>
              <a:rPr lang="ru-RU" sz="1800" dirty="0">
                <a:latin typeface="Times New Roman"/>
                <a:ea typeface="Times New Roman"/>
                <a:cs typeface="Calibri"/>
              </a:rPr>
            </a:br>
            <a:r>
              <a:rPr lang="ru-RU" sz="1800" dirty="0">
                <a:latin typeface="Times New Roman"/>
                <a:ea typeface="Times New Roman"/>
                <a:cs typeface="Calibri"/>
              </a:rPr>
              <a:t>На макушке шляпа.</a:t>
            </a:r>
            <a:br>
              <a:rPr lang="ru-RU" sz="1800" dirty="0">
                <a:latin typeface="Times New Roman"/>
                <a:ea typeface="Times New Roman"/>
                <a:cs typeface="Calibri"/>
              </a:rPr>
            </a:br>
            <a:r>
              <a:rPr lang="ru-RU" sz="1800" dirty="0">
                <a:latin typeface="Times New Roman"/>
                <a:ea typeface="Times New Roman"/>
                <a:cs typeface="Calibri"/>
              </a:rPr>
              <a:t>Он ещё кого-то ждёт</a:t>
            </a:r>
            <a:br>
              <a:rPr lang="ru-RU" sz="1800" dirty="0">
                <a:latin typeface="Times New Roman"/>
                <a:ea typeface="Times New Roman"/>
                <a:cs typeface="Calibri"/>
              </a:rPr>
            </a:br>
            <a:r>
              <a:rPr lang="ru-RU" sz="1800" dirty="0">
                <a:latin typeface="Times New Roman"/>
                <a:ea typeface="Times New Roman"/>
                <a:cs typeface="Calibri"/>
              </a:rPr>
              <a:t>В этот день осенний.</a:t>
            </a:r>
            <a:br>
              <a:rPr lang="ru-RU" sz="1800" dirty="0">
                <a:latin typeface="Times New Roman"/>
                <a:ea typeface="Times New Roman"/>
                <a:cs typeface="Calibri"/>
              </a:rPr>
            </a:br>
            <a:r>
              <a:rPr lang="ru-RU" sz="1800" dirty="0">
                <a:latin typeface="Times New Roman"/>
                <a:ea typeface="Times New Roman"/>
                <a:cs typeface="Calibri"/>
              </a:rPr>
              <a:t>Только кто к нему придёт?</a:t>
            </a:r>
            <a:endParaRPr lang="ru-RU" sz="1800" dirty="0">
              <a:latin typeface="Calibri"/>
              <a:ea typeface="Times New Roman"/>
              <a:cs typeface="Calibri"/>
            </a:endParaRPr>
          </a:p>
          <a:p>
            <a:pPr marL="197485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latin typeface="Times New Roman"/>
                <a:ea typeface="Times New Roman"/>
                <a:cs typeface="Calibri"/>
              </a:rPr>
              <a:t>Разве белка подберёт</a:t>
            </a:r>
            <a:br>
              <a:rPr lang="ru-RU" sz="1800" dirty="0">
                <a:latin typeface="Times New Roman"/>
                <a:ea typeface="Times New Roman"/>
                <a:cs typeface="Calibri"/>
              </a:rPr>
            </a:br>
            <a:r>
              <a:rPr lang="ru-RU" sz="1800" dirty="0">
                <a:latin typeface="Times New Roman"/>
                <a:ea typeface="Times New Roman"/>
                <a:cs typeface="Calibri"/>
              </a:rPr>
              <a:t>Гриб в лесу последний?</a:t>
            </a:r>
            <a:br>
              <a:rPr lang="ru-RU" sz="1800" dirty="0">
                <a:latin typeface="Times New Roman"/>
                <a:ea typeface="Times New Roman"/>
                <a:cs typeface="Calibri"/>
              </a:rPr>
            </a:br>
            <a:r>
              <a:rPr lang="ru-RU" sz="1800" dirty="0" smtClean="0">
                <a:latin typeface="Times New Roman"/>
                <a:ea typeface="Times New Roman"/>
                <a:cs typeface="Calibri"/>
              </a:rPr>
              <a:t>                        </a:t>
            </a:r>
            <a:r>
              <a:rPr lang="ru-RU" sz="1800" dirty="0">
                <a:latin typeface="Times New Roman"/>
                <a:ea typeface="Times New Roman"/>
                <a:cs typeface="Calibri"/>
              </a:rPr>
              <a:t>(М</a:t>
            </a:r>
            <a:r>
              <a:rPr lang="ru-RU" sz="1800" dirty="0" smtClean="0">
                <a:latin typeface="Times New Roman"/>
                <a:ea typeface="Times New Roman"/>
                <a:cs typeface="Calibri"/>
              </a:rPr>
              <a:t>. Маликов</a:t>
            </a:r>
            <a:r>
              <a:rPr lang="ru-RU" sz="1800" dirty="0">
                <a:latin typeface="Times New Roman"/>
                <a:ea typeface="Times New Roman"/>
                <a:cs typeface="Calibri"/>
              </a:rPr>
              <a:t>)</a:t>
            </a:r>
            <a:endParaRPr lang="ru-RU" sz="1800" dirty="0">
              <a:latin typeface="Calibri"/>
              <a:ea typeface="Times New Roman"/>
              <a:cs typeface="Calibri"/>
            </a:endParaRPr>
          </a:p>
          <a:p>
            <a:pPr marL="197485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b="1" dirty="0">
                <a:latin typeface="Times New Roman"/>
                <a:ea typeface="Times New Roman"/>
                <a:cs typeface="Calibri"/>
              </a:rPr>
              <a:t>Запиши названия осенних месяцев через запятую, поделив на слоги. Подчеркни гласные буквы. Вспомни, как проверить, сколько в слове слогов.</a:t>
            </a:r>
            <a:endParaRPr lang="ru-RU" sz="1400" dirty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569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Слог и слово. Перенос </a:t>
            </a:r>
            <a:r>
              <a:rPr lang="ru-RU" sz="40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слов</a:t>
            </a:r>
            <a:r>
              <a:rPr lang="ru-RU" sz="29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  <a:t/>
            </a:r>
            <a:br>
              <a:rPr lang="ru-RU" sz="29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b="1" dirty="0" smtClean="0">
                <a:latin typeface="Times New Roman"/>
                <a:ea typeface="Times New Roman"/>
                <a:cs typeface="Calibri"/>
              </a:rPr>
              <a:t>            Напиши </a:t>
            </a:r>
            <a:r>
              <a:rPr lang="ru-RU" sz="2600" b="1" dirty="0">
                <a:latin typeface="Times New Roman"/>
                <a:ea typeface="Times New Roman"/>
                <a:cs typeface="Calibri"/>
              </a:rPr>
              <a:t>названия животных в таком порядке: слова, состоящие из одного  слога, из двух слогов, а потом из трёх слогов.</a:t>
            </a:r>
            <a:r>
              <a:rPr lang="ru-RU" sz="2600" dirty="0">
                <a:latin typeface="Times New Roman"/>
                <a:ea typeface="Times New Roman"/>
                <a:cs typeface="Calibri"/>
              </a:rPr>
              <a:t/>
            </a:r>
            <a:br>
              <a:rPr lang="ru-RU" sz="2600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          Лисица, медведь, заяц, волк, корова, коза, лось, кабан, баран, лошадь, овца.</a:t>
            </a:r>
            <a:r>
              <a:rPr lang="ru-RU" sz="2400" dirty="0">
                <a:latin typeface="Calibri"/>
                <a:ea typeface="Times New Roman"/>
                <a:cs typeface="Calibri"/>
              </a:rPr>
              <a:t> </a:t>
            </a: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sz="2400" b="1" dirty="0">
                <a:latin typeface="Times New Roman"/>
                <a:ea typeface="Times New Roman"/>
                <a:cs typeface="Calibri"/>
              </a:rPr>
              <a:t>         </a:t>
            </a:r>
            <a:r>
              <a:rPr lang="ru-RU" sz="2400" b="1" dirty="0" smtClean="0">
                <a:latin typeface="Times New Roman"/>
                <a:ea typeface="Times New Roman"/>
                <a:cs typeface="Calibri"/>
              </a:rPr>
              <a:t>    Подчеркни </a:t>
            </a:r>
            <a:r>
              <a:rPr lang="ru-RU" sz="2400" b="1" dirty="0">
                <a:latin typeface="Times New Roman"/>
                <a:ea typeface="Times New Roman"/>
                <a:cs typeface="Calibri"/>
              </a:rPr>
              <a:t>синим карандашом названия диких животных, зелёным – домашних. </a:t>
            </a:r>
            <a:br>
              <a:rPr lang="ru-RU" sz="2400" b="1" dirty="0">
                <a:latin typeface="Times New Roman"/>
                <a:ea typeface="Times New Roman"/>
                <a:cs typeface="Calibri"/>
              </a:rPr>
            </a:br>
            <a:r>
              <a:rPr lang="ru-RU" sz="2400" b="1" dirty="0">
                <a:latin typeface="Times New Roman"/>
                <a:ea typeface="Times New Roman"/>
                <a:cs typeface="Calibri"/>
              </a:rPr>
              <a:t>         </a:t>
            </a:r>
            <a:r>
              <a:rPr lang="ru-RU" sz="2400" b="1" dirty="0" smtClean="0">
                <a:latin typeface="Times New Roman"/>
                <a:ea typeface="Times New Roman"/>
                <a:cs typeface="Calibri"/>
              </a:rPr>
              <a:t>    Обведи </a:t>
            </a:r>
            <a:r>
              <a:rPr lang="ru-RU" sz="2400" b="1" dirty="0">
                <a:latin typeface="Times New Roman"/>
                <a:ea typeface="Times New Roman"/>
                <a:cs typeface="Calibri"/>
              </a:rPr>
              <a:t>красным карандашом слова, которые нельзя переносить</a:t>
            </a:r>
            <a:r>
              <a:rPr lang="ru-RU" sz="2400" b="1" dirty="0" smtClean="0">
                <a:latin typeface="Times New Roman"/>
                <a:ea typeface="Times New Roman"/>
                <a:cs typeface="Calibri"/>
              </a:rPr>
              <a:t>.</a:t>
            </a:r>
            <a:endParaRPr lang="ru-RU" sz="2400" b="1" dirty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87" y="4797152"/>
            <a:ext cx="2330197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658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Слог и слово. Перенос </a:t>
            </a:r>
            <a:r>
              <a:rPr lang="ru-RU" sz="36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 слов</a:t>
            </a:r>
            <a:r>
              <a:rPr lang="ru-RU" sz="26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  <a:t/>
            </a:r>
            <a:br>
              <a:rPr lang="ru-RU" sz="26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latin typeface="Times New Roman"/>
                <a:ea typeface="Times New Roman"/>
                <a:cs typeface="Calibri"/>
              </a:rPr>
              <a:t>   </a:t>
            </a:r>
            <a:r>
              <a:rPr lang="ru-RU" sz="2200" b="1" dirty="0" smtClean="0">
                <a:latin typeface="Times New Roman"/>
                <a:ea typeface="Times New Roman"/>
                <a:cs typeface="Calibri"/>
              </a:rPr>
              <a:t>Прочитай</a:t>
            </a:r>
            <a:r>
              <a:rPr lang="ru-RU" sz="2200" b="1" dirty="0">
                <a:latin typeface="Times New Roman"/>
                <a:ea typeface="Times New Roman"/>
                <a:cs typeface="Calibri"/>
              </a:rPr>
              <a:t>.  Запиши слова в два столбика. В левый – слова, которые нельзя  переносить, в правый – те, что переносить можно. Раздели слова правого столбика для переноса.</a:t>
            </a:r>
            <a:endParaRPr lang="ru-RU" sz="2200" dirty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r>
              <a:rPr lang="ru-RU" dirty="0" smtClean="0">
                <a:latin typeface="Times New Roman"/>
                <a:ea typeface="Times New Roman"/>
              </a:rPr>
              <a:t>    </a:t>
            </a:r>
            <a:r>
              <a:rPr lang="ru-RU" dirty="0">
                <a:latin typeface="Times New Roman"/>
                <a:ea typeface="Times New Roman"/>
              </a:rPr>
              <a:t>Щука, окунь, лещ, судак, сом, пескарь, акула, карп, хариус, карась, дельфин,  омуль</a:t>
            </a:r>
            <a:r>
              <a:rPr lang="ru-RU" dirty="0" smtClean="0">
                <a:latin typeface="Times New Roman"/>
                <a:ea typeface="Times New Roman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sz="2000" b="1" dirty="0" smtClean="0">
                <a:latin typeface="Times New Roman"/>
                <a:ea typeface="Times New Roman"/>
              </a:rPr>
              <a:t>   Подчеркни </a:t>
            </a:r>
            <a:r>
              <a:rPr lang="ru-RU" sz="2000" b="1" dirty="0">
                <a:latin typeface="Times New Roman"/>
                <a:ea typeface="Times New Roman"/>
              </a:rPr>
              <a:t>названия животных, обитающих в Кузбассе. Проверь себя по атласу  Кемеровской области.</a:t>
            </a:r>
            <a:br>
              <a:rPr lang="ru-RU" sz="2000" b="1" dirty="0">
                <a:latin typeface="Times New Roman"/>
                <a:ea typeface="Times New Roman"/>
              </a:rPr>
            </a:b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989366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Слог и слово. Перенос  слов</a:t>
            </a:r>
            <a:r>
              <a:rPr lang="ru-RU" sz="23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  <a:t/>
            </a:r>
            <a:br>
              <a:rPr lang="ru-RU" sz="23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>
                <a:latin typeface="Times New Roman"/>
                <a:ea typeface="Times New Roman"/>
                <a:cs typeface="Calibri"/>
              </a:rPr>
              <a:t>Составь слова из слогов. Поставь ударение. Обведи гласные буквы, подчеркни согласные. </a:t>
            </a:r>
            <a:r>
              <a:rPr lang="ru-RU" sz="2400" b="1" dirty="0" smtClean="0">
                <a:latin typeface="Times New Roman"/>
                <a:ea typeface="Times New Roman"/>
                <a:cs typeface="Calibri"/>
              </a:rPr>
              <a:t>Поставь</a:t>
            </a:r>
            <a:r>
              <a:rPr lang="ru-RU" sz="2000" b="1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sz="2000" b="1" dirty="0">
                <a:latin typeface="Times New Roman"/>
                <a:ea typeface="Times New Roman"/>
                <a:cs typeface="Calibri"/>
              </a:rPr>
              <a:t>ударение. </a:t>
            </a:r>
            <a:endParaRPr lang="ru-RU" sz="2000" dirty="0">
              <a:effectLst/>
              <a:latin typeface="Calibri"/>
              <a:ea typeface="Times New Roman"/>
              <a:cs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564904"/>
            <a:ext cx="512445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831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ru-RU" sz="3200" b="1" dirty="0">
                <a:latin typeface="Times New Roman"/>
                <a:ea typeface="Times New Roman"/>
                <a:cs typeface="Calibri"/>
              </a:rPr>
              <a:t>Большая буква в именах собственных</a:t>
            </a:r>
            <a:r>
              <a:rPr lang="ru-RU" sz="3200" dirty="0">
                <a:latin typeface="Calibri"/>
                <a:ea typeface="Times New Roman"/>
                <a:cs typeface="Calibri"/>
              </a:rPr>
              <a:t/>
            </a:r>
            <a:br>
              <a:rPr lang="ru-RU" sz="3200" dirty="0">
                <a:latin typeface="Calibri"/>
                <a:ea typeface="Times New Roman"/>
                <a:cs typeface="Calibri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Calibri"/>
              </a:rPr>
              <a:t>         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Мы живём в Кемеровской области. Наш край – самое красивое место на земле!  Богата и разнообразна его природа. Высокие, покрытые вечными снежниками  горы, бескрайняя тайга, прорезанная голубыми лентами рек, - гордость и краса  нашего края.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i="1" dirty="0" smtClean="0">
                <a:latin typeface="Times New Roman"/>
                <a:ea typeface="Times New Roman"/>
                <a:cs typeface="Calibri"/>
              </a:rPr>
              <a:t>     </a:t>
            </a:r>
            <a:r>
              <a:rPr lang="ru-RU" b="1" i="1" dirty="0">
                <a:latin typeface="Times New Roman"/>
                <a:ea typeface="Times New Roman"/>
                <a:cs typeface="Calibri"/>
              </a:rPr>
              <a:t>Из </a:t>
            </a:r>
            <a:r>
              <a:rPr lang="ru-RU" b="1" i="1" dirty="0" smtClean="0">
                <a:latin typeface="Times New Roman"/>
                <a:ea typeface="Times New Roman"/>
                <a:cs typeface="Calibri"/>
              </a:rPr>
              <a:t>словаря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i="1" dirty="0" smtClean="0">
                <a:latin typeface="Times New Roman"/>
                <a:ea typeface="Times New Roman"/>
                <a:cs typeface="Calibri"/>
              </a:rPr>
              <a:t>       </a:t>
            </a:r>
            <a:r>
              <a:rPr lang="ru-RU" b="1" i="1" dirty="0">
                <a:latin typeface="Times New Roman"/>
                <a:ea typeface="Times New Roman"/>
                <a:cs typeface="Calibri"/>
              </a:rPr>
              <a:t>ОЙКОНИМЫ – названия населенных пунктов: городов, поселков, деревень. Система географических названий любой территории складывается в течение веков и даже тысячелетий, то есть с момента появления человека.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ru-RU" dirty="0" smtClean="0">
                <a:latin typeface="Times New Roman"/>
                <a:ea typeface="Times New Roman"/>
                <a:cs typeface="Calibri"/>
              </a:rPr>
              <a:t>       Как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называют край, в котором мы живем? Почему у него несколько названий? Запиши все названия родного края.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45224"/>
            <a:ext cx="22193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954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Большая буква в именах собственных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>
                <a:latin typeface="Times New Roman"/>
                <a:ea typeface="Times New Roman"/>
                <a:cs typeface="Calibri"/>
              </a:rPr>
              <a:t>Разгадай ребусы. Запиши слова – отгадки.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r>
              <a:rPr lang="ru-RU" b="1" dirty="0">
                <a:latin typeface="Times New Roman"/>
                <a:ea typeface="Times New Roman"/>
              </a:rPr>
              <a:t/>
            </a:r>
            <a:br>
              <a:rPr lang="ru-RU" b="1" dirty="0">
                <a:latin typeface="Times New Roman"/>
                <a:ea typeface="Times New Roman"/>
              </a:rPr>
            </a:br>
            <a:r>
              <a:rPr lang="ru-RU" b="1" dirty="0">
                <a:latin typeface="Times New Roman"/>
                <a:ea typeface="Times New Roman"/>
              </a:rPr>
              <a:t>     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46" y="3140968"/>
            <a:ext cx="2760541" cy="207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40967"/>
            <a:ext cx="2232248" cy="213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156" y="3140968"/>
            <a:ext cx="2428268" cy="207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005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Большая буква в именах собственных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2088231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ru-RU" sz="2400" b="1" dirty="0">
                <a:latin typeface="Times New Roman"/>
                <a:ea typeface="Times New Roman"/>
                <a:cs typeface="Calibri"/>
              </a:rPr>
              <a:t>Запиши предложения. Подчеркни заглавную букву в именах собственных</a:t>
            </a:r>
            <a:r>
              <a:rPr lang="ru-RU" sz="2400" b="1" dirty="0" smtClean="0">
                <a:latin typeface="Times New Roman"/>
                <a:ea typeface="Times New Roman"/>
                <a:cs typeface="Calibri"/>
              </a:rPr>
              <a:t>.</a:t>
            </a:r>
            <a:r>
              <a:rPr lang="ru-RU" sz="2400" b="1" dirty="0">
                <a:latin typeface="Times New Roman"/>
                <a:ea typeface="Times New Roman"/>
                <a:cs typeface="Calibri"/>
              </a:rPr>
              <a:t/>
            </a:r>
            <a:br>
              <a:rPr lang="ru-RU" sz="2400" b="1" dirty="0">
                <a:latin typeface="Times New Roman"/>
                <a:ea typeface="Times New Roman"/>
                <a:cs typeface="Calibri"/>
              </a:rPr>
            </a:br>
            <a:r>
              <a:rPr lang="ru-RU" sz="2400" b="1" dirty="0" smtClean="0">
                <a:latin typeface="Times New Roman"/>
                <a:ea typeface="Times New Roman"/>
                <a:cs typeface="Calibri"/>
              </a:rPr>
              <a:t>  </a:t>
            </a:r>
            <a:r>
              <a:rPr lang="ru-RU" sz="2400" dirty="0" smtClean="0">
                <a:latin typeface="Times New Roman"/>
                <a:ea typeface="Times New Roman"/>
                <a:cs typeface="Calibri"/>
              </a:rPr>
              <a:t>Алексей 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Архипович Леонов – </a:t>
            </a:r>
            <a:r>
              <a:rPr lang="ru-RU" sz="2400" dirty="0" smtClean="0">
                <a:latin typeface="Times New Roman"/>
                <a:ea typeface="Times New Roman"/>
                <a:cs typeface="Calibri"/>
              </a:rPr>
              <a:t>известный</a:t>
            </a:r>
            <a:br>
              <a:rPr lang="ru-RU" sz="2400" dirty="0" smtClean="0">
                <a:latin typeface="Times New Roman"/>
                <a:ea typeface="Times New Roman"/>
                <a:cs typeface="Calibri"/>
              </a:rPr>
            </a:br>
            <a:r>
              <a:rPr lang="ru-RU" sz="2400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лётчик – космонавт, наш земляк. Он </a:t>
            </a:r>
            <a:r>
              <a:rPr lang="ru-RU" sz="2400" dirty="0" smtClean="0">
                <a:latin typeface="Times New Roman"/>
                <a:ea typeface="Times New Roman"/>
                <a:cs typeface="Calibri"/>
              </a:rPr>
              <a:t>первым</a:t>
            </a:r>
            <a:br>
              <a:rPr lang="ru-RU" sz="2400" dirty="0" smtClean="0">
                <a:latin typeface="Times New Roman"/>
                <a:ea typeface="Times New Roman"/>
                <a:cs typeface="Calibri"/>
              </a:rPr>
            </a:br>
            <a:r>
              <a:rPr lang="ru-RU" sz="2400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в мире вышел в открытый космос.</a:t>
            </a:r>
            <a:endParaRPr lang="ru-RU" sz="2400" dirty="0">
              <a:effectLst/>
              <a:latin typeface="Calibri"/>
              <a:ea typeface="Times New Roman"/>
              <a:cs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556792"/>
            <a:ext cx="1533525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609600" y="3717032"/>
            <a:ext cx="8229600" cy="2088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buFont typeface="Arial" pitchFamily="34" charset="0"/>
              <a:buNone/>
            </a:pPr>
            <a:endParaRPr lang="ru-RU" sz="2400" dirty="0">
              <a:latin typeface="Calibri"/>
              <a:ea typeface="Times New Roman"/>
              <a:cs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77090" y="3610302"/>
            <a:ext cx="728739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  <a:cs typeface="Calibri"/>
              </a:rPr>
              <a:t>Михайло 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Волков – рудознатец</a:t>
            </a:r>
            <a:r>
              <a:rPr lang="ru-RU" sz="2400" dirty="0" smtClean="0">
                <a:latin typeface="Times New Roman"/>
                <a:ea typeface="Times New Roman"/>
                <a:cs typeface="Calibri"/>
              </a:rPr>
              <a:t>,</a:t>
            </a:r>
            <a:br>
              <a:rPr lang="ru-RU" sz="2400" dirty="0" smtClean="0">
                <a:latin typeface="Times New Roman"/>
                <a:ea typeface="Times New Roman"/>
                <a:cs typeface="Calibri"/>
              </a:rPr>
            </a:br>
            <a:r>
              <a:rPr lang="ru-RU" sz="2400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первооткрыватель каменного угля в Кемеровской области. В 1721 году неподалёку от города Кемерово обнаружил месторождение «горючего камня».</a:t>
            </a:r>
            <a:endParaRPr lang="ru-RU" sz="2400" dirty="0">
              <a:effectLst/>
              <a:latin typeface="Calibri"/>
              <a:ea typeface="Times New Roman"/>
              <a:cs typeface="Calibri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78021"/>
            <a:ext cx="15763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459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Большая буква в именах собственных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6491064" cy="1540767"/>
          </a:xfrm>
        </p:spPr>
        <p:txBody>
          <a:bodyPr>
            <a:normAutofit fontScale="92500"/>
          </a:bodyPr>
          <a:lstStyle/>
          <a:p>
            <a:pPr marL="197485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/>
                <a:ea typeface="Times New Roman"/>
                <a:cs typeface="Calibri"/>
              </a:rPr>
              <a:t>Евгений Александрович </a:t>
            </a:r>
            <a:r>
              <a:rPr lang="ru-RU" sz="2400" dirty="0" err="1">
                <a:latin typeface="Times New Roman"/>
                <a:ea typeface="Times New Roman"/>
                <a:cs typeface="Calibri"/>
              </a:rPr>
              <a:t>Чигишев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 </a:t>
            </a:r>
            <a:r>
              <a:rPr lang="ru-RU" sz="2400" dirty="0" smtClean="0">
                <a:latin typeface="Times New Roman"/>
                <a:ea typeface="Times New Roman"/>
                <a:cs typeface="Calibri"/>
              </a:rPr>
              <a:t>– известный</a:t>
            </a:r>
            <a:br>
              <a:rPr lang="ru-RU" sz="2400" dirty="0" smtClean="0">
                <a:latin typeface="Times New Roman"/>
                <a:ea typeface="Times New Roman"/>
                <a:cs typeface="Calibri"/>
              </a:rPr>
            </a:br>
            <a:r>
              <a:rPr lang="ru-RU" sz="2400" dirty="0" smtClean="0">
                <a:latin typeface="Times New Roman"/>
                <a:ea typeface="Times New Roman"/>
                <a:cs typeface="Calibri"/>
              </a:rPr>
              <a:t> спортсмен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, чемпион Олимпийских игр, </a:t>
            </a:r>
            <a:r>
              <a:rPr lang="ru-RU" sz="2400" dirty="0" smtClean="0">
                <a:latin typeface="Times New Roman"/>
                <a:ea typeface="Times New Roman"/>
                <a:cs typeface="Calibri"/>
              </a:rPr>
              <a:t>двукратный 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чемпион Мира по тяжёлой атлетике.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461972"/>
            <a:ext cx="1738536" cy="214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2267744" y="3861048"/>
            <a:ext cx="6491064" cy="154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7485" indent="0" algn="just">
              <a:lnSpc>
                <a:spcPct val="115000"/>
              </a:lnSpc>
              <a:buFont typeface="Arial" pitchFamily="34" charset="0"/>
              <a:buNone/>
            </a:pPr>
            <a:endParaRPr lang="ru-RU" sz="2400" dirty="0" smtClean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4293096"/>
            <a:ext cx="633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/>
                <a:ea typeface="Times New Roman"/>
              </a:rPr>
              <a:t>Елена Малышева – профессор, доктор   </a:t>
            </a:r>
            <a:br>
              <a:rPr lang="ru-RU" sz="2400" dirty="0">
                <a:latin typeface="Times New Roman"/>
                <a:ea typeface="Times New Roman"/>
              </a:rPr>
            </a:br>
            <a:r>
              <a:rPr lang="ru-RU" sz="2400" dirty="0" smtClean="0">
                <a:latin typeface="Times New Roman"/>
                <a:ea typeface="Times New Roman"/>
              </a:rPr>
              <a:t>медицинских </a:t>
            </a:r>
            <a:r>
              <a:rPr lang="ru-RU" sz="2400" dirty="0">
                <a:latin typeface="Times New Roman"/>
                <a:ea typeface="Times New Roman"/>
              </a:rPr>
              <a:t>наук, журналист,  </a:t>
            </a:r>
            <a:br>
              <a:rPr lang="ru-RU" sz="2400" dirty="0">
                <a:latin typeface="Times New Roman"/>
                <a:ea typeface="Times New Roman"/>
              </a:rPr>
            </a:br>
            <a:r>
              <a:rPr lang="ru-RU" sz="2400" dirty="0" smtClean="0">
                <a:latin typeface="Times New Roman"/>
                <a:ea typeface="Times New Roman"/>
              </a:rPr>
              <a:t>ведущая </a:t>
            </a:r>
            <a:r>
              <a:rPr lang="ru-RU" sz="2400" dirty="0">
                <a:latin typeface="Times New Roman"/>
                <a:ea typeface="Times New Roman"/>
              </a:rPr>
              <a:t>телевизионных программ.</a:t>
            </a:r>
            <a:endParaRPr lang="ru-RU" sz="2400" dirty="0"/>
          </a:p>
        </p:txBody>
      </p:sp>
      <p:pic>
        <p:nvPicPr>
          <p:cNvPr id="1026" name="Picture 13" descr="771564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53" b="-243"/>
          <a:stretch>
            <a:fillRect/>
          </a:stretch>
        </p:blipFill>
        <p:spPr bwMode="auto">
          <a:xfrm>
            <a:off x="503331" y="3431984"/>
            <a:ext cx="1800200" cy="239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79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97485" indent="0">
              <a:spcAft>
                <a:spcPts val="0"/>
              </a:spcAft>
              <a:buNone/>
            </a:pPr>
            <a:r>
              <a:rPr lang="ru-RU" sz="2400" b="1" dirty="0">
                <a:latin typeface="Times New Roman"/>
                <a:ea typeface="Times New Roman"/>
                <a:cs typeface="Calibri"/>
              </a:rPr>
              <a:t>Некоторые животные и растения называются именами и фамилиями учёных, их открывшими. Запиши названия этих охраняемых объектов.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31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Заглянем в</a:t>
            </a:r>
            <a:br>
              <a:rPr lang="ru-RU" sz="31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31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 «Красную книгу Кемеровской области»</a:t>
            </a:r>
            <a:r>
              <a:rPr lang="ru-RU" sz="3100" dirty="0" smtClean="0">
                <a:latin typeface="Calibri"/>
                <a:ea typeface="Times New Roman"/>
                <a:cs typeface="Calibri"/>
              </a:rPr>
              <a:t/>
            </a:r>
            <a:br>
              <a:rPr lang="ru-RU" sz="3100" dirty="0" smtClean="0">
                <a:latin typeface="Calibri"/>
                <a:ea typeface="Times New Roman"/>
                <a:cs typeface="Calibri"/>
              </a:rPr>
            </a:br>
            <a:endParaRPr lang="ru-RU" sz="31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44016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92923"/>
            <a:ext cx="2232248" cy="169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Рисунок 19" descr="Семенов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1" t="14949" r="4086" b="17769"/>
          <a:stretch>
            <a:fillRect/>
          </a:stretch>
        </p:blipFill>
        <p:spPr bwMode="auto">
          <a:xfrm>
            <a:off x="3347864" y="3192923"/>
            <a:ext cx="2016224" cy="170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5" descr="прострел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89508"/>
            <a:ext cx="2016224" cy="169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5157192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Times New Roman"/>
                <a:cs typeface="Calibri"/>
              </a:rPr>
              <a:t> многорядник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Брауна          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шмель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Семёнова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      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      прострел 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Турчанинова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1938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14380"/>
          </a:xfrm>
        </p:spPr>
        <p:txBody>
          <a:bodyPr>
            <a:normAutofit/>
          </a:bodyPr>
          <a:lstStyle/>
          <a:p>
            <a:r>
              <a:rPr lang="ru-RU" sz="2000" dirty="0" smtClean="0">
                <a:cs typeface="Arial" pitchFamily="34" charset="0"/>
              </a:rPr>
              <a:t>ФИЗИЧЕСКАЯ КАРТА КЕМЕРОВСКОЙ ОБЛАСТИ</a:t>
            </a:r>
            <a:endParaRPr lang="ru-RU" sz="2000" dirty="0">
              <a:cs typeface="Arial" pitchFamily="34" charset="0"/>
            </a:endParaRPr>
          </a:p>
        </p:txBody>
      </p:sp>
      <p:pic>
        <p:nvPicPr>
          <p:cNvPr id="1026" name="Рисунок 12" descr="https://im0-tub-ru.yandex.net/i?id=98c040acef2b9ce4dbbeced3c52b514b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056" y="1196752"/>
            <a:ext cx="4330479" cy="538681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540385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sz="2400" b="1" dirty="0" smtClean="0">
                <a:latin typeface="Times New Roman"/>
                <a:ea typeface="Times New Roman"/>
                <a:cs typeface="Calibri"/>
              </a:rPr>
            </a:br>
            <a:r>
              <a:rPr lang="ru-RU" sz="2400" b="1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sz="2400" b="1" dirty="0" smtClean="0">
                <a:latin typeface="Times New Roman"/>
                <a:ea typeface="Times New Roman"/>
                <a:cs typeface="Calibri"/>
              </a:rPr>
            </a:br>
            <a:r>
              <a:rPr lang="ru-RU" sz="2400" b="1" dirty="0">
                <a:latin typeface="Times New Roman"/>
                <a:ea typeface="Times New Roman"/>
                <a:cs typeface="Calibri"/>
              </a:rPr>
              <a:t/>
            </a:r>
            <a:br>
              <a:rPr lang="ru-RU" sz="2400" b="1" dirty="0">
                <a:latin typeface="Times New Roman"/>
                <a:ea typeface="Times New Roman"/>
                <a:cs typeface="Calibri"/>
              </a:rPr>
            </a:br>
            <a:r>
              <a:rPr lang="ru-RU" sz="2400" b="1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sz="2400" b="1" dirty="0" smtClean="0">
                <a:latin typeface="Times New Roman"/>
                <a:ea typeface="Times New Roman"/>
                <a:cs typeface="Calibri"/>
              </a:rPr>
            </a:br>
            <a:r>
              <a:rPr lang="ru-RU" sz="2800" b="1" dirty="0">
                <a:latin typeface="Times New Roman"/>
                <a:ea typeface="Times New Roman"/>
                <a:cs typeface="Calibri"/>
              </a:rPr>
              <a:t>Слова с сочетаниями </a:t>
            </a:r>
            <a:r>
              <a:rPr lang="ru-RU" sz="2800" b="1" dirty="0" err="1">
                <a:latin typeface="Times New Roman"/>
                <a:ea typeface="Times New Roman"/>
                <a:cs typeface="Calibri"/>
              </a:rPr>
              <a:t>жи</a:t>
            </a:r>
            <a:r>
              <a:rPr lang="ru-RU" sz="2800" b="1" dirty="0">
                <a:latin typeface="Times New Roman"/>
                <a:ea typeface="Times New Roman"/>
                <a:cs typeface="Calibri"/>
              </a:rPr>
              <a:t>-ши</a:t>
            </a:r>
            <a:r>
              <a:rPr lang="ru-RU" sz="2800" dirty="0">
                <a:latin typeface="Calibri"/>
                <a:ea typeface="Times New Roman"/>
                <a:cs typeface="Calibri"/>
              </a:rPr>
              <a:t/>
            </a:r>
            <a:br>
              <a:rPr lang="ru-RU" sz="2800" dirty="0">
                <a:latin typeface="Calibri"/>
                <a:ea typeface="Times New Roman"/>
                <a:cs typeface="Calibri"/>
              </a:rPr>
            </a:br>
            <a:r>
              <a:rPr lang="ru-RU" sz="2400" b="1" dirty="0">
                <a:latin typeface="Times New Roman"/>
                <a:ea typeface="Times New Roman"/>
                <a:cs typeface="Calibri"/>
              </a:rPr>
              <a:t/>
            </a:r>
            <a:br>
              <a:rPr lang="ru-RU" sz="2400" b="1" dirty="0">
                <a:latin typeface="Times New Roman"/>
                <a:ea typeface="Times New Roman"/>
                <a:cs typeface="Calibri"/>
              </a:rPr>
            </a:br>
            <a:r>
              <a:rPr lang="ru-RU" sz="2400" b="1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sz="2400" b="1" dirty="0" smtClean="0">
                <a:latin typeface="Times New Roman"/>
                <a:ea typeface="Times New Roman"/>
                <a:cs typeface="Calibri"/>
              </a:rPr>
            </a:br>
            <a:r>
              <a:rPr lang="ru-RU" sz="2400" dirty="0">
                <a:latin typeface="Calibri"/>
                <a:ea typeface="Times New Roman"/>
                <a:cs typeface="Calibri"/>
              </a:rPr>
              <a:t/>
            </a:r>
            <a:br>
              <a:rPr lang="ru-RU" sz="2400" dirty="0">
                <a:latin typeface="Calibri"/>
                <a:ea typeface="Times New Roman"/>
                <a:cs typeface="Calibri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115000"/>
              </a:lnSpc>
              <a:buFont typeface="+mj-lt"/>
              <a:buAutoNum type="arabicPeriod"/>
            </a:pPr>
            <a:r>
              <a:rPr lang="ru-RU" sz="2400" b="1" dirty="0">
                <a:latin typeface="Times New Roman"/>
                <a:ea typeface="Times New Roman"/>
                <a:cs typeface="Calibri"/>
              </a:rPr>
              <a:t>Подбери подходящее по смыслу слово и запиши по образцу.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426085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>
                <a:latin typeface="Times New Roman"/>
                <a:ea typeface="Times New Roman"/>
                <a:cs typeface="Calibri"/>
              </a:rPr>
              <a:t>Образец: летучие </a:t>
            </a:r>
            <a:r>
              <a:rPr lang="ru-RU" sz="2400" b="1" dirty="0" smtClean="0">
                <a:latin typeface="Times New Roman"/>
                <a:ea typeface="Times New Roman"/>
                <a:cs typeface="Calibri"/>
              </a:rPr>
              <a:t>мыши.</a:t>
            </a:r>
            <a:r>
              <a:rPr lang="ru-RU" b="1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b="1" dirty="0" smtClean="0">
                <a:latin typeface="Times New Roman"/>
                <a:ea typeface="Times New Roman"/>
                <a:cs typeface="Calibri"/>
              </a:rPr>
            </a:br>
            <a:r>
              <a:rPr lang="ru-RU" sz="2400" dirty="0" smtClean="0">
                <a:latin typeface="Times New Roman"/>
                <a:ea typeface="Times New Roman"/>
                <a:cs typeface="Calibri"/>
              </a:rPr>
              <a:t>Душистые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…….   </a:t>
            </a:r>
            <a:r>
              <a:rPr lang="ru-RU" sz="2400" dirty="0" smtClean="0">
                <a:latin typeface="Times New Roman"/>
                <a:ea typeface="Times New Roman"/>
                <a:cs typeface="Calibri"/>
              </a:rPr>
              <a:t>           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Цветные ……….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latin typeface="Times New Roman"/>
                <a:ea typeface="Times New Roman"/>
                <a:cs typeface="Calibri"/>
              </a:rPr>
              <a:t>      Колючие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……                 </a:t>
            </a:r>
            <a:r>
              <a:rPr lang="ru-RU" sz="2400" dirty="0" smtClean="0">
                <a:latin typeface="Times New Roman"/>
                <a:ea typeface="Times New Roman"/>
                <a:cs typeface="Calibri"/>
              </a:rPr>
              <a:t>Густые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……….</a:t>
            </a:r>
            <a:br>
              <a:rPr lang="ru-RU" sz="2400" dirty="0">
                <a:latin typeface="Times New Roman"/>
                <a:ea typeface="Times New Roman"/>
                <a:cs typeface="Calibri"/>
              </a:rPr>
            </a:br>
            <a:r>
              <a:rPr lang="ru-RU" sz="2400" dirty="0" smtClean="0">
                <a:latin typeface="Times New Roman"/>
                <a:ea typeface="Times New Roman"/>
                <a:cs typeface="Calibri"/>
              </a:rPr>
              <a:t>      Проворные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……..           </a:t>
            </a:r>
            <a:r>
              <a:rPr lang="ru-RU" sz="2400" dirty="0" smtClean="0">
                <a:latin typeface="Times New Roman"/>
                <a:ea typeface="Times New Roman"/>
                <a:cs typeface="Calibri"/>
              </a:rPr>
              <a:t>Длинные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………..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Calibri"/>
              </a:rPr>
              <a:t>     </a:t>
            </a:r>
            <a:r>
              <a:rPr lang="ru-RU" sz="2200" dirty="0">
                <a:latin typeface="Times New Roman"/>
                <a:ea typeface="Times New Roman"/>
                <a:cs typeface="Calibri"/>
              </a:rPr>
              <a:t>Слова для справок: ёж, уж, карандаш, ландыш, камыш, стриж.</a:t>
            </a:r>
            <a:endParaRPr lang="ru-RU" sz="22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3801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Слова с сочетаниями </a:t>
            </a:r>
            <a:r>
              <a:rPr lang="ru-RU" sz="3200" b="1" dirty="0" err="1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жи</a:t>
            </a:r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-ши</a:t>
            </a:r>
            <a:r>
              <a:rPr lang="ru-RU" sz="32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/>
                <a:ea typeface="Times New Roman"/>
              </a:rPr>
              <a:t>Прочитай вопросы. Ответь одним словом и напиши это </a:t>
            </a:r>
            <a:r>
              <a:rPr lang="ru-RU" sz="2400" b="1" dirty="0" smtClean="0">
                <a:latin typeface="Times New Roman"/>
                <a:ea typeface="Times New Roman"/>
              </a:rPr>
              <a:t>слово. Подчеркни  </a:t>
            </a:r>
            <a:r>
              <a:rPr lang="ru-RU" sz="2400" b="1" dirty="0">
                <a:latin typeface="Times New Roman"/>
                <a:ea typeface="Times New Roman"/>
              </a:rPr>
              <a:t>сочетания </a:t>
            </a:r>
            <a:r>
              <a:rPr lang="ru-RU" sz="2400" b="1" dirty="0" err="1">
                <a:latin typeface="Times New Roman"/>
                <a:ea typeface="Times New Roman"/>
              </a:rPr>
              <a:t>жи</a:t>
            </a:r>
            <a:r>
              <a:rPr lang="ru-RU" sz="2400" b="1" dirty="0">
                <a:latin typeface="Times New Roman"/>
                <a:ea typeface="Times New Roman"/>
              </a:rPr>
              <a:t>, ши.</a:t>
            </a:r>
            <a:r>
              <a:rPr lang="ru-RU" sz="2400" dirty="0">
                <a:latin typeface="Times New Roman"/>
                <a:ea typeface="Times New Roman"/>
              </a:rPr>
              <a:t/>
            </a:r>
            <a:br>
              <a:rPr lang="ru-RU" sz="2400" dirty="0">
                <a:latin typeface="Times New Roman"/>
                <a:ea typeface="Times New Roman"/>
              </a:rPr>
            </a:br>
            <a:r>
              <a:rPr lang="ru-RU" sz="2400" dirty="0">
                <a:latin typeface="Times New Roman"/>
                <a:ea typeface="Times New Roman"/>
              </a:rPr>
              <a:t> </a:t>
            </a:r>
            <a:r>
              <a:rPr lang="ru-RU" sz="2400" dirty="0" smtClean="0">
                <a:latin typeface="Times New Roman"/>
                <a:ea typeface="Times New Roman"/>
              </a:rPr>
              <a:t>     Какие </a:t>
            </a:r>
            <a:r>
              <a:rPr lang="ru-RU" sz="2400" dirty="0">
                <a:latin typeface="Times New Roman"/>
                <a:ea typeface="Times New Roman"/>
              </a:rPr>
              <a:t>цветы зацветают в мае?</a:t>
            </a:r>
            <a:br>
              <a:rPr lang="ru-RU" sz="2400" dirty="0">
                <a:latin typeface="Times New Roman"/>
                <a:ea typeface="Times New Roman"/>
              </a:rPr>
            </a:br>
            <a:r>
              <a:rPr lang="ru-RU" sz="2400" dirty="0">
                <a:latin typeface="Times New Roman"/>
                <a:ea typeface="Times New Roman"/>
              </a:rPr>
              <a:t>      Что растёт на соснах и елях?</a:t>
            </a:r>
            <a:br>
              <a:rPr lang="ru-RU" sz="2400" dirty="0">
                <a:latin typeface="Times New Roman"/>
                <a:ea typeface="Times New Roman"/>
              </a:rPr>
            </a:br>
            <a:r>
              <a:rPr lang="ru-RU" sz="2400" dirty="0">
                <a:latin typeface="Times New Roman"/>
                <a:ea typeface="Times New Roman"/>
              </a:rPr>
              <a:t>      Как называется дикая роза?</a:t>
            </a:r>
            <a:br>
              <a:rPr lang="ru-RU" sz="2400" dirty="0">
                <a:latin typeface="Times New Roman"/>
                <a:ea typeface="Times New Roman"/>
              </a:rPr>
            </a:br>
            <a:r>
              <a:rPr lang="ru-RU" sz="2400" dirty="0">
                <a:latin typeface="Times New Roman"/>
                <a:ea typeface="Times New Roman"/>
              </a:rPr>
              <a:t>      Какой ты знаешь съедобный гриб с рыжей </a:t>
            </a:r>
            <a:br>
              <a:rPr lang="ru-RU" sz="2400" dirty="0">
                <a:latin typeface="Times New Roman"/>
                <a:ea typeface="Times New Roman"/>
              </a:rPr>
            </a:br>
            <a:r>
              <a:rPr lang="ru-RU" sz="2400" dirty="0">
                <a:latin typeface="Times New Roman"/>
                <a:ea typeface="Times New Roman"/>
              </a:rPr>
              <a:t>      шляпкой?</a:t>
            </a:r>
            <a:br>
              <a:rPr lang="ru-RU" sz="2400" dirty="0">
                <a:latin typeface="Times New Roman"/>
                <a:ea typeface="Times New Roman"/>
              </a:rPr>
            </a:br>
            <a:r>
              <a:rPr lang="ru-RU" sz="2400" dirty="0">
                <a:latin typeface="Times New Roman"/>
                <a:ea typeface="Times New Roman"/>
              </a:rPr>
              <a:t>      Как называется форменное пальто у   военных?</a:t>
            </a:r>
            <a:r>
              <a:rPr lang="en-US" sz="2400" dirty="0">
                <a:latin typeface="Times New Roman"/>
                <a:ea typeface="Times New Roman"/>
              </a:rPr>
              <a:t/>
            </a:r>
            <a:br>
              <a:rPr lang="en-US" sz="2400" dirty="0">
                <a:latin typeface="Times New Roman"/>
                <a:ea typeface="Times New Roman"/>
              </a:rPr>
            </a:b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21087"/>
            <a:ext cx="3096344" cy="221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239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355160" cy="1012974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Слова с сочетаниями </a:t>
            </a:r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чу-</a:t>
            </a:r>
            <a:r>
              <a:rPr lang="ru-RU" sz="32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щу</a:t>
            </a:r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, </a:t>
            </a:r>
            <a:r>
              <a:rPr lang="ru-RU" sz="32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ча</a:t>
            </a:r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-ща</a:t>
            </a:r>
            <a:r>
              <a:rPr lang="ru-RU" sz="32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72816"/>
            <a:ext cx="8373616" cy="3629000"/>
          </a:xfrm>
        </p:spPr>
        <p:txBody>
          <a:bodyPr>
            <a:normAutofit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ru-RU" sz="2400" b="1" dirty="0" smtClean="0">
                <a:latin typeface="Times New Roman"/>
                <a:ea typeface="Times New Roman"/>
                <a:cs typeface="Calibri"/>
              </a:rPr>
              <a:t>        Прочитай</a:t>
            </a:r>
            <a:r>
              <a:rPr lang="ru-RU" sz="2400" b="1" dirty="0">
                <a:latin typeface="Times New Roman"/>
                <a:ea typeface="Times New Roman"/>
                <a:cs typeface="Calibri"/>
              </a:rPr>
              <a:t>. Озаглавь текст. Спиши, </a:t>
            </a:r>
            <a:r>
              <a:rPr lang="ru-RU" sz="2400" b="1" dirty="0" smtClean="0">
                <a:latin typeface="Times New Roman"/>
                <a:ea typeface="Times New Roman"/>
                <a:cs typeface="Calibri"/>
              </a:rPr>
              <a:t>вставляя </a:t>
            </a:r>
            <a:r>
              <a:rPr lang="ru-RU" sz="2400" b="1" dirty="0">
                <a:latin typeface="Times New Roman"/>
                <a:ea typeface="Times New Roman"/>
                <a:cs typeface="Calibri"/>
              </a:rPr>
              <a:t>пропущенные буквы</a:t>
            </a:r>
            <a:r>
              <a:rPr lang="ru-RU" sz="2400" b="1" dirty="0" smtClean="0">
                <a:latin typeface="Times New Roman"/>
                <a:ea typeface="Times New Roman"/>
                <a:cs typeface="Calibri"/>
              </a:rPr>
              <a:t>.</a:t>
            </a:r>
            <a:r>
              <a:rPr lang="ru-RU" sz="2400" dirty="0" smtClean="0">
                <a:latin typeface="Times New Roman"/>
                <a:ea typeface="Times New Roman"/>
                <a:cs typeface="Calibri"/>
              </a:rPr>
              <a:t>                            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/>
            </a:r>
            <a:br>
              <a:rPr lang="ru-RU" sz="2400" dirty="0">
                <a:latin typeface="Times New Roman"/>
                <a:ea typeface="Times New Roman"/>
                <a:cs typeface="Calibri"/>
              </a:rPr>
            </a:br>
            <a:r>
              <a:rPr lang="ru-RU" sz="2400" dirty="0">
                <a:latin typeface="Times New Roman"/>
                <a:ea typeface="Times New Roman"/>
                <a:cs typeface="Calibri"/>
              </a:rPr>
              <a:t>       </a:t>
            </a:r>
            <a:r>
              <a:rPr lang="ru-RU" sz="2400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На дереве </a:t>
            </a:r>
            <a:r>
              <a:rPr lang="ru-RU" sz="2400" dirty="0" err="1">
                <a:latin typeface="Times New Roman"/>
                <a:ea typeface="Times New Roman"/>
                <a:cs typeface="Calibri"/>
              </a:rPr>
              <a:t>ж.вет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 </a:t>
            </a:r>
            <a:r>
              <a:rPr lang="ru-RU" sz="2400" dirty="0" err="1">
                <a:latin typeface="Times New Roman"/>
                <a:ea typeface="Times New Roman"/>
                <a:cs typeface="Calibri"/>
              </a:rPr>
              <a:t>рыж.к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. У него </a:t>
            </a:r>
            <a:r>
              <a:rPr lang="ru-RU" sz="2400" dirty="0" err="1">
                <a:latin typeface="Times New Roman"/>
                <a:ea typeface="Times New Roman"/>
                <a:cs typeface="Calibri"/>
              </a:rPr>
              <a:t>пуш.стый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 хвост, и он прыгает с  ветки на  ветку. А то </a:t>
            </a:r>
            <a:r>
              <a:rPr lang="ru-RU" sz="2400" dirty="0" err="1">
                <a:latin typeface="Times New Roman"/>
                <a:ea typeface="Times New Roman"/>
                <a:cs typeface="Calibri"/>
              </a:rPr>
              <a:t>слож.т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 зверёк лапки и весело грызёт орешки.  Только зубки   </a:t>
            </a:r>
            <a:r>
              <a:rPr lang="ru-RU" sz="2400" dirty="0" err="1">
                <a:latin typeface="Times New Roman"/>
                <a:ea typeface="Times New Roman"/>
                <a:cs typeface="Calibri"/>
              </a:rPr>
              <a:t>стуч.т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.  Да это же  белка!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/>
                <a:ea typeface="Times New Roman"/>
                <a:cs typeface="Calibri"/>
              </a:rPr>
              <a:t>       </a:t>
            </a:r>
            <a:r>
              <a:rPr lang="ru-RU" sz="2400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sz="2400" dirty="0" err="1">
                <a:latin typeface="Times New Roman"/>
                <a:ea typeface="Times New Roman"/>
                <a:cs typeface="Calibri"/>
              </a:rPr>
              <a:t>Ж.вёт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 белка в хвойном лесу. Своё </a:t>
            </a:r>
            <a:r>
              <a:rPr lang="ru-RU" sz="2400" dirty="0" err="1">
                <a:latin typeface="Times New Roman"/>
                <a:ea typeface="Times New Roman"/>
                <a:cs typeface="Calibri"/>
              </a:rPr>
              <a:t>ж.льё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 </a:t>
            </a:r>
            <a:r>
              <a:rPr lang="ru-RU" sz="2400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она устраивает в дупле  сосны.  Много   белок водится в таёжных лесах Горной </a:t>
            </a:r>
            <a:r>
              <a:rPr lang="ru-RU" sz="2400" dirty="0" err="1">
                <a:latin typeface="Times New Roman"/>
                <a:ea typeface="Times New Roman"/>
                <a:cs typeface="Calibri"/>
              </a:rPr>
              <a:t>Шории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04664"/>
            <a:ext cx="17526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89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31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Заглянем </a:t>
            </a:r>
            <a: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в</a:t>
            </a:r>
            <a:b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 «Красную книгу Кемеровской области»</a:t>
            </a:r>
            <a:r>
              <a:rPr lang="ru-RU" sz="3100" dirty="0">
                <a:latin typeface="Calibri"/>
                <a:ea typeface="Times New Roman"/>
                <a:cs typeface="Calibri"/>
              </a:rPr>
              <a:t/>
            </a:r>
            <a:br>
              <a:rPr lang="ru-RU" sz="3100" dirty="0">
                <a:latin typeface="Calibri"/>
                <a:ea typeface="Times New Roman"/>
                <a:cs typeface="Calibri"/>
              </a:rPr>
            </a:br>
            <a:endParaRPr lang="ru-RU" sz="31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44016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99046"/>
            <a:ext cx="6225918" cy="4350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87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9776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sz="27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27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sz="27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27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sz="27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3600" b="1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Мягкий </a:t>
            </a:r>
            <a:r>
              <a:rPr lang="ru-RU" sz="36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знак – показатель мягкости</a:t>
            </a:r>
            <a:r>
              <a:rPr lang="ru-RU" sz="3600" dirty="0">
                <a:latin typeface="Calibri"/>
                <a:ea typeface="Times New Roman"/>
                <a:cs typeface="Calibri"/>
              </a:rPr>
              <a:t/>
            </a:r>
            <a:br>
              <a:rPr lang="ru-RU" sz="3600" dirty="0">
                <a:latin typeface="Calibri"/>
                <a:ea typeface="Times New Roman"/>
                <a:cs typeface="Calibri"/>
              </a:rPr>
            </a:br>
            <a:r>
              <a:rPr lang="ru-RU" sz="36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 </a:t>
            </a:r>
            <a:r>
              <a:rPr lang="ru-RU" sz="3600" dirty="0">
                <a:latin typeface="Calibri"/>
                <a:ea typeface="Times New Roman"/>
                <a:cs typeface="Calibri"/>
              </a:rPr>
              <a:t/>
            </a:r>
            <a:br>
              <a:rPr lang="ru-RU" sz="3600" dirty="0">
                <a:latin typeface="Calibri"/>
                <a:ea typeface="Times New Roman"/>
                <a:cs typeface="Calibri"/>
              </a:rPr>
            </a:br>
            <a:endParaRPr lang="ru-RU" sz="3600" dirty="0"/>
          </a:p>
        </p:txBody>
      </p:sp>
      <p:pic>
        <p:nvPicPr>
          <p:cNvPr id="2049" name="Рисунок 1" descr="http://gifok.net/images/2015/10/17/Lilac_5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3062288"/>
            <a:ext cx="1136650" cy="12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5" descr="http://nsc.1september.ru/2010/12/1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17959"/>
            <a:ext cx="4104456" cy="202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11560" y="141277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043607" y="1662554"/>
            <a:ext cx="7056785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Отгадай загадки. Запиши отгадки. В каких отгадках встретился ь – показатель мягкости?</a:t>
            </a:r>
            <a:b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" y="2960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altLang="ru-RU" sz="1600" b="1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altLang="ru-RU" sz="1600" b="1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altLang="ru-RU" sz="1600" b="1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49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Мягкий знак – показатель мягкости</a:t>
            </a:r>
            <a:r>
              <a:rPr lang="ru-RU" sz="32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lvl="0" indent="0" algn="ctr">
              <a:lnSpc>
                <a:spcPct val="115000"/>
              </a:lnSpc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Распредели представителей животного мира Кемеровской области в три столбика. Постарайся найти разные основания для классификации</a:t>
            </a:r>
            <a:r>
              <a:rPr lang="ru-RU" dirty="0">
                <a:latin typeface="Times New Roman"/>
                <a:ea typeface="Times New Roman"/>
                <a:cs typeface="Calibri"/>
              </a:rPr>
              <a:t>. 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Соболь, глухарь, таймень, карась, клёст, белка, медведь, кряква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, линь</a:t>
            </a:r>
            <a:r>
              <a:rPr lang="ru-RU" dirty="0">
                <a:latin typeface="Times New Roman"/>
                <a:ea typeface="Times New Roman"/>
                <a:cs typeface="Calibri"/>
              </a:rPr>
              <a:t>, лось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, грач</a:t>
            </a:r>
            <a:r>
              <a:rPr lang="ru-RU" dirty="0">
                <a:latin typeface="Times New Roman"/>
                <a:ea typeface="Times New Roman"/>
                <a:cs typeface="Calibri"/>
              </a:rPr>
              <a:t>, окунь, налим, хариус, беркут, куропатка, лисица, рысь, бурундук, пустельга, синица.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Times New Roman"/>
                <a:cs typeface="Calibri"/>
              </a:rPr>
              <a:t>  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Подчеркни слова, в записи которых встречается </a:t>
            </a:r>
            <a:r>
              <a:rPr lang="ru-RU" b="1" i="1" dirty="0">
                <a:latin typeface="Times New Roman"/>
                <a:ea typeface="Times New Roman"/>
                <a:cs typeface="Calibri"/>
              </a:rPr>
              <a:t>ь – показатель мягкости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. Запиши их с новой строки, </a:t>
            </a:r>
            <a:r>
              <a:rPr lang="ru-RU" b="1" dirty="0" smtClean="0">
                <a:latin typeface="Times New Roman"/>
                <a:ea typeface="Times New Roman"/>
                <a:cs typeface="Calibri"/>
              </a:rPr>
              <a:t>раздели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для переноса.</a:t>
            </a:r>
            <a:endParaRPr lang="ru-RU" sz="2400" dirty="0">
              <a:effectLst/>
              <a:latin typeface="Calibri"/>
              <a:ea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2748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31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Заглянем </a:t>
            </a:r>
            <a: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в</a:t>
            </a:r>
            <a:b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 «Красную книгу Кемеровской области»</a:t>
            </a:r>
            <a:r>
              <a:rPr lang="ru-RU" sz="3100" dirty="0">
                <a:latin typeface="Calibri"/>
                <a:ea typeface="Times New Roman"/>
                <a:cs typeface="Calibri"/>
              </a:rPr>
              <a:t/>
            </a:r>
            <a:br>
              <a:rPr lang="ru-RU" sz="3100" dirty="0">
                <a:latin typeface="Calibri"/>
                <a:ea typeface="Times New Roman"/>
                <a:cs typeface="Calibri"/>
              </a:rPr>
            </a:br>
            <a:endParaRPr lang="ru-RU" sz="31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44016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 smtClean="0">
                <a:latin typeface="Times New Roman"/>
                <a:ea typeface="Times New Roman"/>
                <a:cs typeface="Calibri"/>
              </a:rPr>
              <a:t>Запиши названия животных и растений,</a:t>
            </a:r>
            <a:br>
              <a:rPr lang="ru-RU" sz="2000" b="1" dirty="0" smtClean="0">
                <a:latin typeface="Times New Roman"/>
                <a:ea typeface="Times New Roman"/>
                <a:cs typeface="Calibri"/>
              </a:rPr>
            </a:br>
            <a:r>
              <a:rPr lang="ru-RU" sz="2000" b="1" dirty="0" smtClean="0">
                <a:latin typeface="Times New Roman"/>
                <a:ea typeface="Times New Roman"/>
                <a:cs typeface="Calibri"/>
              </a:rPr>
              <a:t> занесённых в Красную книгу. </a:t>
            </a:r>
            <a:endParaRPr lang="ru-RU" sz="2000" dirty="0" smtClean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r>
              <a:rPr lang="ru-RU" dirty="0" smtClean="0">
                <a:latin typeface="Times New Roman"/>
                <a:ea typeface="Times New Roman"/>
              </a:rPr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</a:t>
            </a:r>
            <a:r>
              <a:rPr lang="ru-RU" sz="1900" dirty="0" smtClean="0"/>
              <a:t>поползень                                     сибирский северный олень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31446"/>
            <a:ext cx="2160240" cy="148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2262" y="3933056"/>
            <a:ext cx="2134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/>
                <a:ea typeface="Times New Roman"/>
                <a:cs typeface="Calibri"/>
              </a:rPr>
              <a:t>       лебедь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- кликун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53999"/>
            <a:ext cx="2619375" cy="157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56378" y="3933056"/>
            <a:ext cx="210660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Calibri"/>
              </a:rPr>
              <a:t>стерлядь сибирская</a:t>
            </a:r>
            <a:endParaRPr lang="ru-RU" sz="1400" dirty="0">
              <a:effectLst/>
              <a:latin typeface="Calibri"/>
              <a:ea typeface="Times New Roman"/>
              <a:cs typeface="Calibri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73" y="4291754"/>
            <a:ext cx="211455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778" y="4299706"/>
            <a:ext cx="1981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18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/>
                <a:ea typeface="Times New Roman"/>
              </a:rPr>
              <a:t>Слова с </a:t>
            </a:r>
            <a:r>
              <a:rPr lang="ru-RU" sz="3200" b="1" dirty="0">
                <a:latin typeface="Times New Roman"/>
                <a:ea typeface="Times New Roman"/>
              </a:rPr>
              <a:t>сочетаниями </a:t>
            </a:r>
            <a:r>
              <a:rPr lang="ru-RU" sz="3200" b="1" dirty="0" err="1">
                <a:latin typeface="Times New Roman"/>
                <a:ea typeface="Times New Roman"/>
              </a:rPr>
              <a:t>чк-чн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b="1" dirty="0" smtClean="0">
                <a:latin typeface="Times New Roman"/>
                <a:ea typeface="Times New Roman"/>
                <a:cs typeface="Calibri"/>
              </a:rPr>
            </a:br>
            <a:r>
              <a:rPr lang="ru-RU" b="1" dirty="0" smtClean="0">
                <a:latin typeface="Times New Roman"/>
                <a:ea typeface="Times New Roman"/>
                <a:cs typeface="Calibri"/>
              </a:rPr>
              <a:t>Прочитай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текст.</a:t>
            </a:r>
            <a:r>
              <a:rPr lang="ru-RU" sz="2400" dirty="0">
                <a:latin typeface="Calibri"/>
                <a:ea typeface="Times New Roman"/>
                <a:cs typeface="Calibri"/>
              </a:rPr>
              <a:t> </a:t>
            </a:r>
            <a:r>
              <a:rPr lang="ru-RU" sz="2400" dirty="0" smtClean="0">
                <a:latin typeface="Calibri"/>
                <a:ea typeface="Times New Roman"/>
                <a:cs typeface="Calibri"/>
              </a:rPr>
              <a:t/>
            </a:r>
            <a:br>
              <a:rPr lang="ru-RU" sz="2400" dirty="0" smtClean="0">
                <a:latin typeface="Calibri"/>
                <a:ea typeface="Times New Roman"/>
                <a:cs typeface="Calibri"/>
              </a:rPr>
            </a:br>
            <a:r>
              <a:rPr lang="ru-RU" sz="2400" dirty="0" smtClean="0">
                <a:latin typeface="Calibri"/>
                <a:ea typeface="Times New Roman"/>
                <a:cs typeface="Calibri"/>
              </a:rPr>
              <a:t>        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Дятел устроил на сосёнке кузницу. В расщелину на стволе вставил шишку и давай её долбить. Только щепки – чешуйки во все стороны разлетаются. Под деревом пустых шишек – целая куча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.   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И сам сыт, и нахлебники ещё вокруг вертятся. Синички – гаички рядом порхают. Выронит дятел семечко,  а они его мигом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подхватят</a:t>
            </a:r>
            <a:r>
              <a:rPr lang="ru-RU" dirty="0">
                <a:latin typeface="Times New Roman"/>
                <a:ea typeface="Times New Roman"/>
                <a:cs typeface="Calibri"/>
              </a:rPr>
              <a:t>.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    </a:t>
            </a: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                                                                                  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(По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А.Пискунову</a:t>
            </a:r>
            <a:r>
              <a:rPr lang="ru-RU" dirty="0">
                <a:latin typeface="Times New Roman"/>
                <a:ea typeface="Times New Roman"/>
                <a:cs typeface="Calibri"/>
              </a:rPr>
              <a:t>)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Видел ли ты дятла? Где обычно он живет? Почему синичек  называют </a:t>
            </a:r>
            <a:r>
              <a:rPr lang="ru-RU" b="1" i="1" dirty="0">
                <a:latin typeface="Times New Roman"/>
                <a:ea typeface="Times New Roman"/>
                <a:cs typeface="Calibri"/>
              </a:rPr>
              <a:t>нахлебниками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? </a:t>
            </a:r>
            <a:br>
              <a:rPr lang="ru-RU" b="1" dirty="0">
                <a:latin typeface="Times New Roman"/>
                <a:ea typeface="Times New Roman"/>
                <a:cs typeface="Calibri"/>
              </a:rPr>
            </a:br>
            <a:r>
              <a:rPr lang="ru-RU" b="1" dirty="0">
                <a:latin typeface="Times New Roman"/>
                <a:ea typeface="Times New Roman"/>
                <a:cs typeface="Calibri"/>
              </a:rPr>
              <a:t>         Озаглавь текст. Спишите вторую часть. Подчеркни </a:t>
            </a:r>
            <a:r>
              <a:rPr lang="ru-RU" b="1" i="1" dirty="0" err="1">
                <a:latin typeface="Times New Roman"/>
                <a:ea typeface="Times New Roman"/>
                <a:cs typeface="Calibri"/>
              </a:rPr>
              <a:t>чк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227647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185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0647"/>
            <a:ext cx="2093490" cy="273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491064" cy="92211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Слова с сочетаниями </a:t>
            </a:r>
            <a:r>
              <a:rPr lang="ru-RU" sz="28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чк-чн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556792"/>
            <a:ext cx="8064896" cy="416592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300" b="1" dirty="0" smtClean="0">
                <a:latin typeface="Times New Roman"/>
                <a:ea typeface="Times New Roman"/>
                <a:cs typeface="Calibri"/>
              </a:rPr>
              <a:t> </a:t>
            </a:r>
            <a:br>
              <a:rPr lang="ru-RU" sz="2300" b="1" dirty="0" smtClean="0">
                <a:latin typeface="Times New Roman"/>
                <a:ea typeface="Times New Roman"/>
                <a:cs typeface="Calibri"/>
              </a:rPr>
            </a:br>
            <a:r>
              <a:rPr lang="ru-RU" sz="2300" b="1" dirty="0" smtClean="0">
                <a:latin typeface="Times New Roman"/>
                <a:ea typeface="Times New Roman"/>
                <a:cs typeface="Calibri"/>
              </a:rPr>
              <a:t>                           Прочитай </a:t>
            </a:r>
            <a:r>
              <a:rPr lang="ru-RU" sz="2300" b="1" dirty="0">
                <a:latin typeface="Times New Roman"/>
                <a:ea typeface="Times New Roman"/>
                <a:cs typeface="Calibri"/>
              </a:rPr>
              <a:t>предложения.</a:t>
            </a:r>
            <a:r>
              <a:rPr lang="ru-RU" sz="2300" dirty="0">
                <a:latin typeface="Times New Roman"/>
                <a:ea typeface="Times New Roman"/>
                <a:cs typeface="Calibri"/>
              </a:rPr>
              <a:t> </a:t>
            </a:r>
            <a:r>
              <a:rPr lang="ru-RU" sz="2300" b="1" dirty="0">
                <a:latin typeface="Times New Roman"/>
                <a:ea typeface="Times New Roman"/>
                <a:cs typeface="Calibri"/>
              </a:rPr>
              <a:t>Спиши</a:t>
            </a:r>
            <a:r>
              <a:rPr lang="ru-RU" sz="2300" b="1" dirty="0" smtClean="0">
                <a:latin typeface="Times New Roman"/>
                <a:ea typeface="Times New Roman"/>
                <a:cs typeface="Calibri"/>
              </a:rPr>
              <a:t>. </a:t>
            </a:r>
            <a:r>
              <a:rPr lang="ru-RU" sz="2300" b="1" dirty="0">
                <a:latin typeface="Times New Roman"/>
                <a:ea typeface="Times New Roman"/>
                <a:cs typeface="Calibri"/>
              </a:rPr>
              <a:t>Подчеркни </a:t>
            </a:r>
            <a:r>
              <a:rPr lang="ru-RU" sz="2300" b="1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sz="2300" b="1" dirty="0" smtClean="0">
                <a:latin typeface="Times New Roman"/>
                <a:ea typeface="Times New Roman"/>
                <a:cs typeface="Calibri"/>
              </a:rPr>
            </a:br>
            <a:r>
              <a:rPr lang="ru-RU" sz="2300" b="1" dirty="0" smtClean="0">
                <a:latin typeface="Times New Roman"/>
                <a:ea typeface="Times New Roman"/>
                <a:cs typeface="Calibri"/>
              </a:rPr>
              <a:t>                            сочетания </a:t>
            </a:r>
            <a:r>
              <a:rPr lang="ru-RU" sz="2300" b="1" i="1" dirty="0" err="1" smtClean="0">
                <a:latin typeface="Times New Roman"/>
                <a:ea typeface="Times New Roman"/>
                <a:cs typeface="Calibri"/>
              </a:rPr>
              <a:t>чк,чн</a:t>
            </a:r>
            <a:r>
              <a:rPr lang="ru-RU" sz="2300" b="1" dirty="0">
                <a:latin typeface="Times New Roman"/>
                <a:ea typeface="Times New Roman"/>
                <a:cs typeface="Calibri"/>
              </a:rPr>
              <a:t>.</a:t>
            </a:r>
            <a:br>
              <a:rPr lang="ru-RU" sz="2300" b="1" dirty="0">
                <a:latin typeface="Times New Roman"/>
                <a:ea typeface="Times New Roman"/>
                <a:cs typeface="Calibri"/>
              </a:rPr>
            </a:br>
            <a:r>
              <a:rPr lang="ru-RU" sz="2300" b="1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sz="2300" b="1" dirty="0" smtClean="0">
                <a:latin typeface="Times New Roman"/>
                <a:ea typeface="Times New Roman"/>
                <a:cs typeface="Calibri"/>
              </a:rPr>
            </a:br>
            <a:r>
              <a:rPr lang="ru-RU" sz="2300" b="1" dirty="0" smtClean="0">
                <a:latin typeface="Times New Roman"/>
                <a:ea typeface="Times New Roman"/>
                <a:cs typeface="Calibri"/>
              </a:rPr>
              <a:t>           </a:t>
            </a:r>
            <a:br>
              <a:rPr lang="ru-RU" sz="2300" b="1" dirty="0" smtClean="0">
                <a:latin typeface="Times New Roman"/>
                <a:ea typeface="Times New Roman"/>
                <a:cs typeface="Calibri"/>
              </a:rPr>
            </a:br>
            <a:r>
              <a:rPr lang="ru-RU" sz="2300" b="1" dirty="0" smtClean="0">
                <a:latin typeface="Times New Roman"/>
                <a:ea typeface="Times New Roman"/>
                <a:cs typeface="Calibri"/>
              </a:rPr>
              <a:t>           </a:t>
            </a:r>
            <a:r>
              <a:rPr lang="ru-RU" sz="2400" dirty="0" smtClean="0">
                <a:latin typeface="Times New Roman"/>
                <a:ea typeface="Times New Roman"/>
                <a:cs typeface="Calibri"/>
              </a:rPr>
              <a:t>Бабочки </a:t>
            </a:r>
            <a:r>
              <a:rPr lang="ru-RU" sz="2400" i="1" dirty="0">
                <a:latin typeface="Times New Roman"/>
                <a:ea typeface="Times New Roman"/>
                <a:cs typeface="Calibri"/>
              </a:rPr>
              <a:t>махаон, аполлон и лента орденская голубая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 </a:t>
            </a:r>
            <a:r>
              <a:rPr lang="ru-RU" sz="2400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sz="2400" dirty="0" smtClean="0">
                <a:latin typeface="Times New Roman"/>
                <a:ea typeface="Times New Roman"/>
                <a:cs typeface="Calibri"/>
              </a:rPr>
            </a:br>
            <a:r>
              <a:rPr lang="ru-RU" sz="2400" dirty="0" smtClean="0">
                <a:latin typeface="Times New Roman"/>
                <a:ea typeface="Times New Roman"/>
                <a:cs typeface="Calibri"/>
              </a:rPr>
              <a:t>           относятся 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к охраняемым объектам живой природы</a:t>
            </a:r>
            <a:r>
              <a:rPr lang="ru-RU" sz="2400" dirty="0" smtClean="0">
                <a:latin typeface="Times New Roman"/>
                <a:ea typeface="Times New Roman"/>
                <a:cs typeface="Calibri"/>
              </a:rPr>
              <a:t>.  </a:t>
            </a:r>
            <a:br>
              <a:rPr lang="ru-RU" sz="2400" dirty="0" smtClean="0">
                <a:latin typeface="Times New Roman"/>
                <a:ea typeface="Times New Roman"/>
                <a:cs typeface="Calibri"/>
              </a:rPr>
            </a:br>
            <a:r>
              <a:rPr lang="ru-RU" sz="2400" dirty="0" smtClean="0">
                <a:latin typeface="Times New Roman"/>
                <a:ea typeface="Times New Roman"/>
                <a:cs typeface="Calibri"/>
              </a:rPr>
              <a:t>           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Стриж поясничный – редкая птица Кузнецкого края.</a:t>
            </a:r>
            <a:br>
              <a:rPr lang="ru-RU" sz="2400" dirty="0">
                <a:latin typeface="Times New Roman"/>
                <a:ea typeface="Times New Roman"/>
                <a:cs typeface="Calibri"/>
              </a:rPr>
            </a:br>
            <a:r>
              <a:rPr lang="ru-RU" sz="2400" dirty="0" smtClean="0">
                <a:latin typeface="Times New Roman"/>
                <a:ea typeface="Times New Roman"/>
                <a:cs typeface="Calibri"/>
              </a:rPr>
              <a:t>           В 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береговых обрывах  реки Томь гнездятся ласточки – </a:t>
            </a:r>
            <a:r>
              <a:rPr lang="ru-RU" sz="2400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sz="2400" dirty="0" smtClean="0">
                <a:latin typeface="Times New Roman"/>
                <a:ea typeface="Times New Roman"/>
                <a:cs typeface="Calibri"/>
              </a:rPr>
            </a:br>
            <a:r>
              <a:rPr lang="ru-RU" sz="2400" dirty="0" smtClean="0">
                <a:latin typeface="Times New Roman"/>
                <a:ea typeface="Times New Roman"/>
                <a:cs typeface="Calibri"/>
              </a:rPr>
              <a:t>           береговушки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.</a:t>
            </a:r>
            <a:br>
              <a:rPr lang="ru-RU" sz="2400" dirty="0">
                <a:latin typeface="Times New Roman"/>
                <a:ea typeface="Times New Roman"/>
                <a:cs typeface="Calibri"/>
              </a:rPr>
            </a:br>
            <a:r>
              <a:rPr lang="ru-RU" sz="2400" dirty="0" smtClean="0">
                <a:latin typeface="Times New Roman"/>
                <a:ea typeface="Times New Roman"/>
                <a:cs typeface="Calibri"/>
              </a:rPr>
              <a:t>           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Выдра речная охраняется Красной книгой Кемеровской </a:t>
            </a:r>
            <a:r>
              <a:rPr lang="ru-RU" sz="2400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sz="2400" dirty="0" smtClean="0">
                <a:latin typeface="Times New Roman"/>
                <a:ea typeface="Times New Roman"/>
                <a:cs typeface="Calibri"/>
              </a:rPr>
            </a:br>
            <a:r>
              <a:rPr lang="ru-RU" sz="2400" dirty="0" smtClean="0">
                <a:latin typeface="Times New Roman"/>
                <a:ea typeface="Times New Roman"/>
                <a:cs typeface="Calibri"/>
              </a:rPr>
              <a:t>           области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.</a:t>
            </a:r>
            <a:endParaRPr lang="ru-RU" sz="1800" dirty="0">
              <a:latin typeface="Calibri"/>
              <a:ea typeface="Times New Roman"/>
              <a:cs typeface="Calibri"/>
            </a:endParaRPr>
          </a:p>
          <a:p>
            <a:pPr marL="0" lvl="0" indent="0">
              <a:lnSpc>
                <a:spcPct val="115000"/>
              </a:lnSpc>
              <a:buNone/>
            </a:pPr>
            <a:endParaRPr lang="ru-RU" sz="24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07906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100" b="1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sz="3100" b="1" dirty="0" smtClean="0">
                <a:latin typeface="Times New Roman"/>
                <a:ea typeface="Times New Roman"/>
                <a:cs typeface="Calibri"/>
              </a:rPr>
            </a:br>
            <a:r>
              <a:rPr lang="ru-RU" sz="3100" b="1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sz="3100" b="1" dirty="0" smtClean="0">
                <a:latin typeface="Times New Roman"/>
                <a:ea typeface="Times New Roman"/>
                <a:cs typeface="Calibri"/>
              </a:rPr>
            </a:br>
            <a:r>
              <a:rPr lang="ru-RU" sz="3100" b="1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sz="3100" b="1" dirty="0" smtClean="0">
                <a:latin typeface="Times New Roman"/>
                <a:ea typeface="Times New Roman"/>
                <a:cs typeface="Calibri"/>
              </a:rPr>
            </a:br>
            <a:r>
              <a:rPr lang="ru-RU" sz="3100" b="1" dirty="0" smtClean="0">
                <a:latin typeface="Times New Roman"/>
                <a:ea typeface="Times New Roman"/>
                <a:cs typeface="Calibri"/>
              </a:rPr>
              <a:t>Парные </a:t>
            </a:r>
            <a:r>
              <a:rPr lang="ru-RU" sz="3100" b="1" dirty="0">
                <a:latin typeface="Times New Roman"/>
                <a:ea typeface="Times New Roman"/>
                <a:cs typeface="Calibri"/>
              </a:rPr>
              <a:t>звонкие и глухие согласные  на </a:t>
            </a:r>
            <a:r>
              <a:rPr lang="ru-RU" sz="3100" b="1" dirty="0" smtClean="0">
                <a:latin typeface="Times New Roman"/>
                <a:ea typeface="Times New Roman"/>
                <a:cs typeface="Calibri"/>
              </a:rPr>
              <a:t>конце </a:t>
            </a:r>
            <a:br>
              <a:rPr lang="ru-RU" sz="3100" b="1" dirty="0" smtClean="0">
                <a:latin typeface="Times New Roman"/>
                <a:ea typeface="Times New Roman"/>
                <a:cs typeface="Calibri"/>
              </a:rPr>
            </a:br>
            <a:r>
              <a:rPr lang="ru-RU" sz="3100" b="1" dirty="0" smtClean="0">
                <a:latin typeface="Times New Roman"/>
                <a:ea typeface="Times New Roman"/>
                <a:cs typeface="Calibri"/>
              </a:rPr>
              <a:t>и </a:t>
            </a:r>
            <a:r>
              <a:rPr lang="ru-RU" sz="3100" b="1" dirty="0">
                <a:latin typeface="Times New Roman"/>
                <a:ea typeface="Times New Roman"/>
                <a:cs typeface="Calibri"/>
              </a:rPr>
              <a:t>в середине слова</a:t>
            </a:r>
            <a:br>
              <a:rPr lang="ru-RU" sz="3100" b="1" dirty="0">
                <a:latin typeface="Times New Roman"/>
                <a:ea typeface="Times New Roman"/>
                <a:cs typeface="Calibri"/>
              </a:rPr>
            </a:br>
            <a:r>
              <a:rPr lang="ru-RU" sz="3200" dirty="0">
                <a:latin typeface="Calibri"/>
                <a:ea typeface="Times New Roman"/>
                <a:cs typeface="Calibri"/>
              </a:rPr>
              <a:t/>
            </a:r>
            <a:br>
              <a:rPr lang="ru-RU" sz="3200" dirty="0">
                <a:latin typeface="Calibri"/>
                <a:ea typeface="Times New Roman"/>
                <a:cs typeface="Calibri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44676"/>
            <a:ext cx="5184576" cy="391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5577595"/>
            <a:ext cx="5220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/>
                <a:ea typeface="Times New Roman"/>
              </a:rPr>
              <a:t>Придумай и запиши с отгадками предложения.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3528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634082"/>
          </a:xfrm>
        </p:spPr>
        <p:txBody>
          <a:bodyPr>
            <a:noAutofit/>
          </a:bodyPr>
          <a:lstStyle/>
          <a:p>
            <a:pPr indent="342265">
              <a:lnSpc>
                <a:spcPct val="150000"/>
              </a:lnSpc>
              <a:spcAft>
                <a:spcPts val="0"/>
              </a:spcAft>
            </a:pPr>
            <a:r>
              <a:rPr lang="ru-RU" sz="3600" b="1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sz="3600" b="1" dirty="0" smtClean="0">
                <a:latin typeface="Times New Roman"/>
                <a:ea typeface="Times New Roman"/>
                <a:cs typeface="Calibri"/>
              </a:rPr>
            </a:br>
            <a:r>
              <a:rPr lang="ru-RU" sz="3600" b="1" dirty="0" smtClean="0">
                <a:latin typeface="Times New Roman"/>
                <a:ea typeface="Times New Roman"/>
                <a:cs typeface="Calibri"/>
              </a:rPr>
              <a:t>Предложение </a:t>
            </a:r>
            <a:r>
              <a:rPr lang="ru-RU" sz="3600" b="1" dirty="0">
                <a:latin typeface="Times New Roman"/>
                <a:ea typeface="Times New Roman"/>
                <a:cs typeface="Calibri"/>
              </a:rPr>
              <a:t>и слово</a:t>
            </a:r>
            <a:r>
              <a:rPr lang="ru-RU" sz="3600" dirty="0">
                <a:latin typeface="Calibri"/>
                <a:ea typeface="Times New Roman"/>
                <a:cs typeface="Calibri"/>
              </a:rPr>
              <a:t/>
            </a:r>
            <a:br>
              <a:rPr lang="ru-RU" sz="3600" dirty="0">
                <a:latin typeface="Calibri"/>
                <a:ea typeface="Times New Roman"/>
                <a:cs typeface="Calibri"/>
              </a:rPr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ru-RU" b="1" dirty="0" smtClean="0">
                <a:latin typeface="Times New Roman"/>
                <a:ea typeface="Times New Roman"/>
                <a:cs typeface="Calibri"/>
              </a:rPr>
              <a:t>    Прочитай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 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        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Мы живём в огромной стране  - России. Прекрасна и разнообразна её природа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. Среди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необъятных просторов есть уголок, который называется Кузбасс. Это наш родной край, наша родина. Мы живём в Западной Сибири, в Кемеровской области. Кемерово – областной центр нашего края. 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 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Calibri"/>
              </a:rPr>
              <a:t>  </a:t>
            </a:r>
            <a:r>
              <a:rPr lang="ru-RU" b="1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Спиши. Сколько предложений ты записал? 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Парные </a:t>
            </a:r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звонкие и глухие согласные  на конце </a:t>
            </a:r>
            <a:b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и в середине слова</a:t>
            </a:r>
            <a:b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lvl="0">
              <a:lnSpc>
                <a:spcPct val="115000"/>
              </a:lnSpc>
              <a:buSzPts val="1400"/>
              <a:buFont typeface="Times New Roman"/>
              <a:buAutoNum type="arabicPeriod"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Игра «Лишнее слово»</a:t>
            </a:r>
            <a:br>
              <a:rPr lang="ru-RU" b="1" dirty="0">
                <a:latin typeface="Times New Roman"/>
                <a:ea typeface="Times New Roman"/>
                <a:cs typeface="Calibri"/>
              </a:rPr>
            </a:b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spc="-5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Подчеркни лишнее слово, обведи  его первую букву. По первым буквам лишних слов можно будет прочитать слово.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spc="-5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 </a:t>
            </a:r>
            <a:r>
              <a:rPr lang="ru-RU" spc="-5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Задание </a:t>
            </a:r>
            <a:r>
              <a:rPr lang="ru-RU" spc="-5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1 варианта: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  <a:tabLst>
                <a:tab pos="828675" algn="l"/>
              </a:tabLst>
            </a:pPr>
            <a:r>
              <a:rPr lang="ru-RU" spc="-5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Рубашка, брюки, майка, ботинки.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  <a:tabLst>
                <a:tab pos="828675" algn="l"/>
              </a:tabLst>
            </a:pPr>
            <a:r>
              <a:rPr lang="ru-RU" spc="-5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Тюльпан, роза, ландыш, ель.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  <a:tabLst>
                <a:tab pos="828675" algn="l"/>
              </a:tabLst>
            </a:pPr>
            <a:r>
              <a:rPr lang="ru-RU" spc="-5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Дуб, клен, береза, ромашка.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  <a:tabLst>
                <a:tab pos="828675" algn="l"/>
              </a:tabLst>
            </a:pPr>
            <a:r>
              <a:rPr lang="ru-RU" spc="-5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Муха, бабочка, стрекоза, енот.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  <a:tabLst>
                <a:tab pos="828675" algn="l"/>
              </a:tabLst>
            </a:pPr>
            <a:r>
              <a:rPr lang="ru-RU" spc="-5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Книга, журнал, газета, глаза.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  <a:tabLst>
                <a:tab pos="828675" algn="l"/>
              </a:tabLst>
            </a:pPr>
            <a:r>
              <a:rPr lang="ru-RU" spc="-5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Класс, доска, школа, имя.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  <a:tabLst>
                <a:tab pos="828675" algn="l"/>
              </a:tabLst>
            </a:pPr>
            <a:r>
              <a:rPr lang="ru-RU" spc="-5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Виноград, яблоко, груша, торт.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  <a:tabLst>
                <a:tab pos="828675" algn="l"/>
              </a:tabLst>
            </a:pPr>
            <a:r>
              <a:rPr lang="ru-RU" spc="-5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Иванов, Петров, Сидоров, Елена.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pc="-5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 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r>
              <a:rPr lang="ru-RU" spc="-5" dirty="0">
                <a:solidFill>
                  <a:srgbClr val="000000"/>
                </a:solidFill>
                <a:latin typeface="Times New Roman"/>
                <a:ea typeface="Times New Roman"/>
              </a:rPr>
              <a:t>Какое слово получилось? Ответ: ___________________________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7902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Парные </a:t>
            </a:r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звонкие и глухие согласные  на конце </a:t>
            </a:r>
            <a:b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и в середине слова</a:t>
            </a:r>
            <a:b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>
                <a:latin typeface="Times New Roman"/>
                <a:ea typeface="Times New Roman"/>
                <a:cs typeface="Calibri"/>
              </a:rPr>
              <a:t>Игра «Лишнее слово»</a:t>
            </a:r>
            <a:br>
              <a:rPr lang="ru-RU" sz="2800" b="1" dirty="0">
                <a:latin typeface="Times New Roman"/>
                <a:ea typeface="Times New Roman"/>
                <a:cs typeface="Calibri"/>
              </a:rPr>
            </a:br>
            <a:r>
              <a:rPr lang="ru-RU" sz="2400" spc="-5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Задание 2 варианта:</a:t>
            </a:r>
            <a:endParaRPr lang="ru-RU" sz="1800" dirty="0">
              <a:latin typeface="Calibri"/>
              <a:ea typeface="Times New Roman"/>
              <a:cs typeface="Calibri"/>
            </a:endParaRPr>
          </a:p>
          <a:p>
            <a:pPr lvl="0">
              <a:lnSpc>
                <a:spcPct val="115000"/>
              </a:lnSpc>
              <a:buFont typeface="+mj-lt"/>
              <a:buAutoNum type="arabicPeriod"/>
              <a:tabLst>
                <a:tab pos="228600" algn="l"/>
              </a:tabLst>
            </a:pPr>
            <a:r>
              <a:rPr lang="ru-RU" sz="2400" spc="-5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Пляж, песок, солнце, зима.</a:t>
            </a:r>
            <a:endParaRPr lang="ru-RU" sz="1800" dirty="0">
              <a:latin typeface="Calibri"/>
              <a:ea typeface="Times New Roman"/>
              <a:cs typeface="Calibri"/>
            </a:endParaRPr>
          </a:p>
          <a:p>
            <a:pPr lvl="0">
              <a:lnSpc>
                <a:spcPct val="115000"/>
              </a:lnSpc>
              <a:buFont typeface="+mj-lt"/>
              <a:buAutoNum type="arabicPeriod"/>
              <a:tabLst>
                <a:tab pos="228600" algn="l"/>
              </a:tabLst>
            </a:pPr>
            <a:r>
              <a:rPr lang="ru-RU" sz="2400" spc="-5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Лес, трава, ёлки, дом.</a:t>
            </a:r>
            <a:endParaRPr lang="ru-RU" sz="1800" dirty="0">
              <a:latin typeface="Calibri"/>
              <a:ea typeface="Times New Roman"/>
              <a:cs typeface="Calibri"/>
            </a:endParaRPr>
          </a:p>
          <a:p>
            <a:pPr lvl="0">
              <a:lnSpc>
                <a:spcPct val="115000"/>
              </a:lnSpc>
              <a:buFont typeface="+mj-lt"/>
              <a:buAutoNum type="arabicPeriod"/>
              <a:tabLst>
                <a:tab pos="228600" algn="l"/>
              </a:tabLst>
            </a:pPr>
            <a:r>
              <a:rPr lang="ru-RU" sz="2400" spc="-5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Гусь, утка, курица, окунь.</a:t>
            </a:r>
            <a:endParaRPr lang="ru-RU" sz="1800" dirty="0">
              <a:latin typeface="Calibri"/>
              <a:ea typeface="Times New Roman"/>
              <a:cs typeface="Calibri"/>
            </a:endParaRPr>
          </a:p>
          <a:p>
            <a:pPr lvl="0">
              <a:lnSpc>
                <a:spcPct val="115000"/>
              </a:lnSpc>
              <a:buFont typeface="+mj-lt"/>
              <a:buAutoNum type="arabicPeriod"/>
              <a:tabLst>
                <a:tab pos="228600" algn="l"/>
              </a:tabLst>
            </a:pPr>
            <a:r>
              <a:rPr lang="ru-RU" sz="2400" spc="-5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Вилка, нож, ложка, расческа.</a:t>
            </a:r>
            <a:endParaRPr lang="ru-RU" sz="1800" dirty="0">
              <a:latin typeface="Calibri"/>
              <a:ea typeface="Times New Roman"/>
              <a:cs typeface="Calibri"/>
            </a:endParaRPr>
          </a:p>
          <a:p>
            <a:pPr lvl="0">
              <a:lnSpc>
                <a:spcPct val="115000"/>
              </a:lnSpc>
              <a:buFont typeface="+mj-lt"/>
              <a:buAutoNum type="arabicPeriod"/>
              <a:tabLst>
                <a:tab pos="228600" algn="l"/>
              </a:tabLst>
            </a:pPr>
            <a:r>
              <a:rPr lang="ru-RU" sz="2400" spc="-5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Туфли, сапоги, валенки, очки.</a:t>
            </a:r>
            <a:endParaRPr lang="ru-RU" sz="1800" dirty="0">
              <a:latin typeface="Calibri"/>
              <a:ea typeface="Times New Roman"/>
              <a:cs typeface="Calibri"/>
            </a:endParaRPr>
          </a:p>
          <a:p>
            <a:pPr lvl="0">
              <a:lnSpc>
                <a:spcPct val="115000"/>
              </a:lnSpc>
              <a:buFont typeface="+mj-lt"/>
              <a:buAutoNum type="arabicPeriod"/>
              <a:tabLst>
                <a:tab pos="228600" algn="l"/>
              </a:tabLst>
            </a:pPr>
            <a:r>
              <a:rPr lang="ru-RU" sz="2400" spc="-5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Весло, карандаш, кисть, ручка.</a:t>
            </a:r>
            <a:endParaRPr lang="ru-RU" sz="1800" dirty="0">
              <a:latin typeface="Calibri"/>
              <a:ea typeface="Times New Roman"/>
              <a:cs typeface="Calibri"/>
            </a:endParaRPr>
          </a:p>
          <a:p>
            <a:pPr lvl="0">
              <a:lnSpc>
                <a:spcPct val="115000"/>
              </a:lnSpc>
              <a:buFont typeface="+mj-lt"/>
              <a:buAutoNum type="arabicPeriod"/>
              <a:tabLst>
                <a:tab pos="228600" algn="l"/>
              </a:tabLst>
            </a:pPr>
            <a:r>
              <a:rPr lang="ru-RU" sz="2400" spc="-5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Сказка, стихи, песня, ь.</a:t>
            </a:r>
            <a:endParaRPr lang="ru-RU" sz="1800" dirty="0">
              <a:latin typeface="Calibri"/>
              <a:ea typeface="Times New Roman"/>
              <a:cs typeface="Calibri"/>
            </a:endParaRPr>
          </a:p>
          <a:p>
            <a:pPr lvl="0">
              <a:lnSpc>
                <a:spcPct val="115000"/>
              </a:lnSpc>
              <a:buFont typeface="+mj-lt"/>
              <a:buAutoNum type="arabicPeriod"/>
              <a:tabLst>
                <a:tab pos="228600" algn="l"/>
              </a:tabLst>
            </a:pPr>
            <a:r>
              <a:rPr lang="ru-RU" sz="2400" spc="-5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Зима, лето, осень, Европа.</a:t>
            </a:r>
            <a:endParaRPr lang="ru-RU" sz="1800" dirty="0">
              <a:latin typeface="Calibri"/>
              <a:ea typeface="Times New Roman"/>
              <a:cs typeface="Calibri"/>
            </a:endParaRPr>
          </a:p>
          <a:p>
            <a:pPr marL="1655445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18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spc="-5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Какое слово получилось? Ответ: ___________________________</a:t>
            </a:r>
            <a:endParaRPr lang="ru-RU" sz="1800" dirty="0">
              <a:latin typeface="Calibri"/>
              <a:ea typeface="Times New Roman"/>
              <a:cs typeface="Calibri"/>
            </a:endParaRPr>
          </a:p>
          <a:p>
            <a:pPr lvl="0">
              <a:lnSpc>
                <a:spcPct val="115000"/>
              </a:lnSpc>
              <a:buSzPts val="1400"/>
              <a:buFont typeface="Times New Roman"/>
              <a:buAutoNum type="arabicPeriod"/>
            </a:pPr>
            <a:endParaRPr lang="ru-RU" sz="2400" dirty="0">
              <a:latin typeface="Calibri"/>
              <a:ea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54031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5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Парные звонкие и глухие согласные  на конце </a:t>
            </a:r>
            <a:br>
              <a:rPr lang="ru-RU" sz="25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25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и в середине слова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 algn="just">
              <a:lnSpc>
                <a:spcPct val="115000"/>
              </a:lnSpc>
              <a:buSzPts val="1400"/>
              <a:buFont typeface="Times New Roman"/>
              <a:buAutoNum type="arabicPeriod"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Найди на карте Кемеровской области географические объекты. Запиши их с проверочными словами.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2463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 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Образец: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Салаирский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кряж – у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Салаирского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кряжа.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гора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Пустаг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-……..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гора Верхний Зуб - ……..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хребет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Тигиртыш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- ……..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река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Урюп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- …….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река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Китат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- ……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река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Чумыш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- …….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гора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Кубез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 - ……..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посёлок Мундыбаш - …….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r>
              <a:rPr lang="ru-RU" dirty="0">
                <a:latin typeface="Times New Roman"/>
                <a:ea typeface="Times New Roman"/>
              </a:rPr>
              <a:t>горнолыжный курорт </a:t>
            </a:r>
            <a:r>
              <a:rPr lang="ru-RU" dirty="0" err="1">
                <a:latin typeface="Times New Roman"/>
                <a:ea typeface="Times New Roman"/>
              </a:rPr>
              <a:t>Шерегеш</a:t>
            </a:r>
            <a:r>
              <a:rPr lang="ru-RU" dirty="0">
                <a:latin typeface="Times New Roman"/>
                <a:ea typeface="Times New Roman"/>
              </a:rPr>
              <a:t> - ……..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2376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5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Парные звонкие и глухие согласные  на конце </a:t>
            </a:r>
            <a:br>
              <a:rPr lang="ru-RU" sz="25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25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и в середине слова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9142086"/>
              </p:ext>
            </p:extLst>
          </p:nvPr>
        </p:nvGraphicFramePr>
        <p:xfrm>
          <a:off x="1979712" y="2132856"/>
          <a:ext cx="4140835" cy="4451604"/>
        </p:xfrm>
        <a:graphic>
          <a:graphicData uri="http://schemas.openxmlformats.org/drawingml/2006/table">
            <a:tbl>
              <a:tblPr firstRow="1" firstCol="1" bandRow="1"/>
              <a:tblGrid>
                <a:gridCol w="2242820"/>
                <a:gridCol w="1898015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Проверяемые слова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Проверочные слова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пруд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овраг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град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хатка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крот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медведь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стриж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ястреб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ёж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снег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лёд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дождь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сыроежка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бурундук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острог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5536" y="558642"/>
            <a:ext cx="6228308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Составь обратный диктант для соседа. Прочитай слова правого столбика.</a:t>
            </a:r>
            <a:b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Запиши в левый столбик слова, для которых они  будут  проверочными.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Объясни значения слов </a:t>
            </a:r>
            <a:r>
              <a:rPr kumimoji="0" lang="ru-RU" alt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град, хатка, острог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b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425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latin typeface="Times New Roman"/>
                <a:ea typeface="Times New Roman"/>
              </a:rPr>
              <a:t>Состав слова. Корень слова. Однокоренные слова.</a:t>
            </a:r>
            <a:br>
              <a:rPr lang="ru-RU" sz="3200" b="1" dirty="0">
                <a:latin typeface="Times New Roman"/>
                <a:ea typeface="Times New Roman"/>
              </a:rPr>
            </a:br>
            <a:endParaRPr lang="ru-RU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90939"/>
            <a:ext cx="5472608" cy="393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4466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Состав слова. Корень слова. Однокоренные слова.</a:t>
            </a:r>
            <a:b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9712741"/>
              </p:ext>
            </p:extLst>
          </p:nvPr>
        </p:nvGraphicFramePr>
        <p:xfrm>
          <a:off x="1475656" y="2468452"/>
          <a:ext cx="6264696" cy="2232245"/>
        </p:xfrm>
        <a:graphic>
          <a:graphicData uri="http://schemas.openxmlformats.org/drawingml/2006/table">
            <a:tbl>
              <a:tblPr firstRow="1" firstCol="1" bandRow="1"/>
              <a:tblGrid>
                <a:gridCol w="2696668"/>
                <a:gridCol w="3568028"/>
              </a:tblGrid>
              <a:tr h="446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билет  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 </a:t>
                      </a: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               вагон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6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билетёр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    </a:t>
                      </a: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            вагонетка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6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билетик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    </a:t>
                      </a: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            вагонный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6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безбилетный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                вагончик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6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билетный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 </a:t>
                      </a: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               </a:t>
                      </a: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вагоновожатый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44763" y="31273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67544" y="1364958"/>
            <a:ext cx="7848872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Докажи, что данные слова являются родственными</a:t>
            </a: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Запиши.</a:t>
            </a: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Выдели корень во всех словах.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4869160"/>
            <a:ext cx="8136904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На каком транспорте можно путешествовать по </a:t>
            </a:r>
            <a:r>
              <a:rPr lang="ru-RU" b="1" dirty="0" smtClean="0">
                <a:latin typeface="Times New Roman"/>
                <a:ea typeface="Times New Roman"/>
                <a:cs typeface="Calibri"/>
              </a:rPr>
              <a:t>дорогам</a:t>
            </a:r>
            <a:br>
              <a:rPr lang="ru-RU" b="1" dirty="0" smtClean="0">
                <a:latin typeface="Times New Roman"/>
                <a:ea typeface="Times New Roman"/>
                <a:cs typeface="Calibri"/>
              </a:rPr>
            </a:br>
            <a:r>
              <a:rPr lang="ru-RU" b="1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Кемеровской области?</a:t>
            </a:r>
            <a:endParaRPr lang="ru-RU" sz="1400" b="1" dirty="0">
              <a:latin typeface="Calibri"/>
              <a:ea typeface="Times New Roman"/>
              <a:cs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Продолжи ряд:  автобус,…..</a:t>
            </a:r>
            <a:endParaRPr lang="ru-RU" sz="1400" b="1" dirty="0">
              <a:effectLst/>
              <a:latin typeface="Calibri"/>
              <a:ea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10213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/>
            </a:r>
            <a:br>
              <a:rPr lang="ru-RU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Состав </a:t>
            </a:r>
            <a:r>
              <a:rPr lang="ru-RU" sz="2900" b="1" dirty="0">
                <a:solidFill>
                  <a:prstClr val="black"/>
                </a:solidFill>
                <a:latin typeface="Times New Roman"/>
                <a:ea typeface="Times New Roman"/>
              </a:rPr>
              <a:t>слова. Корень слова</a:t>
            </a:r>
            <a:r>
              <a:rPr lang="ru-RU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br>
              <a:rPr lang="ru-RU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900" b="1" dirty="0">
                <a:solidFill>
                  <a:prstClr val="black"/>
                </a:solidFill>
                <a:latin typeface="Times New Roman"/>
                <a:ea typeface="Times New Roman"/>
              </a:rPr>
              <a:t>Однокоренные слова.</a:t>
            </a:r>
            <a:br>
              <a:rPr lang="ru-RU" sz="2900" b="1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/>
            </a:r>
            <a:br>
              <a:rPr lang="ru-RU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200" b="1" dirty="0" smtClean="0">
                <a:latin typeface="Times New Roman"/>
                <a:ea typeface="Times New Roman"/>
                <a:cs typeface="Calibri"/>
              </a:rPr>
              <a:t>Прочитай</a:t>
            </a:r>
            <a:r>
              <a:rPr lang="ru-RU" sz="2200" b="1" dirty="0">
                <a:latin typeface="Times New Roman"/>
                <a:ea typeface="Times New Roman"/>
                <a:cs typeface="Calibri"/>
              </a:rPr>
              <a:t>, заменяя рисунки однокоренными словами</a:t>
            </a:r>
            <a:r>
              <a:rPr lang="ru-RU" sz="2200" b="1" dirty="0" smtClean="0">
                <a:latin typeface="Times New Roman"/>
                <a:ea typeface="Times New Roman"/>
                <a:cs typeface="Calibri"/>
              </a:rPr>
              <a:t>. Запиши текст.</a:t>
            </a:r>
            <a:r>
              <a:rPr lang="ru-RU" sz="2200" dirty="0">
                <a:latin typeface="Calibri"/>
                <a:ea typeface="Times New Roman"/>
                <a:cs typeface="Calibri"/>
              </a:rPr>
              <a:t/>
            </a:r>
            <a:br>
              <a:rPr lang="ru-RU" sz="2200" dirty="0">
                <a:latin typeface="Calibri"/>
                <a:ea typeface="Times New Roman"/>
                <a:cs typeface="Calibri"/>
              </a:rPr>
            </a:b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161059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В густом ельнике росла маленькая   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         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- </a:t>
            </a:r>
            <a:r>
              <a:rPr lang="ru-RU" dirty="0">
                <a:latin typeface="Times New Roman"/>
                <a:ea typeface="Times New Roman"/>
              </a:rPr>
              <a:t>Почему, спросила </a:t>
            </a:r>
            <a:r>
              <a:rPr lang="ru-RU" dirty="0" smtClean="0">
                <a:latin typeface="Times New Roman"/>
                <a:ea typeface="Times New Roman"/>
              </a:rPr>
              <a:t>     у </a:t>
            </a:r>
            <a:r>
              <a:rPr lang="ru-RU" dirty="0">
                <a:latin typeface="Times New Roman"/>
                <a:ea typeface="Times New Roman"/>
              </a:rPr>
              <a:t>старой </a:t>
            </a:r>
            <a:r>
              <a:rPr lang="ru-RU" dirty="0" smtClean="0">
                <a:latin typeface="Times New Roman"/>
                <a:ea typeface="Times New Roman"/>
              </a:rPr>
              <a:t>            , </a:t>
            </a:r>
            <a:r>
              <a:rPr lang="ru-RU" dirty="0">
                <a:latin typeface="Times New Roman"/>
                <a:ea typeface="Times New Roman"/>
              </a:rPr>
              <a:t>к тебе в гости часто </a:t>
            </a:r>
            <a:r>
              <a:rPr lang="ru-RU" dirty="0" smtClean="0">
                <a:latin typeface="Times New Roman"/>
                <a:ea typeface="Times New Roman"/>
              </a:rPr>
              <a:t>прилетают </a:t>
            </a:r>
            <a:r>
              <a:rPr lang="ru-RU" dirty="0">
                <a:latin typeface="Times New Roman"/>
                <a:ea typeface="Times New Roman"/>
              </a:rPr>
              <a:t>дятлы и клесты</a:t>
            </a:r>
            <a:r>
              <a:rPr lang="ru-RU" dirty="0" smtClean="0">
                <a:latin typeface="Times New Roman"/>
                <a:ea typeface="Times New Roman"/>
              </a:rPr>
              <a:t>?</a:t>
            </a:r>
            <a:br>
              <a:rPr lang="ru-RU" dirty="0" smtClean="0">
                <a:latin typeface="Times New Roman"/>
                <a:ea typeface="Times New Roman"/>
              </a:rPr>
            </a:br>
            <a:r>
              <a:rPr lang="ru-RU" dirty="0" smtClean="0">
                <a:latin typeface="Times New Roman"/>
                <a:ea typeface="Times New Roman"/>
              </a:rPr>
              <a:t>  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- Они прилетают за семенами, которых много в  моих    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     . 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Еловые семена -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самая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лакомая еда   для        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      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и          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. </a:t>
            </a: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266" y="2060848"/>
            <a:ext cx="4667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587" y="2564904"/>
            <a:ext cx="4667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094" y="2737123"/>
            <a:ext cx="92392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149080"/>
            <a:ext cx="72008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911080"/>
            <a:ext cx="10668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712" y="4797152"/>
            <a:ext cx="5238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6636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600" b="1" dirty="0">
                <a:solidFill>
                  <a:prstClr val="black"/>
                </a:solidFill>
                <a:latin typeface="Times New Roman"/>
                <a:ea typeface="Times New Roman"/>
              </a:rPr>
              <a:t>Состав слова. Корень слова.</a:t>
            </a:r>
            <a:br>
              <a:rPr lang="ru-RU" sz="2600" b="1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600" b="1" dirty="0">
                <a:solidFill>
                  <a:prstClr val="black"/>
                </a:solidFill>
                <a:latin typeface="Times New Roman"/>
                <a:ea typeface="Times New Roman"/>
              </a:rPr>
              <a:t> Однокоренные слова.</a:t>
            </a:r>
            <a:br>
              <a:rPr lang="ru-RU" sz="2600" b="1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32" y="2852936"/>
            <a:ext cx="2158628" cy="282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5" y="3244334"/>
            <a:ext cx="3960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/>
                <a:ea typeface="Times New Roman"/>
              </a:rPr>
              <a:t>Липа пахнет запахом меда.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3789040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  <a:cs typeface="Calibri"/>
              </a:rPr>
              <a:t>К 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весне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зелень зазеленела.</a:t>
            </a:r>
            <a:endParaRPr lang="ru-RU" sz="2400" dirty="0">
              <a:effectLst/>
              <a:latin typeface="Calibri"/>
              <a:ea typeface="Times New Roman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4437112"/>
            <a:ext cx="4789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/>
                <a:ea typeface="Times New Roman"/>
              </a:rPr>
              <a:t>  В </a:t>
            </a:r>
            <a:r>
              <a:rPr lang="ru-RU" sz="2400" dirty="0">
                <a:latin typeface="Times New Roman"/>
                <a:ea typeface="Times New Roman"/>
              </a:rPr>
              <a:t>лесу пели пернатые птицы</a:t>
            </a:r>
            <a:r>
              <a:rPr lang="ru-RU" sz="2400" i="1" dirty="0">
                <a:latin typeface="Times New Roman"/>
                <a:ea typeface="Times New Roman"/>
              </a:rPr>
              <a:t>. 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1628800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/>
                <a:ea typeface="Times New Roman"/>
              </a:rPr>
              <a:t>Исправь речевые ошибки. Объясни, почему так нельзя говорить.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68548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/>
                <a:ea typeface="Times New Roman"/>
                <a:cs typeface="Calibri"/>
              </a:rPr>
              <a:t>Безударные гласные в корне слова, проверяемые ударением.</a:t>
            </a:r>
            <a:r>
              <a:rPr lang="ru-RU" sz="2400" dirty="0">
                <a:latin typeface="Calibri"/>
                <a:ea typeface="Times New Roman"/>
                <a:cs typeface="Calibri"/>
              </a:rPr>
              <a:t/>
            </a:r>
            <a:br>
              <a:rPr lang="ru-RU" sz="2400" dirty="0">
                <a:latin typeface="Calibri"/>
                <a:ea typeface="Times New Roman"/>
                <a:cs typeface="Calibri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Произнеси данные слова. Сколько гласных в каждом слове? Сколько слогов? Почему? Назови ударные гласные, ударные слоги, безударные гласные, безударные слоги.</a:t>
            </a:r>
            <a:br>
              <a:rPr lang="ru-RU" b="1" dirty="0">
                <a:latin typeface="Times New Roman"/>
                <a:ea typeface="Times New Roman"/>
                <a:cs typeface="Calibri"/>
              </a:rPr>
            </a:b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Русь, русский, россияне, Россия, Кузбасс, Новокузнецк, Отечество.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 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Подчеркни буквы ударного гласного  одной чертой, безударного – двумя. Почему некоторые слова написаны с большой буквы?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07639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Безударные гласные в корне слова, проверяемые ударением.</a:t>
            </a:r>
            <a:r>
              <a:rPr lang="ru-RU" sz="24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4752528"/>
          </a:xfrm>
        </p:spPr>
        <p:txBody>
          <a:bodyPr>
            <a:normAutofit fontScale="62500" lnSpcReduction="20000"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Отгадай загадку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15621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Носит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бабка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Calibri"/>
              </a:rPr>
              <a:t> Снежную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шапку.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Каменные бока 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Закутаны в облака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.</a:t>
            </a:r>
          </a:p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Calibri"/>
              </a:rPr>
              <a:t>Друг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за дружкой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Тут и там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Славно бегать по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…...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 </a:t>
            </a:r>
            <a:r>
              <a:rPr lang="ru-RU" b="1" dirty="0" smtClean="0">
                <a:latin typeface="Times New Roman"/>
                <a:ea typeface="Times New Roman"/>
                <a:cs typeface="Calibri"/>
              </a:rPr>
              <a:t>Подберите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проверочные слова</a:t>
            </a:r>
            <a:br>
              <a:rPr lang="ru-RU" b="1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Г.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ра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- ….., х .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лмы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- ……, </a:t>
            </a:r>
            <a:r>
              <a:rPr lang="ru-RU" dirty="0" err="1" smtClean="0">
                <a:latin typeface="Times New Roman"/>
                <a:ea typeface="Times New Roman"/>
                <a:cs typeface="Calibri"/>
              </a:rPr>
              <a:t>тр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. па - ….., с . сна -……, </a:t>
            </a:r>
            <a:r>
              <a:rPr lang="ru-RU" dirty="0" err="1" smtClean="0">
                <a:latin typeface="Times New Roman"/>
                <a:ea typeface="Times New Roman"/>
                <a:cs typeface="Calibri"/>
              </a:rPr>
              <a:t>гр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. за - ….., п . ла - ……,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н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.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зина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-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…….</a:t>
            </a:r>
            <a:br>
              <a:rPr lang="ru-RU" dirty="0" smtClean="0">
                <a:latin typeface="Times New Roman"/>
                <a:ea typeface="Times New Roman"/>
                <a:cs typeface="Calibri"/>
              </a:rPr>
            </a:b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r>
              <a:rPr lang="ru-RU" b="1" dirty="0">
                <a:latin typeface="Times New Roman"/>
                <a:ea typeface="Times New Roman"/>
              </a:rPr>
              <a:t>Перечисли самые крупные горы Кемеровской области. </a:t>
            </a:r>
            <a:br>
              <a:rPr lang="ru-RU" b="1" dirty="0">
                <a:latin typeface="Times New Roman"/>
                <a:ea typeface="Times New Roman"/>
              </a:rPr>
            </a:b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92696"/>
            <a:ext cx="293370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576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Предложение и слово</a:t>
            </a:r>
            <a:r>
              <a:rPr lang="ru-RU" sz="32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ru-RU" sz="2600" b="1" dirty="0" smtClean="0">
                <a:latin typeface="Times New Roman"/>
                <a:ea typeface="Times New Roman"/>
                <a:cs typeface="Calibri"/>
              </a:rPr>
              <a:t>     Найти </a:t>
            </a:r>
            <a:r>
              <a:rPr lang="ru-RU" sz="2600" b="1" dirty="0">
                <a:latin typeface="Times New Roman"/>
                <a:ea typeface="Times New Roman"/>
                <a:cs typeface="Calibri"/>
              </a:rPr>
              <a:t>предложения. Прочитай их. Как ты определил, что это предложения? Объясни </a:t>
            </a:r>
            <a:r>
              <a:rPr lang="ru-RU" sz="2600" b="1" dirty="0" smtClean="0">
                <a:latin typeface="Times New Roman"/>
                <a:ea typeface="Times New Roman"/>
                <a:cs typeface="Calibri"/>
              </a:rPr>
              <a:t> их смысл. </a:t>
            </a:r>
            <a:r>
              <a:rPr lang="ru-RU" sz="2600" b="1" dirty="0">
                <a:latin typeface="Times New Roman"/>
                <a:ea typeface="Times New Roman"/>
                <a:cs typeface="Calibri"/>
              </a:rPr>
              <a:t>Почему так говорят?</a:t>
            </a:r>
            <a:endParaRPr lang="ru-RU" sz="2600" dirty="0">
              <a:latin typeface="Calibri"/>
              <a:ea typeface="Times New Roman"/>
              <a:cs typeface="Calibri"/>
            </a:endParaRPr>
          </a:p>
          <a:p>
            <a:pPr marL="685800">
              <a:lnSpc>
                <a:spcPct val="115000"/>
              </a:lnSpc>
              <a:spcAft>
                <a:spcPts val="0"/>
              </a:spcAft>
            </a:pPr>
            <a:endParaRPr lang="ru-RU" sz="2400" dirty="0">
              <a:latin typeface="Calibri"/>
              <a:ea typeface="Times New Roman"/>
              <a:cs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Calibri"/>
              </a:rPr>
              <a:t> От осени к лету поворота  нету.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Calibri"/>
              </a:rPr>
              <a:t> хвойные  лось 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осинка 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город  Кемерово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Calibri"/>
              </a:rPr>
              <a:t> По берегам реки Томи растут ивы и вербы.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Calibri"/>
              </a:rPr>
              <a:t> Холоден сентябрь, да сыт.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Безударные гласные в корне слова, проверяемые ударением.</a:t>
            </a:r>
            <a:r>
              <a:rPr lang="ru-RU" sz="22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  <a:t/>
            </a:r>
            <a:br>
              <a:rPr lang="ru-RU" sz="22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ru-RU" sz="2600" b="1" dirty="0">
                <a:latin typeface="Times New Roman"/>
                <a:ea typeface="Times New Roman"/>
                <a:cs typeface="Calibri"/>
              </a:rPr>
              <a:t>Прочитай четверостишие</a:t>
            </a:r>
            <a:r>
              <a:rPr lang="ru-RU" sz="2600" b="1" dirty="0" smtClean="0">
                <a:latin typeface="Times New Roman"/>
                <a:ea typeface="Times New Roman"/>
                <a:cs typeface="Calibri"/>
              </a:rPr>
              <a:t>.</a:t>
            </a:r>
            <a:r>
              <a:rPr lang="ru-RU" sz="2600" b="1" dirty="0">
                <a:latin typeface="Times New Roman"/>
                <a:ea typeface="Times New Roman"/>
                <a:cs typeface="Calibri"/>
              </a:rPr>
              <a:t/>
            </a:r>
            <a:br>
              <a:rPr lang="ru-RU" sz="2600" b="1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       Дерево, цветок и птица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       Не всегда умеют защититься.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       Если будут уничтожены они,</a:t>
            </a:r>
            <a:r>
              <a:rPr lang="ru-RU" dirty="0">
                <a:latin typeface="Calibri"/>
                <a:ea typeface="Times New Roman"/>
                <a:cs typeface="Calibri"/>
              </a:rPr>
              <a:t> </a:t>
            </a: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       На планете мы останемся одни.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sz="2600" b="1" dirty="0">
                <a:latin typeface="Times New Roman"/>
                <a:ea typeface="Times New Roman"/>
                <a:cs typeface="Calibri"/>
              </a:rPr>
              <a:t>Выпиши слова, в которых есть безударная гласная, </a:t>
            </a:r>
            <a:r>
              <a:rPr lang="ru-RU" sz="2600" b="1" dirty="0" smtClean="0">
                <a:latin typeface="Times New Roman"/>
                <a:ea typeface="Times New Roman"/>
                <a:cs typeface="Calibri"/>
              </a:rPr>
              <a:t>проверяемая  </a:t>
            </a:r>
            <a:r>
              <a:rPr lang="ru-RU" sz="2600" b="1" dirty="0">
                <a:latin typeface="Times New Roman"/>
                <a:ea typeface="Times New Roman"/>
                <a:cs typeface="Calibri"/>
              </a:rPr>
              <a:t>ударением. Подбери проверочные слова, выдели корень.</a:t>
            </a:r>
            <a:endParaRPr lang="ru-RU" sz="26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200" y="626534"/>
            <a:ext cx="2516240" cy="172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7094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                            </a:t>
            </a:r>
            <a:r>
              <a:rPr lang="ru-RU" sz="27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Безударные </a:t>
            </a:r>
            <a:r>
              <a:rPr lang="ru-RU" sz="27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гласные в корне слова</a:t>
            </a:r>
            <a:r>
              <a:rPr lang="ru-RU" sz="27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,</a:t>
            </a:r>
            <a:br>
              <a:rPr lang="ru-RU" sz="27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27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                           проверяемые ударением</a:t>
            </a:r>
            <a:r>
              <a:rPr lang="ru-RU" sz="27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  <a:t/>
            </a:r>
            <a:br>
              <a:rPr lang="ru-RU" sz="27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</a:br>
            <a:endParaRPr lang="ru-RU" sz="27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Прочитай весенние приметы. Спиши, вставляя пропущенные буквы.</a:t>
            </a:r>
            <a:br>
              <a:rPr lang="ru-RU" b="1" dirty="0">
                <a:latin typeface="Times New Roman"/>
                <a:ea typeface="Times New Roman"/>
                <a:cs typeface="Calibri"/>
              </a:rPr>
            </a:br>
            <a:r>
              <a:rPr lang="ru-RU" dirty="0" smtClean="0">
                <a:latin typeface="Times New Roman"/>
                <a:ea typeface="Times New Roman"/>
                <a:cs typeface="Calibri"/>
              </a:rPr>
              <a:t>Апрельский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цв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. ток ломает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сн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. </a:t>
            </a:r>
            <a:r>
              <a:rPr lang="ru-RU" dirty="0" err="1" smtClean="0">
                <a:latin typeface="Times New Roman"/>
                <a:ea typeface="Times New Roman"/>
                <a:cs typeface="Calibri"/>
              </a:rPr>
              <a:t>жок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.</a:t>
            </a:r>
            <a:r>
              <a:rPr lang="ru-RU" sz="2000" dirty="0" smtClean="0">
                <a:latin typeface="Calibri"/>
                <a:ea typeface="Times New Roman"/>
                <a:cs typeface="Calibri"/>
              </a:rPr>
              <a:t/>
            </a:r>
            <a:br>
              <a:rPr lang="ru-RU" sz="2000" dirty="0" smtClean="0">
                <a:latin typeface="Calibri"/>
                <a:ea typeface="Times New Roman"/>
                <a:cs typeface="Calibri"/>
              </a:rPr>
            </a:br>
            <a:r>
              <a:rPr lang="ru-RU" dirty="0" err="1" smtClean="0">
                <a:latin typeface="Times New Roman"/>
                <a:ea typeface="Times New Roman"/>
                <a:cs typeface="Calibri"/>
              </a:rPr>
              <a:t>Лош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.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дь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тр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.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сёт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гривой -  к д .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ждю</a:t>
            </a:r>
            <a:r>
              <a:rPr lang="ru-RU" dirty="0">
                <a:latin typeface="Times New Roman"/>
                <a:ea typeface="Times New Roman"/>
                <a:cs typeface="Calibri"/>
              </a:rPr>
              <a:t>.</a:t>
            </a:r>
            <a:endParaRPr lang="ru-RU" sz="20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Calibri"/>
              </a:rPr>
              <a:t>  Воробьи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с .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дят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нахохлившись – быть  д .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ждю</a:t>
            </a:r>
            <a:r>
              <a:rPr lang="ru-RU" dirty="0">
                <a:latin typeface="Times New Roman"/>
                <a:ea typeface="Times New Roman"/>
                <a:cs typeface="Calibri"/>
              </a:rPr>
              <a:t>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 smtClean="0">
                <a:latin typeface="Times New Roman"/>
                <a:ea typeface="Times New Roman"/>
                <a:cs typeface="Calibri"/>
              </a:rPr>
              <a:t> Из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б .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рёзы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много т . чёт сока – к д .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ждливому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лету.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dirty="0" err="1" smtClean="0">
                <a:latin typeface="Times New Roman"/>
                <a:ea typeface="Times New Roman"/>
                <a:cs typeface="Calibri"/>
              </a:rPr>
              <a:t>Пч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. ла с утра вес .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ло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л . тает – день будет солнечный.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 smtClean="0">
                <a:latin typeface="Times New Roman"/>
                <a:ea typeface="Times New Roman"/>
                <a:cs typeface="Calibri"/>
              </a:rPr>
              <a:t> Пар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идёт от з .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мли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– к  д .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ждю</a:t>
            </a:r>
            <a:r>
              <a:rPr lang="ru-RU" dirty="0">
                <a:latin typeface="Times New Roman"/>
                <a:ea typeface="Times New Roman"/>
                <a:cs typeface="Calibri"/>
              </a:rPr>
              <a:t>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b="1" dirty="0">
                <a:latin typeface="Times New Roman"/>
                <a:ea typeface="Times New Roman"/>
                <a:cs typeface="Calibri"/>
              </a:rPr>
              <a:t>Как в старину называли весенние месяцы</a:t>
            </a:r>
            <a:r>
              <a:rPr lang="ru-RU" b="1" dirty="0" smtClean="0">
                <a:latin typeface="Times New Roman"/>
                <a:ea typeface="Times New Roman"/>
                <a:cs typeface="Calibri"/>
              </a:rPr>
              <a:t>?</a:t>
            </a: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Март – капельник,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протальник</a:t>
            </a:r>
            <a:r>
              <a:rPr lang="ru-RU" dirty="0">
                <a:latin typeface="Times New Roman"/>
                <a:ea typeface="Times New Roman"/>
                <a:cs typeface="Calibri"/>
              </a:rPr>
              <a:t>,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грачевник</a:t>
            </a:r>
            <a:r>
              <a:rPr lang="ru-RU" dirty="0">
                <a:latin typeface="Times New Roman"/>
                <a:ea typeface="Times New Roman"/>
                <a:cs typeface="Calibri"/>
              </a:rPr>
              <a:t>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Апрель –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берёзозол</a:t>
            </a:r>
            <a:r>
              <a:rPr lang="ru-RU" dirty="0">
                <a:latin typeface="Times New Roman"/>
                <a:ea typeface="Times New Roman"/>
                <a:cs typeface="Calibri"/>
              </a:rPr>
              <a:t>, цветень, водолей.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Май – песенник,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травень</a:t>
            </a:r>
            <a:r>
              <a:rPr lang="ru-RU" dirty="0">
                <a:latin typeface="Times New Roman"/>
                <a:ea typeface="Times New Roman"/>
                <a:cs typeface="Calibri"/>
              </a:rPr>
              <a:t>. 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endParaRPr lang="ru-RU" sz="20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44792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437112"/>
            <a:ext cx="2179238" cy="133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8049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31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Заглянем </a:t>
            </a:r>
            <a: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в</a:t>
            </a:r>
            <a:b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 «Красную книгу Кемеровской области»</a:t>
            </a:r>
            <a:r>
              <a:rPr lang="ru-RU" sz="3100" dirty="0">
                <a:latin typeface="Calibri"/>
                <a:ea typeface="Times New Roman"/>
                <a:cs typeface="Calibri"/>
              </a:rPr>
              <a:t/>
            </a:r>
            <a:br>
              <a:rPr lang="ru-RU" sz="3100" dirty="0">
                <a:latin typeface="Calibri"/>
                <a:ea typeface="Times New Roman"/>
                <a:cs typeface="Calibri"/>
              </a:rPr>
            </a:br>
            <a:endParaRPr lang="ru-RU" sz="31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44016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/>
                <a:ea typeface="Times New Roman"/>
              </a:rPr>
              <a:t>Запиши </a:t>
            </a:r>
            <a:r>
              <a:rPr lang="ru-RU" sz="2000" b="1" dirty="0">
                <a:latin typeface="Times New Roman"/>
                <a:ea typeface="Times New Roman"/>
              </a:rPr>
              <a:t>названия животных. Подчеркни безударную гласную, проверяемую ударением. Подбери проверочные слова к словам с безударной гласной.</a:t>
            </a:r>
            <a:br>
              <a:rPr lang="ru-RU" sz="2000" b="1" dirty="0">
                <a:latin typeface="Times New Roman"/>
                <a:ea typeface="Times New Roman"/>
              </a:rPr>
            </a:br>
            <a:endParaRPr lang="ru-RU" sz="2000" b="1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sz="2000" b="1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sz="2000" b="1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sz="2000" b="1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sz="2000" b="1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sz="2000" b="1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sz="2000" b="1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sz="2000" b="1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sz="2000" b="1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sz="2000" b="1" dirty="0">
                <a:latin typeface="Times New Roman"/>
                <a:ea typeface="Times New Roman"/>
              </a:rPr>
              <a:t> </a:t>
            </a:r>
            <a:r>
              <a:rPr lang="ru-RU" sz="2000" b="1" dirty="0" smtClean="0">
                <a:latin typeface="Times New Roman"/>
                <a:ea typeface="Times New Roman"/>
              </a:rPr>
              <a:t>      </a:t>
            </a:r>
            <a:r>
              <a:rPr lang="ru-RU" sz="1800" dirty="0" smtClean="0">
                <a:latin typeface="Times New Roman"/>
                <a:ea typeface="Times New Roman"/>
              </a:rPr>
              <a:t>двухцветный </a:t>
            </a:r>
            <a:r>
              <a:rPr lang="ru-RU" sz="1800" dirty="0">
                <a:latin typeface="Times New Roman"/>
                <a:ea typeface="Times New Roman"/>
              </a:rPr>
              <a:t>кожан                                 </a:t>
            </a:r>
            <a:r>
              <a:rPr lang="ru-RU" sz="1800" dirty="0" smtClean="0">
                <a:latin typeface="Times New Roman"/>
                <a:ea typeface="Times New Roman"/>
              </a:rPr>
              <a:t>           лисица</a:t>
            </a:r>
            <a:r>
              <a:rPr lang="ru-RU" sz="2000" dirty="0">
                <a:latin typeface="Times New Roman"/>
                <a:ea typeface="Times New Roman"/>
              </a:rPr>
              <a:t/>
            </a:r>
            <a:br>
              <a:rPr lang="ru-RU" sz="2000" dirty="0">
                <a:latin typeface="Times New Roman"/>
                <a:ea typeface="Times New Roman"/>
              </a:rPr>
            </a:br>
            <a:endParaRPr lang="ru-RU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2587625"/>
            <a:ext cx="1669951" cy="114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Содержимое 3" descr="images.jpg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26425"/>
            <a:ext cx="1743173" cy="110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1" y="3861048"/>
            <a:ext cx="6135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орёл степной                                          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          полярная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сова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33" y="4253783"/>
            <a:ext cx="1639943" cy="119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5" name="Прямоугольник 17"/>
          <p:cNvSpPr>
            <a:spLocks noChangeArrowheads="1"/>
          </p:cNvSpPr>
          <p:nvPr/>
        </p:nvSpPr>
        <p:spPr bwMode="auto">
          <a:xfrm>
            <a:off x="5364088" y="4230380"/>
            <a:ext cx="1743173" cy="1220875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8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Безударные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гласные в корне слова,</a:t>
            </a:r>
            <a:b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       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проверяемые 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ударением</a:t>
            </a:r>
            <a:r>
              <a:rPr lang="ru-RU" sz="24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</a:b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9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209524" cy="334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5229200"/>
            <a:ext cx="6048672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715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Times New Roman"/>
                <a:cs typeface="Calibri"/>
              </a:rPr>
              <a:t>Николай Прокопьевич  Третьяков. 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«Зимний день</a:t>
            </a:r>
            <a:r>
              <a:rPr lang="ru-RU" b="1" dirty="0" smtClean="0">
                <a:latin typeface="Times New Roman"/>
                <a:ea typeface="Times New Roman"/>
                <a:cs typeface="Calibri"/>
              </a:rPr>
              <a:t>». </a:t>
            </a:r>
            <a:endParaRPr lang="ru-RU" sz="1200" dirty="0">
              <a:effectLst/>
              <a:latin typeface="Calibri"/>
              <a:ea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679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Безударные гласные в корне слова,</a:t>
            </a:r>
            <a:b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  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проверяемые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ударением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b="1" dirty="0">
                <a:latin typeface="Times New Roman"/>
                <a:ea typeface="Times New Roman"/>
              </a:rPr>
              <a:t> </a:t>
            </a:r>
            <a:r>
              <a:rPr lang="ru-RU" sz="2400" b="1" dirty="0">
                <a:latin typeface="Times New Roman"/>
                <a:ea typeface="Times New Roman"/>
              </a:rPr>
              <a:t>Диктант с предварительной подготовкой</a:t>
            </a:r>
            <a:br>
              <a:rPr lang="ru-RU" sz="2400" b="1" dirty="0">
                <a:latin typeface="Times New Roman"/>
                <a:ea typeface="Times New Roman"/>
              </a:rPr>
            </a:br>
            <a:r>
              <a:rPr lang="ru-RU" sz="2300" b="1" dirty="0" smtClean="0">
                <a:latin typeface="Times New Roman"/>
                <a:ea typeface="Times New Roman"/>
              </a:rPr>
              <a:t>                                                    </a:t>
            </a:r>
            <a:r>
              <a:rPr lang="ru-RU" sz="2300" b="1" dirty="0" smtClean="0">
                <a:latin typeface="Times New Roman"/>
                <a:ea typeface="Times New Roman"/>
                <a:cs typeface="Calibri"/>
              </a:rPr>
              <a:t>Гнёзда</a:t>
            </a:r>
            <a:r>
              <a:rPr lang="ru-RU" sz="2300" dirty="0" smtClean="0">
                <a:latin typeface="Calibri"/>
                <a:ea typeface="Times New Roman"/>
                <a:cs typeface="Calibri"/>
              </a:rPr>
              <a:t/>
            </a:r>
            <a:br>
              <a:rPr lang="ru-RU" sz="2300" dirty="0" smtClean="0">
                <a:latin typeface="Calibri"/>
                <a:ea typeface="Times New Roman"/>
                <a:cs typeface="Calibri"/>
              </a:rPr>
            </a:br>
            <a:r>
              <a:rPr lang="ru-RU" sz="2300" dirty="0" smtClean="0">
                <a:latin typeface="Times New Roman"/>
                <a:ea typeface="Times New Roman"/>
                <a:cs typeface="Calibri"/>
              </a:rPr>
              <a:t>   </a:t>
            </a:r>
            <a:r>
              <a:rPr lang="ru-RU" sz="2300" dirty="0" smtClean="0">
                <a:latin typeface="Times New Roman"/>
                <a:ea typeface="Times New Roman"/>
                <a:cs typeface="Calibri"/>
              </a:rPr>
              <a:t>        Гнездо </a:t>
            </a:r>
            <a:r>
              <a:rPr lang="ru-RU" sz="2300" dirty="0">
                <a:latin typeface="Times New Roman"/>
                <a:ea typeface="Times New Roman"/>
                <a:cs typeface="Calibri"/>
              </a:rPr>
              <a:t>– это птичий дом. Каких только не бывает гнёзд на свете! Гнёзда лепят, плетут, складывают. У грачей и ворон гнёзда сложены из сучков. У ремеза гнездо сплетено из мха и паутины. У ласточек слеплено из земли. Синицы, дятлы прячут свои гнёзда в дупле. Чаще всего птичье гнездо похоже на чайную чашечку. Оно сплетено из веточек, а внутри выстлано пухом, перьями или шерстью. Каждую весну большинство птиц вьёт гнёзда </a:t>
            </a:r>
            <a:r>
              <a:rPr lang="ru-RU" sz="2300" dirty="0" smtClean="0">
                <a:latin typeface="Times New Roman"/>
                <a:ea typeface="Times New Roman"/>
                <a:cs typeface="Calibri"/>
              </a:rPr>
              <a:t>заново.</a:t>
            </a:r>
            <a:r>
              <a:rPr lang="ru-RU" sz="2300" dirty="0">
                <a:latin typeface="Times New Roman"/>
                <a:ea typeface="Times New Roman"/>
                <a:cs typeface="Calibri"/>
              </a:rPr>
              <a:t> </a:t>
            </a:r>
            <a:r>
              <a:rPr lang="ru-RU" sz="2300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sz="2300" dirty="0" smtClean="0">
                <a:latin typeface="Times New Roman"/>
                <a:ea typeface="Times New Roman"/>
                <a:cs typeface="Calibri"/>
              </a:rPr>
            </a:br>
            <a:r>
              <a:rPr lang="ru-RU" sz="2300" dirty="0" smtClean="0">
                <a:latin typeface="Times New Roman"/>
                <a:ea typeface="Times New Roman"/>
                <a:cs typeface="Calibri"/>
              </a:rPr>
              <a:t>                                                                                   По </a:t>
            </a:r>
            <a:r>
              <a:rPr lang="ru-RU" sz="2300" dirty="0">
                <a:latin typeface="Times New Roman"/>
                <a:ea typeface="Times New Roman"/>
                <a:cs typeface="Calibri"/>
              </a:rPr>
              <a:t>Н. Сладкову</a:t>
            </a:r>
            <a:br>
              <a:rPr lang="ru-RU" sz="2300" dirty="0">
                <a:latin typeface="Times New Roman"/>
                <a:ea typeface="Times New Roman"/>
                <a:cs typeface="Calibri"/>
              </a:rPr>
            </a:br>
            <a:endParaRPr lang="ru-RU" sz="23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endParaRPr lang="ru-RU" sz="2300" dirty="0" smtClean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53136"/>
            <a:ext cx="2630239" cy="195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7505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/>
                <a:ea typeface="Times New Roman"/>
              </a:rPr>
              <a:t>Непроверяемые безударные гласные</a:t>
            </a:r>
            <a:br>
              <a:rPr lang="ru-RU" sz="3200" b="1" dirty="0">
                <a:latin typeface="Times New Roman"/>
                <a:ea typeface="Times New Roman"/>
              </a:rPr>
            </a:br>
            <a:endParaRPr lang="ru-RU" sz="3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836712"/>
            <a:ext cx="1533525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4968552" cy="503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4392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143000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/>
                <a:ea typeface="Times New Roman"/>
              </a:rPr>
              <a:t>Разделительный мягкий </a:t>
            </a:r>
            <a:r>
              <a:rPr lang="ru-RU" sz="3600" b="1" dirty="0" smtClean="0">
                <a:latin typeface="Times New Roman"/>
                <a:ea typeface="Times New Roman"/>
              </a:rPr>
              <a:t>знак</a:t>
            </a:r>
            <a:endParaRPr lang="ru-RU" sz="36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648"/>
            <a:ext cx="1496424" cy="111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Рисунок 5" descr="https://ds04.infourok.ru/uploads/ex/0724/00017a3b-c51796f8/640/img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6832"/>
            <a:ext cx="4902601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8301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prstClr val="black"/>
                </a:solidFill>
                <a:latin typeface="Times New Roman"/>
                <a:ea typeface="Times New Roman"/>
              </a:rPr>
              <a:t>Разделительный мягкий знак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700" b="1" dirty="0">
                <a:latin typeface="Times New Roman"/>
                <a:ea typeface="Times New Roman"/>
              </a:rPr>
              <a:t>Запиши предложения, подчеркни </a:t>
            </a:r>
            <a:r>
              <a:rPr lang="ru-RU" sz="2700" b="1" i="1" dirty="0">
                <a:latin typeface="Times New Roman"/>
                <a:ea typeface="Times New Roman"/>
              </a:rPr>
              <a:t>разделительный ь</a:t>
            </a:r>
            <a:r>
              <a:rPr lang="ru-RU" sz="2700" b="1" i="1" dirty="0" smtClean="0">
                <a:latin typeface="Times New Roman"/>
                <a:ea typeface="Times New Roman"/>
              </a:rPr>
              <a:t>.</a:t>
            </a:r>
          </a:p>
          <a:p>
            <a:pPr marL="0" indent="0">
              <a:buNone/>
            </a:pPr>
            <a:r>
              <a:rPr lang="ru-RU" sz="2800" b="1" i="1" dirty="0">
                <a:latin typeface="Times New Roman"/>
                <a:ea typeface="Times New Roman"/>
              </a:rPr>
              <a:t/>
            </a:r>
            <a:br>
              <a:rPr lang="ru-RU" sz="2800" b="1" i="1" dirty="0">
                <a:latin typeface="Times New Roman"/>
                <a:ea typeface="Times New Roman"/>
              </a:rPr>
            </a:br>
            <a:r>
              <a:rPr lang="ru-RU" sz="2800" dirty="0">
                <a:latin typeface="Times New Roman"/>
                <a:ea typeface="Times New Roman"/>
              </a:rPr>
              <a:t>Комарья, Заячья, Медвежья – горные вершины, расположенные в Кемеровской области</a:t>
            </a:r>
            <a:r>
              <a:rPr lang="ru-RU" sz="2800" dirty="0" smtClean="0">
                <a:latin typeface="Times New Roman"/>
                <a:ea typeface="Times New Roman"/>
              </a:rPr>
              <a:t>.</a:t>
            </a:r>
          </a:p>
          <a:p>
            <a:pPr marL="0" indent="0">
              <a:buNone/>
            </a:pPr>
            <a:r>
              <a:rPr lang="ru-RU" sz="2800" dirty="0">
                <a:latin typeface="Times New Roman"/>
                <a:ea typeface="Times New Roman"/>
              </a:rPr>
              <a:t/>
            </a:r>
            <a:br>
              <a:rPr lang="ru-RU" sz="2800" dirty="0">
                <a:latin typeface="Times New Roman"/>
                <a:ea typeface="Times New Roman"/>
              </a:rPr>
            </a:br>
            <a:r>
              <a:rPr lang="ru-RU" sz="2800" dirty="0">
                <a:latin typeface="Times New Roman"/>
                <a:ea typeface="Times New Roman"/>
              </a:rPr>
              <a:t>Леонид Иосифович Соловьёв – известный в Кузбассе краевед, автор многих книг о родном крае.</a:t>
            </a:r>
            <a:r>
              <a:rPr lang="ru-RU" sz="2800" b="1" dirty="0">
                <a:latin typeface="Times New Roman"/>
                <a:ea typeface="Times New Roman"/>
              </a:rPr>
              <a:t/>
            </a:r>
            <a:br>
              <a:rPr lang="ru-RU" sz="2800" b="1" dirty="0">
                <a:latin typeface="Times New Roman"/>
                <a:ea typeface="Times New Roman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024226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prstClr val="black"/>
                </a:solidFill>
                <a:latin typeface="Times New Roman"/>
                <a:ea typeface="Times New Roman"/>
              </a:rPr>
              <a:t>Разделительный мягкий знак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/>
                <a:ea typeface="Times New Roman"/>
              </a:rPr>
              <a:t>Замени словосочетания по образцу:</a:t>
            </a:r>
            <a:br>
              <a:rPr lang="ru-RU" b="1" dirty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>шерсть овцы – овечья шерсть</a:t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>нора лисы - ……..</a:t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>гнездо воробья - ……</a:t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>следы зайца - ………</a:t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>молоко коровы - ……</a:t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>рога оленя - ……</a:t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>гнездо белки - ….</a:t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>трель соловья - …..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0260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prstClr val="black"/>
                </a:solidFill>
                <a:latin typeface="Times New Roman"/>
                <a:ea typeface="Times New Roman"/>
              </a:rPr>
              <a:t>Разделительный мягкий знак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Спиши тексты. Подчеркни </a:t>
            </a:r>
            <a:r>
              <a:rPr lang="ru-RU" b="1" i="1" dirty="0">
                <a:latin typeface="Times New Roman"/>
                <a:ea typeface="Times New Roman"/>
                <a:cs typeface="Calibri"/>
              </a:rPr>
              <a:t>разделительный ь</a:t>
            </a:r>
            <a:r>
              <a:rPr lang="ru-RU" b="1" i="1" dirty="0" smtClean="0">
                <a:latin typeface="Times New Roman"/>
                <a:ea typeface="Times New Roman"/>
                <a:cs typeface="Calibri"/>
              </a:rPr>
              <a:t>.</a:t>
            </a:r>
            <a:br>
              <a:rPr lang="ru-RU" b="1" i="1" dirty="0" smtClean="0">
                <a:latin typeface="Times New Roman"/>
                <a:ea typeface="Times New Roman"/>
                <a:cs typeface="Calibri"/>
              </a:rPr>
            </a:br>
            <a:r>
              <a:rPr lang="ru-RU" b="1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Выдели корень в однокоренных словах</a:t>
            </a:r>
            <a:r>
              <a:rPr lang="ru-RU" b="1" dirty="0" smtClean="0">
                <a:latin typeface="Times New Roman"/>
                <a:ea typeface="Times New Roman"/>
                <a:cs typeface="Calibri"/>
              </a:rPr>
              <a:t>.   </a:t>
            </a:r>
            <a:r>
              <a:rPr lang="ru-RU" sz="3600" i="1" dirty="0">
                <a:latin typeface="Times New Roman"/>
                <a:ea typeface="Times New Roman"/>
                <a:cs typeface="Calibri"/>
              </a:rPr>
              <a:t/>
            </a:r>
            <a:br>
              <a:rPr lang="ru-RU" sz="3600" i="1" dirty="0">
                <a:latin typeface="Times New Roman"/>
                <a:ea typeface="Times New Roman"/>
                <a:cs typeface="Calibri"/>
              </a:rPr>
            </a:br>
            <a:r>
              <a:rPr lang="ru-RU" sz="3600" dirty="0">
                <a:latin typeface="Times New Roman"/>
                <a:ea typeface="Times New Roman"/>
                <a:cs typeface="Calibri"/>
              </a:rPr>
              <a:t>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           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dirty="0" smtClean="0">
                <a:latin typeface="Times New Roman"/>
                <a:ea typeface="Times New Roman"/>
                <a:cs typeface="Calibri"/>
              </a:rPr>
            </a:br>
            <a:r>
              <a:rPr lang="ru-RU" dirty="0" smtClean="0">
                <a:latin typeface="Times New Roman"/>
                <a:ea typeface="Times New Roman"/>
                <a:cs typeface="Calibri"/>
              </a:rPr>
              <a:t>      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В Новокузнецком районе расположен удивительный памятник природы «Муравьиный город». На территории примерно одного гектара находится около 200 муравейников рыжих лесных муравьёв.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latin typeface="Calibri"/>
                <a:ea typeface="Times New Roman"/>
                <a:cs typeface="Calibri"/>
              </a:rPr>
              <a:t/>
            </a:r>
            <a:br>
              <a:rPr lang="ru-RU" sz="2400" dirty="0">
                <a:latin typeface="Calibri"/>
                <a:ea typeface="Times New Roman"/>
                <a:cs typeface="Calibri"/>
              </a:rPr>
            </a:b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Calibri"/>
              </a:rPr>
              <a:t>                              Поднебесные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Зубья (хребет </a:t>
            </a:r>
            <a:r>
              <a:rPr lang="ru-RU" dirty="0" err="1" smtClean="0">
                <a:latin typeface="Times New Roman"/>
                <a:ea typeface="Times New Roman"/>
                <a:cs typeface="Calibri"/>
              </a:rPr>
              <a:t>Тигер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- </a:t>
            </a:r>
            <a:r>
              <a:rPr lang="ru-RU" dirty="0" err="1" smtClean="0">
                <a:latin typeface="Times New Roman"/>
                <a:ea typeface="Times New Roman"/>
                <a:cs typeface="Calibri"/>
              </a:rPr>
              <a:t>Тыш</a:t>
            </a:r>
            <a:r>
              <a:rPr lang="ru-RU" dirty="0">
                <a:latin typeface="Times New Roman"/>
                <a:ea typeface="Times New Roman"/>
                <a:cs typeface="Calibri"/>
              </a:rPr>
              <a:t>) – один из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 </a:t>
            </a:r>
            <a:br>
              <a:rPr lang="ru-RU" dirty="0" smtClean="0">
                <a:latin typeface="Times New Roman"/>
                <a:ea typeface="Times New Roman"/>
                <a:cs typeface="Calibri"/>
              </a:rPr>
            </a:br>
            <a:r>
              <a:rPr lang="ru-RU" dirty="0" smtClean="0">
                <a:latin typeface="Times New Roman"/>
                <a:ea typeface="Times New Roman"/>
                <a:cs typeface="Calibri"/>
              </a:rPr>
              <a:t>                               живописнейших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хребтов горных районов Кузнецкого Алатау,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dirty="0" smtClean="0">
                <a:latin typeface="Times New Roman"/>
                <a:ea typeface="Times New Roman"/>
                <a:cs typeface="Calibri"/>
              </a:rPr>
            </a:br>
            <a:r>
              <a:rPr lang="ru-RU" dirty="0" smtClean="0">
                <a:latin typeface="Times New Roman"/>
                <a:ea typeface="Times New Roman"/>
                <a:cs typeface="Calibri"/>
              </a:rPr>
              <a:t>                               победитель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конкурса «Семь чудес Кузбасса».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 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12776"/>
            <a:ext cx="1872208" cy="141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933056"/>
            <a:ext cx="195262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6857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Предложение и слово</a:t>
            </a:r>
            <a:r>
              <a:rPr lang="ru-RU" sz="36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  <a:t/>
            </a:r>
            <a:br>
              <a:rPr lang="ru-RU" sz="36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</a:br>
            <a:endParaRPr lang="ru-RU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416824" cy="529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</p:spPr>
        <p:txBody>
          <a:bodyPr/>
          <a:lstStyle/>
          <a:p>
            <a:r>
              <a:rPr lang="ru-RU" sz="36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 </a:t>
            </a:r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Разделительный </a:t>
            </a:r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мягкий знак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b="1" dirty="0">
                <a:latin typeface="Times New Roman"/>
                <a:ea typeface="Times New Roman"/>
                <a:cs typeface="Calibri"/>
              </a:rPr>
              <a:t>Прочитай осенние приметы. Спиши, вставляя пропущенные буквы.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Calibri"/>
              </a:rPr>
              <a:t>Большие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мурав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. иные кучи – на суровую зиму.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 Если первый день баб . его лета ясен, то баб . е лето будет тёплым.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Calibri"/>
              </a:rPr>
              <a:t> Днём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прохладнее, а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ноч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. ю теплее – будет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ненаст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. е.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Calibri"/>
              </a:rPr>
              <a:t> Если 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бур .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яны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растут очень высоко – будет много снега.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Calibri"/>
              </a:rPr>
              <a:t> Если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снег выпадет, когда  лист . я на дерев .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ях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не опали, то зима будет лютой.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Calibri"/>
              </a:rPr>
              <a:t> Дворовый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пёс целый день сонный – к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ненаст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. ю.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 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Как в старину называли осенние месяцы?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 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Сентябрь –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вересень</a:t>
            </a:r>
            <a:r>
              <a:rPr lang="ru-RU" dirty="0">
                <a:latin typeface="Times New Roman"/>
                <a:ea typeface="Times New Roman"/>
                <a:cs typeface="Calibri"/>
              </a:rPr>
              <a:t>,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рюин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(из-за рёва оленей).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Октябрь – листопад,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листобой</a:t>
            </a:r>
            <a:r>
              <a:rPr lang="ru-RU" dirty="0">
                <a:latin typeface="Times New Roman"/>
                <a:ea typeface="Times New Roman"/>
                <a:cs typeface="Calibri"/>
              </a:rPr>
              <a:t>,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зазимник</a:t>
            </a:r>
            <a:r>
              <a:rPr lang="ru-RU" dirty="0">
                <a:latin typeface="Times New Roman"/>
                <a:ea typeface="Times New Roman"/>
                <a:cs typeface="Calibri"/>
              </a:rPr>
              <a:t>,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грязник</a:t>
            </a:r>
            <a:r>
              <a:rPr lang="ru-RU" dirty="0">
                <a:latin typeface="Times New Roman"/>
                <a:ea typeface="Times New Roman"/>
                <a:cs typeface="Calibri"/>
              </a:rPr>
              <a:t>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Ноябрь -  студень,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грудень</a:t>
            </a:r>
            <a:r>
              <a:rPr lang="ru-RU" dirty="0">
                <a:latin typeface="Times New Roman"/>
                <a:ea typeface="Times New Roman"/>
                <a:cs typeface="Calibri"/>
              </a:rPr>
              <a:t>,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полузимник</a:t>
            </a:r>
            <a:r>
              <a:rPr lang="ru-RU" dirty="0">
                <a:latin typeface="Times New Roman"/>
                <a:ea typeface="Times New Roman"/>
                <a:cs typeface="Calibri"/>
              </a:rPr>
              <a:t>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dirty="0">
                <a:latin typeface="Times New Roman"/>
                <a:ea typeface="Times New Roman"/>
                <a:cs typeface="Calibri"/>
              </a:rPr>
              <a:t> 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0593"/>
            <a:ext cx="2016224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789040"/>
            <a:ext cx="288032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1717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/>
                <a:ea typeface="Times New Roman"/>
              </a:rPr>
              <a:t>      </a:t>
            </a:r>
            <a:r>
              <a:rPr lang="ru-RU" sz="3100" b="1" dirty="0" smtClean="0">
                <a:latin typeface="Times New Roman"/>
                <a:ea typeface="Times New Roman"/>
              </a:rPr>
              <a:t>Состав </a:t>
            </a:r>
            <a:r>
              <a:rPr lang="ru-RU" sz="3100" b="1" dirty="0">
                <a:latin typeface="Times New Roman"/>
                <a:ea typeface="Times New Roman"/>
              </a:rPr>
              <a:t>слова. Приставка.</a:t>
            </a:r>
            <a:r>
              <a:rPr lang="ru-RU" sz="3100" dirty="0">
                <a:latin typeface="Calibri"/>
                <a:ea typeface="Times New Roman"/>
                <a:cs typeface="Calibri"/>
              </a:rPr>
              <a:t> </a:t>
            </a:r>
            <a:br>
              <a:rPr lang="ru-RU" sz="3100" dirty="0">
                <a:latin typeface="Calibri"/>
                <a:ea typeface="Times New Roman"/>
                <a:cs typeface="Calibri"/>
              </a:rPr>
            </a:b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>
                <a:latin typeface="Times New Roman"/>
                <a:ea typeface="Times New Roman"/>
                <a:cs typeface="Calibri"/>
              </a:rPr>
              <a:t>Спишите предложения. Вставьте подходящую приставку</a:t>
            </a:r>
            <a:r>
              <a:rPr lang="ru-RU" sz="2400" b="1" dirty="0" smtClean="0">
                <a:latin typeface="Times New Roman"/>
                <a:ea typeface="Times New Roman"/>
                <a:cs typeface="Calibri"/>
              </a:rPr>
              <a:t>.</a:t>
            </a:r>
            <a:br>
              <a:rPr lang="ru-RU" sz="2400" b="1" dirty="0" smtClean="0">
                <a:latin typeface="Times New Roman"/>
                <a:ea typeface="Times New Roman"/>
                <a:cs typeface="Calibri"/>
              </a:rPr>
            </a:b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r>
              <a:rPr lang="ru-RU" dirty="0">
                <a:latin typeface="Times New Roman"/>
                <a:ea typeface="Times New Roman"/>
              </a:rPr>
              <a:t>Мальчик в лесу …шёл большой подосиновик.</a:t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>Суровой зимой к окну …летела синичка.</a:t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>У бельчат …крылись глазки.</a:t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>Крот …делал запасы на зиму.</a:t>
            </a:r>
            <a:br>
              <a:rPr lang="ru-RU" dirty="0">
                <a:latin typeface="Times New Roman"/>
                <a:ea typeface="Times New Roman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15811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7350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Состав слова. </a:t>
            </a:r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Приставка</a:t>
            </a:r>
            <a:r>
              <a:rPr lang="ru-RU" sz="28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435280" cy="398904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Записать ответы на вопросы, одним словом. Выделить в них приставки.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1 . Как называется гриб, который растёт под берёзой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? (…)</a:t>
            </a: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2. Как называется гриб, который растёт под осиной?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(….)</a:t>
            </a: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3. Как называется лекарственное растение, растущее по обочинам дорог?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(…)</a:t>
            </a: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4. Как называются лёгкие утренние морозы осенью или весной?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(...)</a:t>
            </a: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5. Как называется снег, который ветер гонит по земле?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(….)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157956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9479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/>
                <a:ea typeface="Times New Roman"/>
              </a:rPr>
              <a:t>Разделительный </a:t>
            </a:r>
            <a:r>
              <a:rPr lang="ru-RU" sz="2800" b="1" dirty="0">
                <a:latin typeface="Times New Roman"/>
                <a:ea typeface="Times New Roman"/>
              </a:rPr>
              <a:t>твёрдый </a:t>
            </a:r>
            <a:r>
              <a:rPr lang="ru-RU" sz="2800" b="1" dirty="0" smtClean="0">
                <a:latin typeface="Times New Roman"/>
                <a:ea typeface="Times New Roman"/>
              </a:rPr>
              <a:t>знак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600" b="1" dirty="0" smtClean="0">
                <a:latin typeface="Times New Roman"/>
                <a:ea typeface="Times New Roman"/>
              </a:rPr>
              <a:t>Спиши, вставляя пропущенные буквы.</a:t>
            </a:r>
            <a:br>
              <a:rPr lang="ru-RU" sz="2600" b="1" dirty="0" smtClean="0">
                <a:latin typeface="Times New Roman"/>
                <a:ea typeface="Times New Roman"/>
              </a:rPr>
            </a:br>
            <a:r>
              <a:rPr lang="ru-RU" sz="2600" b="1" dirty="0" smtClean="0">
                <a:latin typeface="Times New Roman"/>
                <a:ea typeface="Times New Roman"/>
              </a:rPr>
              <a:t>                      </a:t>
            </a:r>
            <a:r>
              <a:rPr lang="ru-RU" sz="2600" b="1" dirty="0" smtClean="0">
                <a:latin typeface="Times New Roman"/>
                <a:ea typeface="Times New Roman"/>
                <a:cs typeface="Calibri"/>
              </a:rPr>
              <a:t>Медвежьи </a:t>
            </a:r>
            <a:r>
              <a:rPr lang="ru-RU" sz="2600" b="1" dirty="0">
                <a:latin typeface="Times New Roman"/>
                <a:ea typeface="Times New Roman"/>
                <a:cs typeface="Calibri"/>
              </a:rPr>
              <a:t>запасы</a:t>
            </a:r>
            <a:br>
              <a:rPr lang="ru-RU" sz="2600" b="1" dirty="0">
                <a:latin typeface="Times New Roman"/>
                <a:ea typeface="Times New Roman"/>
                <a:cs typeface="Calibri"/>
              </a:rPr>
            </a:br>
            <a:r>
              <a:rPr lang="ru-RU" sz="2600" dirty="0">
                <a:latin typeface="Times New Roman"/>
                <a:ea typeface="Times New Roman"/>
                <a:cs typeface="Calibri"/>
              </a:rPr>
              <a:t>          От . </a:t>
            </a:r>
            <a:r>
              <a:rPr lang="ru-RU" sz="2600" dirty="0" err="1">
                <a:latin typeface="Times New Roman"/>
                <a:ea typeface="Times New Roman"/>
                <a:cs typeface="Calibri"/>
              </a:rPr>
              <a:t>едается</a:t>
            </a:r>
            <a:r>
              <a:rPr lang="ru-RU" sz="2600" dirty="0">
                <a:latin typeface="Times New Roman"/>
                <a:ea typeface="Times New Roman"/>
                <a:cs typeface="Calibri"/>
              </a:rPr>
              <a:t> медведь летом, чтобы к з . </a:t>
            </a:r>
            <a:r>
              <a:rPr lang="ru-RU" sz="2600" dirty="0" err="1">
                <a:latin typeface="Times New Roman"/>
                <a:ea typeface="Times New Roman"/>
                <a:cs typeface="Calibri"/>
              </a:rPr>
              <a:t>ме</a:t>
            </a:r>
            <a:r>
              <a:rPr lang="ru-RU" sz="2600" dirty="0">
                <a:latin typeface="Times New Roman"/>
                <a:ea typeface="Times New Roman"/>
                <a:cs typeface="Calibri"/>
              </a:rPr>
              <a:t> набрать побольше ж . </a:t>
            </a:r>
            <a:r>
              <a:rPr lang="ru-RU" sz="2600" dirty="0" err="1">
                <a:latin typeface="Times New Roman"/>
                <a:ea typeface="Times New Roman"/>
                <a:cs typeface="Calibri"/>
              </a:rPr>
              <a:t>ру</a:t>
            </a:r>
            <a:r>
              <a:rPr lang="ru-RU" sz="2600" dirty="0">
                <a:latin typeface="Times New Roman"/>
                <a:ea typeface="Times New Roman"/>
                <a:cs typeface="Calibri"/>
              </a:rPr>
              <a:t> под шкурой и </a:t>
            </a:r>
            <a:r>
              <a:rPr lang="ru-RU" sz="2600" dirty="0" err="1">
                <a:latin typeface="Times New Roman"/>
                <a:ea typeface="Times New Roman"/>
                <a:cs typeface="Calibri"/>
              </a:rPr>
              <a:t>кре</a:t>
            </a:r>
            <a:r>
              <a:rPr lang="ru-RU" sz="2600" dirty="0">
                <a:latin typeface="Times New Roman"/>
                <a:ea typeface="Times New Roman"/>
                <a:cs typeface="Calibri"/>
              </a:rPr>
              <a:t> . ко уснуть в тёплой берлоге. Засунет медведь в муравейник лапу – </a:t>
            </a:r>
            <a:r>
              <a:rPr lang="ru-RU" sz="2600" dirty="0" err="1">
                <a:latin typeface="Times New Roman"/>
                <a:ea typeface="Times New Roman"/>
                <a:cs typeface="Calibri"/>
              </a:rPr>
              <a:t>сл</a:t>
            </a:r>
            <a:r>
              <a:rPr lang="ru-RU" sz="2600" dirty="0">
                <a:latin typeface="Times New Roman"/>
                <a:ea typeface="Times New Roman"/>
                <a:cs typeface="Calibri"/>
              </a:rPr>
              <a:t> . </a:t>
            </a:r>
            <a:r>
              <a:rPr lang="ru-RU" sz="2600" dirty="0" err="1">
                <a:latin typeface="Times New Roman"/>
                <a:ea typeface="Times New Roman"/>
                <a:cs typeface="Calibri"/>
              </a:rPr>
              <a:t>знёт</a:t>
            </a:r>
            <a:r>
              <a:rPr lang="ru-RU" sz="2600" dirty="0">
                <a:latin typeface="Times New Roman"/>
                <a:ea typeface="Times New Roman"/>
                <a:cs typeface="Calibri"/>
              </a:rPr>
              <a:t> </a:t>
            </a:r>
            <a:r>
              <a:rPr lang="ru-RU" sz="2600" dirty="0" err="1">
                <a:latin typeface="Times New Roman"/>
                <a:ea typeface="Times New Roman"/>
                <a:cs typeface="Calibri"/>
              </a:rPr>
              <a:t>мурав</a:t>
            </a:r>
            <a:r>
              <a:rPr lang="ru-RU" sz="2600" dirty="0">
                <a:latin typeface="Times New Roman"/>
                <a:ea typeface="Times New Roman"/>
                <a:cs typeface="Calibri"/>
              </a:rPr>
              <a:t> . я. Попадётся </a:t>
            </a:r>
            <a:r>
              <a:rPr lang="ru-RU" sz="2600" dirty="0" err="1">
                <a:latin typeface="Times New Roman"/>
                <a:ea typeface="Times New Roman"/>
                <a:cs typeface="Calibri"/>
              </a:rPr>
              <a:t>гн</a:t>
            </a:r>
            <a:r>
              <a:rPr lang="ru-RU" sz="2600" dirty="0">
                <a:latin typeface="Times New Roman"/>
                <a:ea typeface="Times New Roman"/>
                <a:cs typeface="Calibri"/>
              </a:rPr>
              <a:t> . </a:t>
            </a:r>
            <a:r>
              <a:rPr lang="ru-RU" sz="2600" dirty="0" err="1">
                <a:latin typeface="Times New Roman"/>
                <a:ea typeface="Times New Roman"/>
                <a:cs typeface="Calibri"/>
              </a:rPr>
              <a:t>здо</a:t>
            </a:r>
            <a:r>
              <a:rPr lang="ru-RU" sz="2600" dirty="0">
                <a:latin typeface="Times New Roman"/>
                <a:ea typeface="Times New Roman"/>
                <a:cs typeface="Calibri"/>
              </a:rPr>
              <a:t> тетёрки – с. ест </a:t>
            </a:r>
            <a:r>
              <a:rPr lang="ru-RU" sz="2600" dirty="0" err="1">
                <a:latin typeface="Times New Roman"/>
                <a:ea typeface="Times New Roman"/>
                <a:cs typeface="Calibri"/>
              </a:rPr>
              <a:t>пт</a:t>
            </a:r>
            <a:r>
              <a:rPr lang="ru-RU" sz="2600" dirty="0">
                <a:latin typeface="Times New Roman"/>
                <a:ea typeface="Times New Roman"/>
                <a:cs typeface="Calibri"/>
              </a:rPr>
              <a:t> . </a:t>
            </a:r>
            <a:r>
              <a:rPr lang="ru-RU" sz="2600" dirty="0" err="1">
                <a:latin typeface="Times New Roman"/>
                <a:ea typeface="Times New Roman"/>
                <a:cs typeface="Calibri"/>
              </a:rPr>
              <a:t>нцов</a:t>
            </a:r>
            <a:r>
              <a:rPr lang="ru-RU" sz="2600" dirty="0">
                <a:latin typeface="Times New Roman"/>
                <a:ea typeface="Times New Roman"/>
                <a:cs typeface="Calibri"/>
              </a:rPr>
              <a:t>. </a:t>
            </a:r>
            <a:r>
              <a:rPr lang="ru-RU" sz="2600" dirty="0" err="1">
                <a:latin typeface="Times New Roman"/>
                <a:ea typeface="Times New Roman"/>
                <a:cs typeface="Calibri"/>
              </a:rPr>
              <a:t>Заз</a:t>
            </a:r>
            <a:r>
              <a:rPr lang="ru-RU" sz="2600" dirty="0">
                <a:latin typeface="Times New Roman"/>
                <a:ea typeface="Times New Roman"/>
                <a:cs typeface="Calibri"/>
              </a:rPr>
              <a:t>. </a:t>
            </a:r>
            <a:r>
              <a:rPr lang="ru-RU" sz="2600" dirty="0" err="1">
                <a:latin typeface="Times New Roman"/>
                <a:ea typeface="Times New Roman"/>
                <a:cs typeface="Calibri"/>
              </a:rPr>
              <a:t>вается</a:t>
            </a:r>
            <a:r>
              <a:rPr lang="ru-RU" sz="2600" dirty="0">
                <a:latin typeface="Times New Roman"/>
                <a:ea typeface="Times New Roman"/>
                <a:cs typeface="Calibri"/>
              </a:rPr>
              <a:t> л . </a:t>
            </a:r>
            <a:r>
              <a:rPr lang="ru-RU" sz="2600" dirty="0" err="1">
                <a:latin typeface="Times New Roman"/>
                <a:ea typeface="Times New Roman"/>
                <a:cs typeface="Calibri"/>
              </a:rPr>
              <a:t>сная</a:t>
            </a:r>
            <a:r>
              <a:rPr lang="ru-RU" sz="2600" dirty="0">
                <a:latin typeface="Times New Roman"/>
                <a:ea typeface="Times New Roman"/>
                <a:cs typeface="Calibri"/>
              </a:rPr>
              <a:t> мышка – и мышку с . ест. Или с . </a:t>
            </a:r>
            <a:r>
              <a:rPr lang="ru-RU" sz="2600" dirty="0" err="1">
                <a:latin typeface="Times New Roman"/>
                <a:ea typeface="Times New Roman"/>
                <a:cs typeface="Calibri"/>
              </a:rPr>
              <a:t>дит</a:t>
            </a:r>
            <a:r>
              <a:rPr lang="ru-RU" sz="2600" dirty="0">
                <a:latin typeface="Times New Roman"/>
                <a:ea typeface="Times New Roman"/>
                <a:cs typeface="Calibri"/>
              </a:rPr>
              <a:t> в р . </a:t>
            </a:r>
            <a:r>
              <a:rPr lang="ru-RU" sz="2600" dirty="0" err="1">
                <a:latin typeface="Times New Roman"/>
                <a:ea typeface="Times New Roman"/>
                <a:cs typeface="Calibri"/>
              </a:rPr>
              <a:t>ке</a:t>
            </a:r>
            <a:r>
              <a:rPr lang="ru-RU" sz="2600" dirty="0">
                <a:latin typeface="Times New Roman"/>
                <a:ea typeface="Times New Roman"/>
                <a:cs typeface="Calibri"/>
              </a:rPr>
              <a:t> и ловит рыбу. </a:t>
            </a:r>
            <a:endParaRPr lang="ru-RU" sz="2600" dirty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8"/>
            <a:ext cx="1781175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97152"/>
            <a:ext cx="2469257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1942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Разделительный твёрдый знак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>
                <a:latin typeface="Times New Roman"/>
                <a:ea typeface="Times New Roman"/>
                <a:cs typeface="Calibri"/>
              </a:rPr>
              <a:t>Выборочно-распределительный диктант.</a:t>
            </a:r>
            <a:br>
              <a:rPr lang="ru-RU" sz="2800" b="1" dirty="0">
                <a:latin typeface="Times New Roman"/>
                <a:ea typeface="Times New Roman"/>
                <a:cs typeface="Calibri"/>
              </a:rPr>
            </a:br>
            <a:r>
              <a:rPr lang="ru-RU" sz="2800" b="1" dirty="0">
                <a:latin typeface="Times New Roman"/>
                <a:ea typeface="Times New Roman"/>
                <a:cs typeface="Calibri"/>
              </a:rPr>
              <a:t>Выпиши слова с разделительным ь в одну группу, с разделительным ъ -  в другую.</a:t>
            </a:r>
            <a:r>
              <a:rPr lang="ru-RU" sz="2800" i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sz="2800" i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       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За большим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под_ёмом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и спуск большой. Без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учен_я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нет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умен_я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. Пословицу не обойти, не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об_ехать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. От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желан_я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к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исполнен_ю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приложи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умен_е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. Не стыдись говорить, коли правду хочешь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об_явить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. Красна птица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перьем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, а человек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умен_ем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. Лето собирает, а зима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под_едает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. Повторен . е – мать ученья. Ум без книги, как птица без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крыл_ев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75753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Разделительный твёрдый знак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Объяснительный диктант</a:t>
            </a:r>
            <a:r>
              <a:rPr lang="ru-RU" sz="2800" dirty="0">
                <a:latin typeface="Times New Roman"/>
                <a:ea typeface="Times New Roman"/>
                <a:cs typeface="Calibri"/>
              </a:rPr>
              <a:t/>
            </a:r>
            <a:br>
              <a:rPr lang="ru-RU" sz="2800" dirty="0">
                <a:latin typeface="Times New Roman"/>
                <a:ea typeface="Times New Roman"/>
                <a:cs typeface="Calibri"/>
              </a:rPr>
            </a:br>
            <a:r>
              <a:rPr lang="ru-RU" sz="2800" dirty="0">
                <a:latin typeface="Times New Roman"/>
                <a:ea typeface="Times New Roman"/>
                <a:cs typeface="Calibri"/>
              </a:rPr>
              <a:t/>
            </a:r>
            <a:br>
              <a:rPr lang="ru-RU" sz="2800" dirty="0">
                <a:latin typeface="Times New Roman"/>
                <a:ea typeface="Times New Roman"/>
                <a:cs typeface="Calibri"/>
              </a:rPr>
            </a:br>
            <a:r>
              <a:rPr lang="ru-RU" sz="2800" b="1" dirty="0">
                <a:latin typeface="Times New Roman"/>
                <a:ea typeface="Times New Roman"/>
                <a:cs typeface="Calibri"/>
              </a:rPr>
              <a:t>                                 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Грибная поляна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Calibri"/>
              </a:rPr>
              <a:t/>
            </a:r>
            <a:br>
              <a:rPr lang="ru-RU" sz="2800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       Хорошо побродить по осеннему лесу! Вон краснеет шляпка мухомора. Это несъедобный гриб. А вот и мои любимые маслята. Вон красуется подосиновик. А вот и рыженькие лисички. Все эти грибы съедобные. Их любят и люди, и животные. Вы встречали объеденные ножки грибов? Это белочка готовит съестное на зиму. Уютно ей будет в тёплом дупле в холодную метель. 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latin typeface="Times New Roman"/>
                <a:ea typeface="Times New Roman"/>
                <a:cs typeface="Calibri"/>
              </a:rPr>
              <a:t>     </a:t>
            </a:r>
            <a:r>
              <a:rPr lang="ru-RU" sz="2800" dirty="0">
                <a:latin typeface="Times New Roman"/>
                <a:ea typeface="Times New Roman"/>
                <a:cs typeface="Calibri"/>
              </a:rPr>
              <a:t/>
            </a:r>
            <a:br>
              <a:rPr lang="ru-RU" sz="2800" dirty="0">
                <a:latin typeface="Times New Roman"/>
                <a:ea typeface="Times New Roman"/>
                <a:cs typeface="Calibri"/>
              </a:rPr>
            </a:br>
            <a:endParaRPr lang="ru-RU" sz="2400" dirty="0">
              <a:effectLst/>
              <a:latin typeface="Calibri"/>
              <a:ea typeface="Times New Roman"/>
              <a:cs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24744"/>
            <a:ext cx="217170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1039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/>
          <a:lstStyle/>
          <a:p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Разделительный твёрдый знак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4525963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>
                <a:latin typeface="Times New Roman"/>
                <a:ea typeface="Times New Roman"/>
                <a:cs typeface="Calibri"/>
              </a:rPr>
              <a:t>Запиши </a:t>
            </a:r>
            <a:r>
              <a:rPr lang="ru-RU" sz="2400" b="1" dirty="0" err="1">
                <a:latin typeface="Times New Roman"/>
                <a:ea typeface="Times New Roman"/>
                <a:cs typeface="Calibri"/>
              </a:rPr>
              <a:t>шорскую</a:t>
            </a:r>
            <a:r>
              <a:rPr lang="ru-RU" sz="2400" b="1" dirty="0">
                <a:latin typeface="Times New Roman"/>
                <a:ea typeface="Times New Roman"/>
                <a:cs typeface="Calibri"/>
              </a:rPr>
              <a:t> и русскую пословицы.  Сравни пословицы по смыслу. Подчеркни разделительные ь и ъ.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684099"/>
              </p:ext>
            </p:extLst>
          </p:nvPr>
        </p:nvGraphicFramePr>
        <p:xfrm>
          <a:off x="827584" y="2132856"/>
          <a:ext cx="7416824" cy="1261872"/>
        </p:xfrm>
        <a:graphic>
          <a:graphicData uri="http://schemas.openxmlformats.org/drawingml/2006/table">
            <a:tbl>
              <a:tblPr firstRow="1" firstCol="1" bandRow="1"/>
              <a:tblGrid>
                <a:gridCol w="3708412"/>
                <a:gridCol w="3708412"/>
              </a:tblGrid>
              <a:tr h="264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Шорская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пословица</a:t>
                      </a:r>
                      <a:endParaRPr lang="ru-RU" sz="18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Русская пословица</a:t>
                      </a:r>
                      <a:endParaRPr lang="ru-RU" sz="18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Толпа муравьёв и верблюда съест</a:t>
                      </a:r>
                      <a:endParaRPr lang="ru-RU" sz="18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Дружные сороки и гуся </a:t>
                      </a:r>
                      <a:r>
                        <a:rPr lang="ru-RU" sz="1800" b="1" dirty="0" err="1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утащут</a:t>
                      </a:r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.</a:t>
                      </a:r>
                      <a:br>
                        <a:rPr lang="ru-RU" sz="1800" b="1" dirty="0" smtClean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</a:b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/>
                      </a:r>
                      <a:b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</a:b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Берись дружно – не будет грузно.</a:t>
                      </a:r>
                      <a:endParaRPr lang="ru-RU" sz="1800" b="1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121" name="Рисунок 2" descr="https://im0-tub-ru.yandex.net/i?id=c1b76e1d569df85f3626cc5f94aea0c9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63789"/>
            <a:ext cx="3888432" cy="291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4568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/>
                <a:ea typeface="Times New Roman"/>
              </a:rPr>
              <a:t>Правописание </a:t>
            </a:r>
            <a:r>
              <a:rPr lang="ru-RU" sz="2800" b="1" dirty="0" smtClean="0">
                <a:latin typeface="Times New Roman"/>
                <a:ea typeface="Times New Roman"/>
              </a:rPr>
              <a:t>удвоенных </a:t>
            </a:r>
            <a:r>
              <a:rPr lang="ru-RU" sz="2800" b="1" dirty="0">
                <a:latin typeface="Times New Roman"/>
                <a:ea typeface="Times New Roman"/>
              </a:rPr>
              <a:t>согласных</a:t>
            </a:r>
            <a:endParaRPr lang="ru-RU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6368230" cy="429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6154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Правописание удвоенных согласных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/>
          </a:bodyPr>
          <a:lstStyle/>
          <a:p>
            <a:pPr marL="0" lvl="0" indent="0">
              <a:lnSpc>
                <a:spcPct val="115000"/>
              </a:lnSpc>
              <a:buSzPts val="1400"/>
              <a:buNone/>
            </a:pPr>
            <a:r>
              <a:rPr lang="ru-RU" sz="2600" b="1" dirty="0">
                <a:latin typeface="Times New Roman"/>
                <a:ea typeface="Times New Roman"/>
                <a:cs typeface="Calibri"/>
              </a:rPr>
              <a:t>Вставь пропущенные буквы. Подчеркни слова с удвоенными согласными</a:t>
            </a:r>
            <a:r>
              <a:rPr lang="ru-RU" sz="2600" b="1" dirty="0" smtClean="0">
                <a:latin typeface="Times New Roman"/>
                <a:ea typeface="Times New Roman"/>
                <a:cs typeface="Calibri"/>
              </a:rPr>
              <a:t>.</a:t>
            </a:r>
            <a:br>
              <a:rPr lang="ru-RU" sz="2600" b="1" dirty="0" smtClean="0">
                <a:latin typeface="Times New Roman"/>
                <a:ea typeface="Times New Roman"/>
                <a:cs typeface="Calibri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                        </a:t>
            </a:r>
            <a:r>
              <a:rPr lang="ru-RU" sz="2400" b="1" dirty="0">
                <a:latin typeface="Times New Roman"/>
                <a:ea typeface="Times New Roman"/>
                <a:cs typeface="Calibri"/>
              </a:rPr>
              <a:t>Липовый </a:t>
            </a:r>
            <a:r>
              <a:rPr lang="ru-RU" sz="2400" b="1" dirty="0" smtClean="0">
                <a:latin typeface="Times New Roman"/>
                <a:ea typeface="Times New Roman"/>
                <a:cs typeface="Calibri"/>
              </a:rPr>
              <a:t>остров</a:t>
            </a:r>
            <a:r>
              <a:rPr lang="ru-RU" sz="2400" b="1" dirty="0">
                <a:latin typeface="Times New Roman"/>
                <a:ea typeface="Times New Roman"/>
                <a:cs typeface="Calibri"/>
              </a:rPr>
              <a:t/>
            </a:r>
            <a:br>
              <a:rPr lang="ru-RU" sz="2400" b="1" dirty="0">
                <a:latin typeface="Times New Roman"/>
                <a:ea typeface="Times New Roman"/>
                <a:cs typeface="Calibri"/>
              </a:rPr>
            </a:br>
            <a:r>
              <a:rPr lang="ru-RU" sz="2400" dirty="0">
                <a:latin typeface="Times New Roman"/>
                <a:ea typeface="Times New Roman"/>
                <a:cs typeface="Calibri"/>
              </a:rPr>
              <a:t>     В су.. </a:t>
            </a:r>
            <a:r>
              <a:rPr lang="ru-RU" sz="2400" dirty="0" err="1">
                <a:latin typeface="Times New Roman"/>
                <a:ea typeface="Times New Roman"/>
                <a:cs typeface="Calibri"/>
              </a:rPr>
              <a:t>оту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 мы всей семьёй побывали на </a:t>
            </a:r>
            <a:r>
              <a:rPr lang="ru-RU" sz="2400" dirty="0" err="1">
                <a:latin typeface="Times New Roman"/>
                <a:ea typeface="Times New Roman"/>
                <a:cs typeface="Calibri"/>
              </a:rPr>
              <a:t>эксурсии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 в липовой роще. Вот а…</a:t>
            </a:r>
            <a:r>
              <a:rPr lang="ru-RU" sz="2400" dirty="0" err="1">
                <a:latin typeface="Times New Roman"/>
                <a:ea typeface="Times New Roman"/>
                <a:cs typeface="Calibri"/>
              </a:rPr>
              <a:t>еи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 </a:t>
            </a:r>
            <a:r>
              <a:rPr lang="ru-RU" sz="2400" dirty="0" err="1">
                <a:latin typeface="Times New Roman"/>
                <a:ea typeface="Times New Roman"/>
                <a:cs typeface="Calibri"/>
              </a:rPr>
              <a:t>берё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.  и ли... Летом там </a:t>
            </a:r>
            <a:r>
              <a:rPr lang="ru-RU" sz="2400" dirty="0" err="1">
                <a:latin typeface="Times New Roman"/>
                <a:ea typeface="Times New Roman"/>
                <a:cs typeface="Calibri"/>
              </a:rPr>
              <a:t>жу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 .. </a:t>
            </a:r>
            <a:r>
              <a:rPr lang="ru-RU" sz="2400" dirty="0" err="1">
                <a:latin typeface="Times New Roman"/>
                <a:ea typeface="Times New Roman"/>
                <a:cs typeface="Calibri"/>
              </a:rPr>
              <a:t>ат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 пчёлы. В ветвях </a:t>
            </a:r>
            <a:r>
              <a:rPr lang="ru-RU" sz="2400" dirty="0" err="1">
                <a:latin typeface="Times New Roman"/>
                <a:ea typeface="Times New Roman"/>
                <a:cs typeface="Calibri"/>
              </a:rPr>
              <a:t>берё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.. птицы свили гнёзда. Ветерок весело играет листьями  деревьев. Хороши </a:t>
            </a:r>
            <a:r>
              <a:rPr lang="ru-RU" sz="2400" dirty="0" err="1">
                <a:latin typeface="Times New Roman"/>
                <a:ea typeface="Times New Roman"/>
                <a:cs typeface="Calibri"/>
              </a:rPr>
              <a:t>ру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…кие леса! 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5143"/>
            <a:ext cx="2924175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7970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31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Заглянем </a:t>
            </a:r>
            <a: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в</a:t>
            </a:r>
            <a:b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 «Красную книгу Кемеровской области»</a:t>
            </a:r>
            <a:r>
              <a:rPr lang="ru-RU" sz="3100" dirty="0">
                <a:latin typeface="Calibri"/>
                <a:ea typeface="Times New Roman"/>
                <a:cs typeface="Calibri"/>
              </a:rPr>
              <a:t/>
            </a:r>
            <a:br>
              <a:rPr lang="ru-RU" sz="3100" dirty="0">
                <a:latin typeface="Calibri"/>
                <a:ea typeface="Times New Roman"/>
                <a:cs typeface="Calibri"/>
              </a:rPr>
            </a:br>
            <a:endParaRPr lang="ru-RU" sz="31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44016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>
                <a:latin typeface="Times New Roman"/>
                <a:ea typeface="Times New Roman"/>
                <a:cs typeface="Calibri"/>
              </a:rPr>
              <a:t>Запиши название объектов, занесённых в Красную книгу. Подчеркни удвоенные согласные.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58" y="2852936"/>
            <a:ext cx="2425998" cy="181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Рисунок 2" descr="https://im0-tub-ru.yandex.net/i?id=5f7b0e447e11159e50b58d5d657231b1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049" y="2873135"/>
            <a:ext cx="2734048" cy="181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4797152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Times New Roman"/>
                <a:cs typeface="Calibri"/>
              </a:rPr>
              <a:t> аполлон                                                  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                 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веретенник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650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Предложение и слово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Прочитай. Составь из слов предложения. </a:t>
            </a:r>
            <a:r>
              <a:rPr lang="ru-RU" b="1" dirty="0" smtClean="0">
                <a:latin typeface="Times New Roman"/>
                <a:ea typeface="Times New Roman"/>
                <a:cs typeface="Calibri"/>
              </a:rPr>
              <a:t>    </a:t>
            </a:r>
            <a:br>
              <a:rPr lang="ru-RU" b="1" dirty="0" smtClean="0">
                <a:latin typeface="Times New Roman"/>
                <a:ea typeface="Times New Roman"/>
                <a:cs typeface="Calibri"/>
              </a:rPr>
            </a:br>
            <a:r>
              <a:rPr lang="ru-RU" b="1" dirty="0" smtClean="0">
                <a:latin typeface="Times New Roman"/>
                <a:ea typeface="Times New Roman"/>
                <a:cs typeface="Calibri"/>
              </a:rPr>
              <a:t> Назови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все признаки предложений. Запиши. </a:t>
            </a:r>
            <a:r>
              <a:rPr lang="ru-RU" b="1" dirty="0" smtClean="0">
                <a:latin typeface="Times New Roman"/>
                <a:ea typeface="Times New Roman"/>
                <a:cs typeface="Calibri"/>
              </a:rPr>
              <a:t>  </a:t>
            </a:r>
            <a:br>
              <a:rPr lang="ru-RU" b="1" dirty="0" smtClean="0">
                <a:latin typeface="Times New Roman"/>
                <a:ea typeface="Times New Roman"/>
                <a:cs typeface="Calibri"/>
              </a:rPr>
            </a:br>
            <a:r>
              <a:rPr lang="ru-RU" b="1" dirty="0" smtClean="0">
                <a:latin typeface="Times New Roman"/>
                <a:ea typeface="Times New Roman"/>
                <a:cs typeface="Calibri"/>
              </a:rPr>
              <a:t> Проверь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работу с соседом по парте</a:t>
            </a:r>
            <a:r>
              <a:rPr lang="ru-RU" b="1" dirty="0" smtClean="0">
                <a:latin typeface="Times New Roman"/>
                <a:ea typeface="Times New Roman"/>
                <a:cs typeface="Calibri"/>
              </a:rPr>
              <a:t>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Calibri"/>
              </a:rPr>
              <a:t>    желтеть листья  в  начинают    сентябре 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</a:t>
            </a:r>
            <a:br>
              <a:rPr lang="ru-RU" dirty="0" smtClean="0">
                <a:latin typeface="Times New Roman"/>
                <a:ea typeface="Times New Roman"/>
                <a:cs typeface="Calibri"/>
              </a:rPr>
            </a:br>
            <a:r>
              <a:rPr lang="ru-RU" dirty="0" smtClean="0">
                <a:latin typeface="Times New Roman"/>
                <a:ea typeface="Times New Roman"/>
                <a:cs typeface="Calibri"/>
              </a:rPr>
              <a:t>    деревьев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Calibri"/>
              </a:rPr>
              <a:t>    жёлтые с осыпаются  лиственницы хвоинки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Calibri"/>
              </a:rPr>
              <a:t>    в зеленеет ёлочка чаще леса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Calibri"/>
              </a:rPr>
              <a:t>    лес красив осенний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491064" cy="1143000"/>
          </a:xfrm>
        </p:spPr>
        <p:txBody>
          <a:bodyPr/>
          <a:lstStyle/>
          <a:p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Правописание удвоенных согласных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4525963"/>
          </a:xfrm>
        </p:spPr>
        <p:txBody>
          <a:bodyPr>
            <a:normAutofit fontScale="62500" lnSpcReduction="20000"/>
          </a:bodyPr>
          <a:lstStyle/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Times New Roman"/>
                <a:cs typeface="Calibri"/>
              </a:rPr>
              <a:t>Прочитай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зимние приметы. Спиши, подчеркни удвоенные согласные</a:t>
            </a:r>
            <a:r>
              <a:rPr lang="ru-RU" b="1" dirty="0" smtClean="0">
                <a:latin typeface="Times New Roman"/>
                <a:ea typeface="Times New Roman"/>
                <a:cs typeface="Calibri"/>
              </a:rPr>
              <a:t>.</a:t>
            </a:r>
          </a:p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/>
            </a:r>
            <a:br>
              <a:rPr lang="ru-RU" b="1" dirty="0">
                <a:latin typeface="Times New Roman"/>
                <a:ea typeface="Times New Roman"/>
                <a:cs typeface="Calibri"/>
              </a:rPr>
            </a:br>
            <a:r>
              <a:rPr lang="ru-RU" dirty="0" smtClean="0">
                <a:latin typeface="Times New Roman"/>
                <a:ea typeface="Times New Roman"/>
                <a:cs typeface="Calibri"/>
              </a:rPr>
              <a:t>Туман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стелется по земле – к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оттепели.</a:t>
            </a:r>
            <a:br>
              <a:rPr lang="ru-RU" dirty="0" smtClean="0">
                <a:latin typeface="Times New Roman"/>
                <a:ea typeface="Times New Roman"/>
                <a:cs typeface="Calibri"/>
              </a:rPr>
            </a:br>
            <a:r>
              <a:rPr lang="ru-RU" dirty="0" smtClean="0">
                <a:latin typeface="Times New Roman"/>
                <a:ea typeface="Times New Roman"/>
                <a:cs typeface="Calibri"/>
              </a:rPr>
              <a:t>Дворовый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пёс целый день сонный – к ненастью.</a:t>
            </a:r>
            <a:endParaRPr lang="ru-RU" sz="20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Раннее пение петухов в сильные морозы – к оттепели.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В январе много частых и длинных сосулек -  к хорошему урожаю.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Зимой шумит лес – к оттепели.</a:t>
            </a:r>
            <a:endParaRPr lang="ru-RU" sz="20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err="1">
                <a:latin typeface="Times New Roman"/>
                <a:ea typeface="Times New Roman"/>
                <a:cs typeface="Calibri"/>
              </a:rPr>
              <a:t>Дятет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громко стучит по деревьям в январе – к ранней весне.</a:t>
            </a:r>
            <a:endParaRPr lang="ru-RU" sz="20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Times New Roman"/>
                <a:cs typeface="Calibri"/>
              </a:rPr>
              <a:t>Как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в старину называли зимние месяцы?</a:t>
            </a: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Декабрь – студень,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снежень</a:t>
            </a:r>
            <a:r>
              <a:rPr lang="ru-RU" dirty="0">
                <a:latin typeface="Times New Roman"/>
                <a:ea typeface="Times New Roman"/>
                <a:cs typeface="Calibri"/>
              </a:rPr>
              <a:t>,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зимовей</a:t>
            </a:r>
            <a:r>
              <a:rPr lang="ru-RU" dirty="0">
                <a:latin typeface="Times New Roman"/>
                <a:ea typeface="Times New Roman"/>
                <a:cs typeface="Calibri"/>
              </a:rPr>
              <a:t>,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лютень</a:t>
            </a:r>
            <a:r>
              <a:rPr lang="ru-RU" dirty="0">
                <a:latin typeface="Times New Roman"/>
                <a:ea typeface="Times New Roman"/>
                <a:cs typeface="Calibri"/>
              </a:rPr>
              <a:t>,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зазимник</a:t>
            </a:r>
            <a:r>
              <a:rPr lang="ru-RU" dirty="0">
                <a:latin typeface="Times New Roman"/>
                <a:ea typeface="Times New Roman"/>
                <a:cs typeface="Calibri"/>
              </a:rPr>
              <a:t>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Январь –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просинец</a:t>
            </a:r>
            <a:r>
              <a:rPr lang="ru-RU" dirty="0">
                <a:latin typeface="Times New Roman"/>
                <a:ea typeface="Times New Roman"/>
                <a:cs typeface="Calibri"/>
              </a:rPr>
              <a:t>, студень,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ледень</a:t>
            </a:r>
            <a:r>
              <a:rPr lang="ru-RU" dirty="0">
                <a:latin typeface="Times New Roman"/>
                <a:ea typeface="Times New Roman"/>
                <a:cs typeface="Calibri"/>
              </a:rPr>
              <a:t>,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сечень</a:t>
            </a:r>
            <a:r>
              <a:rPr lang="ru-RU" dirty="0">
                <a:latin typeface="Times New Roman"/>
                <a:ea typeface="Times New Roman"/>
                <a:cs typeface="Calibri"/>
              </a:rPr>
              <a:t>. Году  - начало, зиме – середина.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Февраль - 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снежень</a:t>
            </a:r>
            <a:r>
              <a:rPr lang="ru-RU" dirty="0">
                <a:latin typeface="Times New Roman"/>
                <a:ea typeface="Times New Roman"/>
                <a:cs typeface="Calibri"/>
              </a:rPr>
              <a:t>,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крутень</a:t>
            </a:r>
            <a:r>
              <a:rPr lang="ru-RU" dirty="0">
                <a:latin typeface="Times New Roman"/>
                <a:ea typeface="Times New Roman"/>
                <a:cs typeface="Calibri"/>
              </a:rPr>
              <a:t>. Февраль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– двуликий</a:t>
            </a:r>
            <a:r>
              <a:rPr lang="ru-RU" dirty="0">
                <a:latin typeface="Times New Roman"/>
                <a:ea typeface="Times New Roman"/>
                <a:cs typeface="Calibri"/>
              </a:rPr>
              <a:t>: и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лютень</a:t>
            </a:r>
            <a:r>
              <a:rPr lang="ru-RU" dirty="0">
                <a:latin typeface="Times New Roman"/>
                <a:ea typeface="Times New Roman"/>
                <a:cs typeface="Calibri"/>
              </a:rPr>
              <a:t>, и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бокогрей</a:t>
            </a:r>
            <a:r>
              <a:rPr lang="ru-RU" dirty="0">
                <a:latin typeface="Times New Roman"/>
                <a:ea typeface="Times New Roman"/>
                <a:cs typeface="Calibri"/>
              </a:rPr>
              <a:t>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endParaRPr lang="ru-RU" sz="20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0648"/>
            <a:ext cx="2232248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40968"/>
            <a:ext cx="17526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5764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3100" b="1" dirty="0">
                <a:latin typeface="Times New Roman"/>
                <a:ea typeface="Times New Roman"/>
              </a:rPr>
              <a:t>Слова, которые обозначают предметы </a:t>
            </a:r>
            <a:endParaRPr lang="ru-RU" sz="31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68760"/>
            <a:ext cx="1960476" cy="1470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3568" y="2739117"/>
            <a:ext cx="8136904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Подчеркни слова, называющие предметы.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Песня, льдина, пищат, солнечный, день, далёкий, смотрит, </a:t>
            </a: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линейка</a:t>
            </a: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травяной, садовник, речка, пушистый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5609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100" b="1" dirty="0">
                <a:solidFill>
                  <a:prstClr val="black"/>
                </a:solidFill>
                <a:latin typeface="Times New Roman"/>
                <a:ea typeface="Times New Roman"/>
              </a:rPr>
              <a:t>Слова, которые обозначают предметы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824536"/>
          </a:xfrm>
        </p:spPr>
        <p:txBody>
          <a:bodyPr>
            <a:normAutofit fontScale="85000" lnSpcReduction="20000"/>
          </a:bodyPr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latin typeface="Times New Roman"/>
                <a:ea typeface="Times New Roman"/>
                <a:cs typeface="Calibri"/>
              </a:rPr>
              <a:t>Прочитай стихотворение кузбасского поэта Алексея Тарасова. Распредели слова, обозначающие предмет (имена существительные) на две группы, поставив их в начальную форму.</a:t>
            </a:r>
            <a:br>
              <a:rPr lang="ru-RU" sz="1800" b="1" dirty="0">
                <a:latin typeface="Times New Roman"/>
                <a:ea typeface="Times New Roman"/>
                <a:cs typeface="Calibri"/>
              </a:rPr>
            </a:br>
            <a:r>
              <a:rPr lang="ru-RU" sz="1800" b="1" dirty="0">
                <a:latin typeface="Times New Roman"/>
                <a:ea typeface="Times New Roman"/>
                <a:cs typeface="Calibri"/>
              </a:rPr>
              <a:t>                        КТО?                                              ЧТО?</a:t>
            </a:r>
            <a:endParaRPr lang="ru-RU" sz="1800" dirty="0">
              <a:latin typeface="Calibri"/>
              <a:ea typeface="Times New Roman"/>
              <a:cs typeface="Calibri"/>
            </a:endParaRPr>
          </a:p>
          <a:p>
            <a:pPr marL="11430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Опять в родном краю зима,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От белых туч провисло небо,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И вьюга строит терема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Высокие из снега.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Сверкает дальняя гора 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Под солнцем серебристо.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А сердце радует с утра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Снегирь весёлым свистом.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60848"/>
            <a:ext cx="2153022" cy="215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4709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100" b="1" dirty="0">
                <a:solidFill>
                  <a:prstClr val="black"/>
                </a:solidFill>
                <a:latin typeface="Times New Roman"/>
                <a:ea typeface="Times New Roman"/>
              </a:rPr>
              <a:t>Слова, которые обозначают предметы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62958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600" b="1" dirty="0" smtClean="0">
                <a:latin typeface="Times New Roman"/>
                <a:ea typeface="Times New Roman"/>
              </a:rPr>
              <a:t/>
            </a:r>
            <a:br>
              <a:rPr lang="ru-RU" sz="2600" b="1" dirty="0" smtClean="0">
                <a:latin typeface="Times New Roman"/>
                <a:ea typeface="Times New Roman"/>
              </a:rPr>
            </a:br>
            <a:r>
              <a:rPr lang="ru-RU" sz="2600" b="1" dirty="0" smtClean="0">
                <a:latin typeface="Times New Roman"/>
                <a:ea typeface="Times New Roman"/>
              </a:rPr>
              <a:t/>
            </a:r>
            <a:br>
              <a:rPr lang="ru-RU" sz="2600" b="1" dirty="0" smtClean="0">
                <a:latin typeface="Times New Roman"/>
                <a:ea typeface="Times New Roman"/>
              </a:rPr>
            </a:br>
            <a:r>
              <a:rPr lang="ru-RU" sz="2600" b="1" dirty="0" smtClean="0">
                <a:latin typeface="Times New Roman"/>
                <a:ea typeface="Times New Roman"/>
              </a:rPr>
              <a:t/>
            </a:r>
            <a:br>
              <a:rPr lang="ru-RU" sz="2600" b="1" dirty="0" smtClean="0">
                <a:latin typeface="Times New Roman"/>
                <a:ea typeface="Times New Roman"/>
              </a:rPr>
            </a:br>
            <a:r>
              <a:rPr lang="ru-RU" sz="2600" b="1" dirty="0" smtClean="0">
                <a:latin typeface="Times New Roman"/>
                <a:ea typeface="Times New Roman"/>
              </a:rPr>
              <a:t>Вставь </a:t>
            </a:r>
            <a:r>
              <a:rPr lang="ru-RU" sz="2600" b="1" dirty="0">
                <a:latin typeface="Times New Roman"/>
                <a:ea typeface="Times New Roman"/>
              </a:rPr>
              <a:t>пропущенные буквы. Спиши</a:t>
            </a:r>
            <a:r>
              <a:rPr lang="ru-RU" sz="2600" b="1" dirty="0" smtClean="0">
                <a:latin typeface="Times New Roman"/>
                <a:ea typeface="Times New Roman"/>
              </a:rPr>
              <a:t>.</a:t>
            </a:r>
            <a:br>
              <a:rPr lang="ru-RU" sz="2600" b="1" dirty="0" smtClean="0">
                <a:latin typeface="Times New Roman"/>
                <a:ea typeface="Times New Roman"/>
              </a:rPr>
            </a:br>
            <a:r>
              <a:rPr lang="ru-RU" sz="2600" b="1" dirty="0" smtClean="0">
                <a:latin typeface="Times New Roman"/>
                <a:ea typeface="Times New Roman"/>
              </a:rPr>
              <a:t>Подчеркни </a:t>
            </a:r>
            <a:r>
              <a:rPr lang="ru-RU" sz="2600" b="1" dirty="0">
                <a:latin typeface="Times New Roman"/>
                <a:ea typeface="Times New Roman"/>
              </a:rPr>
              <a:t>слова, которые отвечают </a:t>
            </a:r>
            <a:r>
              <a:rPr lang="ru-RU" sz="2600" b="1" dirty="0" smtClean="0">
                <a:latin typeface="Times New Roman"/>
                <a:ea typeface="Times New Roman"/>
              </a:rPr>
              <a:t/>
            </a:r>
            <a:br>
              <a:rPr lang="ru-RU" sz="2600" b="1" dirty="0" smtClean="0">
                <a:latin typeface="Times New Roman"/>
                <a:ea typeface="Times New Roman"/>
              </a:rPr>
            </a:br>
            <a:r>
              <a:rPr lang="ru-RU" sz="2600" b="1" dirty="0" smtClean="0">
                <a:latin typeface="Times New Roman"/>
                <a:ea typeface="Times New Roman"/>
              </a:rPr>
              <a:t>на </a:t>
            </a:r>
            <a:r>
              <a:rPr lang="ru-RU" sz="2600" b="1" dirty="0">
                <a:latin typeface="Times New Roman"/>
                <a:ea typeface="Times New Roman"/>
              </a:rPr>
              <a:t>вопрос КТО?</a:t>
            </a:r>
            <a:br>
              <a:rPr lang="ru-RU" sz="2600" b="1" dirty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>        </a:t>
            </a:r>
            <a:r>
              <a:rPr lang="ru-RU" dirty="0" smtClean="0">
                <a:latin typeface="Times New Roman"/>
                <a:ea typeface="Times New Roman"/>
              </a:rPr>
              <a:t>        </a:t>
            </a: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>       </a:t>
            </a:r>
            <a:r>
              <a:rPr lang="ru-RU" dirty="0" smtClean="0">
                <a:latin typeface="Times New Roman"/>
                <a:ea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</a:rPr>
            </a:br>
            <a:r>
              <a:rPr lang="ru-RU" dirty="0" smtClean="0">
                <a:latin typeface="Times New Roman"/>
                <a:ea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</a:rPr>
            </a:br>
            <a:r>
              <a:rPr lang="ru-RU" dirty="0" smtClean="0">
                <a:latin typeface="Times New Roman"/>
                <a:ea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</a:rPr>
            </a:br>
            <a:r>
              <a:rPr lang="ru-RU" dirty="0" smtClean="0">
                <a:latin typeface="Times New Roman"/>
                <a:ea typeface="Times New Roman"/>
              </a:rPr>
              <a:t>  Рысь </a:t>
            </a:r>
            <a:r>
              <a:rPr lang="ru-RU" dirty="0">
                <a:latin typeface="Times New Roman"/>
                <a:ea typeface="Times New Roman"/>
              </a:rPr>
              <a:t>и снежный барс – дикие кошки. У этих </a:t>
            </a:r>
            <a:r>
              <a:rPr lang="ru-RU" dirty="0" err="1" smtClean="0">
                <a:latin typeface="Times New Roman"/>
                <a:ea typeface="Times New Roman"/>
              </a:rPr>
              <a:t>ги</a:t>
            </a:r>
            <a:r>
              <a:rPr lang="ru-RU" dirty="0" smtClean="0">
                <a:latin typeface="Times New Roman"/>
                <a:ea typeface="Times New Roman"/>
              </a:rPr>
              <a:t> . ких</a:t>
            </a:r>
            <a:r>
              <a:rPr lang="ru-RU" dirty="0">
                <a:latin typeface="Times New Roman"/>
                <a:ea typeface="Times New Roman"/>
              </a:rPr>
              <a:t>, </a:t>
            </a:r>
            <a:r>
              <a:rPr lang="ru-RU" dirty="0" err="1" smtClean="0">
                <a:latin typeface="Times New Roman"/>
                <a:ea typeface="Times New Roman"/>
              </a:rPr>
              <a:t>ло</a:t>
            </a:r>
            <a:r>
              <a:rPr lang="ru-RU" dirty="0" smtClean="0">
                <a:latin typeface="Times New Roman"/>
                <a:ea typeface="Times New Roman"/>
              </a:rPr>
              <a:t> . ких </a:t>
            </a:r>
            <a:r>
              <a:rPr lang="ru-RU" dirty="0">
                <a:latin typeface="Times New Roman"/>
                <a:ea typeface="Times New Roman"/>
              </a:rPr>
              <a:t>и умных </a:t>
            </a:r>
            <a:r>
              <a:rPr lang="ru-RU" dirty="0" smtClean="0">
                <a:latin typeface="Times New Roman"/>
                <a:ea typeface="Times New Roman"/>
              </a:rPr>
              <a:t>ж . </a:t>
            </a:r>
            <a:r>
              <a:rPr lang="ru-RU" dirty="0" err="1" smtClean="0">
                <a:latin typeface="Times New Roman"/>
                <a:ea typeface="Times New Roman"/>
              </a:rPr>
              <a:t>вотных</a:t>
            </a:r>
            <a:r>
              <a:rPr lang="ru-RU" dirty="0" smtClean="0">
                <a:latin typeface="Times New Roman"/>
                <a:ea typeface="Times New Roman"/>
              </a:rPr>
              <a:t> схож . е </a:t>
            </a:r>
            <a:r>
              <a:rPr lang="ru-RU" dirty="0" err="1" smtClean="0">
                <a:latin typeface="Times New Roman"/>
                <a:ea typeface="Times New Roman"/>
              </a:rPr>
              <a:t>пова</a:t>
            </a:r>
            <a:r>
              <a:rPr lang="ru-RU" dirty="0" smtClean="0">
                <a:latin typeface="Times New Roman"/>
                <a:ea typeface="Times New Roman"/>
              </a:rPr>
              <a:t> . </a:t>
            </a:r>
            <a:r>
              <a:rPr lang="ru-RU" dirty="0" err="1" smtClean="0">
                <a:latin typeface="Times New Roman"/>
                <a:ea typeface="Times New Roman"/>
              </a:rPr>
              <a:t>ки</a:t>
            </a:r>
            <a:r>
              <a:rPr lang="ru-RU" dirty="0">
                <a:latin typeface="Times New Roman"/>
                <a:ea typeface="Times New Roman"/>
              </a:rPr>
              <a:t>. Тихо крадётся кошка. Её </a:t>
            </a:r>
            <a:r>
              <a:rPr lang="ru-RU" dirty="0" err="1" smtClean="0">
                <a:latin typeface="Times New Roman"/>
                <a:ea typeface="Times New Roman"/>
              </a:rPr>
              <a:t>це</a:t>
            </a:r>
            <a:r>
              <a:rPr lang="ru-RU" dirty="0" smtClean="0">
                <a:latin typeface="Times New Roman"/>
                <a:ea typeface="Times New Roman"/>
              </a:rPr>
              <a:t> . кие ко . </a:t>
            </a:r>
            <a:r>
              <a:rPr lang="ru-RU" dirty="0" err="1" smtClean="0">
                <a:latin typeface="Times New Roman"/>
                <a:ea typeface="Times New Roman"/>
              </a:rPr>
              <a:t>ти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спрятаны в </a:t>
            </a:r>
            <a:r>
              <a:rPr lang="ru-RU" dirty="0" err="1" smtClean="0">
                <a:latin typeface="Times New Roman"/>
                <a:ea typeface="Times New Roman"/>
              </a:rPr>
              <a:t>мя</a:t>
            </a:r>
            <a:r>
              <a:rPr lang="ru-RU" dirty="0" smtClean="0">
                <a:latin typeface="Times New Roman"/>
                <a:ea typeface="Times New Roman"/>
              </a:rPr>
              <a:t> . кие поду . </a:t>
            </a:r>
            <a:r>
              <a:rPr lang="ru-RU" dirty="0" err="1" smtClean="0">
                <a:latin typeface="Times New Roman"/>
                <a:ea typeface="Times New Roman"/>
              </a:rPr>
              <a:t>ки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на </a:t>
            </a:r>
            <a:r>
              <a:rPr lang="ru-RU" dirty="0" smtClean="0">
                <a:latin typeface="Times New Roman"/>
                <a:ea typeface="Times New Roman"/>
              </a:rPr>
              <a:t>ла . </a:t>
            </a:r>
            <a:r>
              <a:rPr lang="ru-RU" dirty="0" err="1" smtClean="0">
                <a:latin typeface="Times New Roman"/>
                <a:ea typeface="Times New Roman"/>
              </a:rPr>
              <a:t>ках</a:t>
            </a:r>
            <a:r>
              <a:rPr lang="ru-RU" dirty="0">
                <a:latin typeface="Times New Roman"/>
                <a:ea typeface="Times New Roman"/>
              </a:rPr>
              <a:t>. Только светятся в </a:t>
            </a:r>
            <a:r>
              <a:rPr lang="ru-RU" dirty="0" smtClean="0">
                <a:latin typeface="Times New Roman"/>
                <a:ea typeface="Times New Roman"/>
              </a:rPr>
              <a:t>т . </a:t>
            </a:r>
            <a:r>
              <a:rPr lang="ru-RU" dirty="0" err="1" smtClean="0">
                <a:latin typeface="Times New Roman"/>
                <a:ea typeface="Times New Roman"/>
              </a:rPr>
              <a:t>мноте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 err="1" smtClean="0">
                <a:latin typeface="Times New Roman"/>
                <a:ea typeface="Times New Roman"/>
              </a:rPr>
              <a:t>гл</a:t>
            </a:r>
            <a:r>
              <a:rPr lang="ru-RU" dirty="0" smtClean="0">
                <a:latin typeface="Times New Roman"/>
                <a:ea typeface="Times New Roman"/>
              </a:rPr>
              <a:t> . за</a:t>
            </a:r>
            <a:r>
              <a:rPr lang="ru-RU" dirty="0">
                <a:latin typeface="Times New Roman"/>
                <a:ea typeface="Times New Roman"/>
              </a:rPr>
              <a:t>. Рысь обитает в предгорных лесах Кузнецкого Алатау.</a:t>
            </a:r>
            <a:r>
              <a:rPr lang="ru-RU" sz="2400" dirty="0">
                <a:latin typeface="Calibri"/>
                <a:ea typeface="Times New Roman"/>
                <a:cs typeface="Calibri"/>
              </a:rPr>
              <a:t> </a:t>
            </a:r>
            <a:br>
              <a:rPr lang="ru-RU" sz="2400" dirty="0">
                <a:latin typeface="Calibri"/>
                <a:ea typeface="Times New Roman"/>
                <a:cs typeface="Calibri"/>
              </a:rPr>
            </a:br>
            <a:r>
              <a:rPr lang="ru-RU" sz="2400" dirty="0">
                <a:latin typeface="Calibri"/>
                <a:ea typeface="Times New Roman"/>
                <a:cs typeface="Calibri"/>
              </a:rPr>
              <a:t/>
            </a:r>
            <a:br>
              <a:rPr lang="ru-RU" sz="2400" dirty="0">
                <a:latin typeface="Calibri"/>
                <a:ea typeface="Times New Roman"/>
                <a:cs typeface="Calibri"/>
              </a:rPr>
            </a:br>
            <a:r>
              <a:rPr lang="ru-RU" sz="2400" dirty="0">
                <a:latin typeface="Calibri"/>
                <a:ea typeface="Times New Roman"/>
                <a:cs typeface="Calibri"/>
              </a:rPr>
              <a:t>                                                                                                                                           </a:t>
            </a:r>
            <a:r>
              <a:rPr lang="ru-RU" sz="2800" dirty="0">
                <a:latin typeface="Times New Roman"/>
                <a:ea typeface="Times New Roman"/>
              </a:rPr>
              <a:t>     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1656184" cy="200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9965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/>
          <a:lstStyle/>
          <a:p>
            <a:r>
              <a:rPr lang="ru-RU" sz="3100" b="1" dirty="0">
                <a:solidFill>
                  <a:prstClr val="black"/>
                </a:solidFill>
                <a:latin typeface="Times New Roman"/>
                <a:ea typeface="Times New Roman"/>
              </a:rPr>
              <a:t>Слова, которые обозначают </a:t>
            </a:r>
            <a:r>
              <a:rPr lang="ru-RU" sz="31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предметы</a:t>
            </a:r>
            <a:br>
              <a:rPr lang="ru-RU" sz="3100" b="1" dirty="0" smtClean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31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/>
            </a:r>
            <a:br>
              <a:rPr lang="ru-RU" sz="3100" b="1" dirty="0" smtClean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Заполни кроссворд «Наш край»</a:t>
            </a:r>
            <a:endParaRPr lang="ru-RU" sz="24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76872"/>
            <a:ext cx="6022035" cy="308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4722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100" b="1" dirty="0">
                <a:solidFill>
                  <a:prstClr val="black"/>
                </a:solidFill>
                <a:latin typeface="Times New Roman"/>
                <a:ea typeface="Times New Roman"/>
              </a:rPr>
              <a:t>Слова, которые обозначают предметы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1914286" cy="104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1268760"/>
            <a:ext cx="51125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/>
                <a:ea typeface="Times New Roman"/>
              </a:rPr>
              <a:t>Прочитай начало </a:t>
            </a:r>
            <a:r>
              <a:rPr lang="ru-RU" b="1" dirty="0" err="1">
                <a:latin typeface="Times New Roman"/>
                <a:ea typeface="Times New Roman"/>
              </a:rPr>
              <a:t>шорской</a:t>
            </a:r>
            <a:r>
              <a:rPr lang="ru-RU" b="1" dirty="0">
                <a:latin typeface="Times New Roman"/>
                <a:ea typeface="Times New Roman"/>
              </a:rPr>
              <a:t> сказки о зайчике. Выпиши слова, которые обозначают предмет. Найди и прочитай сказку целиком.</a:t>
            </a:r>
            <a:br>
              <a:rPr lang="ru-RU" b="1" dirty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2469089"/>
            <a:ext cx="784887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/>
                <a:ea typeface="Times New Roman"/>
                <a:cs typeface="Calibri"/>
              </a:rPr>
              <a:t> </a:t>
            </a: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 smtClean="0">
                <a:latin typeface="Times New Roman"/>
                <a:ea typeface="Times New Roman"/>
                <a:cs typeface="Calibri"/>
              </a:rPr>
              <a:t>        </a:t>
            </a:r>
            <a:r>
              <a:rPr lang="ru-RU" sz="2400" dirty="0" smtClean="0">
                <a:latin typeface="Times New Roman"/>
                <a:ea typeface="Times New Roman"/>
                <a:cs typeface="Calibri"/>
              </a:rPr>
              <a:t>Жил 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на свете трусливый Зайчик. Однажды перед утром Зайчик долго петлял на первом снегу, запутывая свои ночные следы. Потом он сделал большой прыжок и спрятался у лежащей на земле берёзы. Притаился так, что самый зоркий глаз его не мог заметить, ни одна собака не могла учуять. Лёг Зайчик и тотчас  задремал. Вдруг  </a:t>
            </a:r>
            <a:r>
              <a:rPr lang="ru-RU" sz="2400" dirty="0" smtClean="0">
                <a:latin typeface="Times New Roman"/>
                <a:ea typeface="Times New Roman"/>
                <a:cs typeface="Calibri"/>
              </a:rPr>
              <a:t>совсем 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рядом кто-то  начал стучать...</a:t>
            </a:r>
            <a:endParaRPr lang="ru-RU" sz="24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013176"/>
            <a:ext cx="16097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9202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/>
                <a:ea typeface="Times New Roman"/>
              </a:rPr>
              <a:t>Слова, которые обозначают признаки</a:t>
            </a:r>
            <a:endParaRPr lang="ru-RU" sz="28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80728"/>
            <a:ext cx="2016224" cy="151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9524" y="1196752"/>
            <a:ext cx="7200800" cy="4704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Дописать слова, подходящие по смыслу, </a:t>
            </a:r>
            <a:r>
              <a:rPr lang="ru-RU" b="1" dirty="0" smtClean="0">
                <a:latin typeface="Times New Roman"/>
                <a:ea typeface="Times New Roman"/>
                <a:cs typeface="Calibri"/>
              </a:rPr>
              <a:t>обозначающие</a:t>
            </a:r>
            <a:br>
              <a:rPr lang="ru-RU" b="1" dirty="0" smtClean="0">
                <a:latin typeface="Times New Roman"/>
                <a:ea typeface="Times New Roman"/>
                <a:cs typeface="Calibri"/>
              </a:rPr>
            </a:br>
            <a:r>
              <a:rPr lang="ru-RU" b="1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признак предмета. Выдели окончание. </a:t>
            </a:r>
            <a:br>
              <a:rPr lang="ru-RU" b="1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ветер (какой?) - 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озеро (какое?) - 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река (какая?) - 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дни (какие?) – </a:t>
            </a:r>
            <a:endParaRPr lang="ru-RU" sz="1400" dirty="0">
              <a:latin typeface="Calibri"/>
              <a:ea typeface="Times New Roman"/>
              <a:cs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Calibri"/>
              </a:rPr>
              <a:t>утро (какое?) – </a:t>
            </a:r>
            <a:endParaRPr lang="ru-RU" sz="1400" dirty="0">
              <a:latin typeface="Calibri"/>
              <a:ea typeface="Times New Roman"/>
              <a:cs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Calibri"/>
              </a:rPr>
              <a:t>лист (какой?)- 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роща (какая?) - 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щука (какая?) - 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медведь (какой?) - </a:t>
            </a:r>
            <a:endParaRPr lang="ru-RU" sz="1400" dirty="0">
              <a:latin typeface="Calibri"/>
              <a:ea typeface="Times New Roman"/>
              <a:cs typeface="Calibri"/>
            </a:endParaRPr>
          </a:p>
          <a:p>
            <a:r>
              <a:rPr lang="ru-RU" b="1" dirty="0">
                <a:latin typeface="Times New Roman"/>
                <a:ea typeface="Times New Roman"/>
              </a:rPr>
              <a:t>Запиши </a:t>
            </a:r>
            <a:r>
              <a:rPr lang="ru-RU" b="1" dirty="0" err="1">
                <a:latin typeface="Times New Roman"/>
                <a:ea typeface="Times New Roman"/>
              </a:rPr>
              <a:t>преложение</a:t>
            </a:r>
            <a:r>
              <a:rPr lang="ru-RU" b="1" dirty="0">
                <a:latin typeface="Times New Roman"/>
                <a:ea typeface="Times New Roman"/>
              </a:rPr>
              <a:t>.</a:t>
            </a: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>Самое большое  и красивое озеро Кузбасса – Большой </a:t>
            </a:r>
            <a:r>
              <a:rPr lang="ru-RU" dirty="0" err="1">
                <a:latin typeface="Times New Roman"/>
                <a:ea typeface="Times New Roman"/>
              </a:rPr>
              <a:t>Берчикуль</a:t>
            </a:r>
            <a:r>
              <a:rPr lang="ru-RU" dirty="0">
                <a:latin typeface="Times New Roman"/>
                <a:ea typeface="Times New Roman"/>
              </a:rPr>
              <a:t>. </a:t>
            </a:r>
            <a:r>
              <a:rPr lang="ru-RU" b="1" dirty="0">
                <a:latin typeface="Times New Roman"/>
                <a:ea typeface="Times New Roman"/>
              </a:rPr>
              <a:t>Подчеркни имена прилагательные.</a:t>
            </a:r>
            <a:br>
              <a:rPr lang="ru-RU" b="1" dirty="0">
                <a:latin typeface="Times New Roman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45157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Слова, которые обозначают </a:t>
            </a:r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признаки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Вставь пропущенные буквы. Подчеркни волнистой     </a:t>
            </a:r>
            <a:br>
              <a:rPr lang="ru-RU" b="1" dirty="0">
                <a:latin typeface="Times New Roman"/>
                <a:ea typeface="Times New Roman"/>
                <a:cs typeface="Calibri"/>
              </a:rPr>
            </a:br>
            <a:r>
              <a:rPr lang="ru-RU" b="1" dirty="0">
                <a:latin typeface="Times New Roman"/>
                <a:ea typeface="Times New Roman"/>
                <a:cs typeface="Calibri"/>
              </a:rPr>
              <a:t>     линией имена прилагательные</a:t>
            </a:r>
            <a:r>
              <a:rPr lang="ru-RU" b="1" dirty="0" smtClean="0">
                <a:latin typeface="Times New Roman"/>
                <a:ea typeface="Times New Roman"/>
                <a:cs typeface="Calibri"/>
              </a:rPr>
              <a:t>.</a:t>
            </a:r>
            <a:br>
              <a:rPr lang="ru-RU" b="1" dirty="0" smtClean="0">
                <a:latin typeface="Times New Roman"/>
                <a:ea typeface="Times New Roman"/>
                <a:cs typeface="Calibri"/>
              </a:rPr>
            </a:br>
            <a:r>
              <a:rPr lang="ru-RU" sz="2000" dirty="0" smtClean="0">
                <a:latin typeface="Calibri"/>
                <a:ea typeface="Times New Roman"/>
                <a:cs typeface="Calibri"/>
              </a:rPr>
              <a:t/>
            </a:r>
            <a:br>
              <a:rPr lang="ru-RU" sz="2000" dirty="0" smtClean="0">
                <a:latin typeface="Calibri"/>
                <a:ea typeface="Times New Roman"/>
                <a:cs typeface="Calibri"/>
              </a:rPr>
            </a:br>
            <a:r>
              <a:rPr lang="ru-RU" dirty="0" smtClean="0">
                <a:latin typeface="Times New Roman"/>
                <a:ea typeface="Times New Roman"/>
                <a:cs typeface="Calibri"/>
              </a:rPr>
              <a:t>  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Медленно встаёт х .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лодное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зимнее солнце. В л . су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ст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.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ит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глубокая т . шина. На л . сную п .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лянку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прил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. тела стайка звонких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кл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.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стов</a:t>
            </a:r>
            <a:r>
              <a:rPr lang="ru-RU" dirty="0">
                <a:latin typeface="Times New Roman"/>
                <a:ea typeface="Times New Roman"/>
                <a:cs typeface="Calibri"/>
              </a:rPr>
              <a:t>. Не пугают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этих птиц сильные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морозы. </a:t>
            </a:r>
            <a:endParaRPr lang="ru-RU" sz="2000" dirty="0">
              <a:latin typeface="Calibri"/>
              <a:ea typeface="Times New Roman"/>
              <a:cs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0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Запиши прилагательные в порядке возрастания </a:t>
            </a:r>
            <a:br>
              <a:rPr lang="ru-RU" b="1" dirty="0">
                <a:latin typeface="Times New Roman"/>
                <a:ea typeface="Times New Roman"/>
                <a:cs typeface="Calibri"/>
              </a:rPr>
            </a:br>
            <a:r>
              <a:rPr lang="ru-RU" b="1" dirty="0">
                <a:latin typeface="Times New Roman"/>
                <a:ea typeface="Times New Roman"/>
                <a:cs typeface="Calibri"/>
              </a:rPr>
              <a:t>      размеров.</a:t>
            </a:r>
            <a:endParaRPr lang="ru-RU" sz="20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Calibri"/>
              </a:rPr>
              <a:t>       большая</a:t>
            </a:r>
            <a:r>
              <a:rPr lang="ru-RU" dirty="0">
                <a:latin typeface="Times New Roman"/>
                <a:ea typeface="Times New Roman"/>
                <a:cs typeface="Calibri"/>
              </a:rPr>
              <a:t>, маленькая, громадная, крошечная, огромная</a:t>
            </a:r>
            <a:endParaRPr lang="ru-RU" sz="20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Подбери к данным прилагательным имена существительные.</a:t>
            </a:r>
            <a:endParaRPr lang="ru-RU" sz="2000" dirty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51" y="1052736"/>
            <a:ext cx="1311789" cy="148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0063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31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Заглянем </a:t>
            </a:r>
            <a: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в</a:t>
            </a:r>
            <a:b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 «Красную книгу Кемеровской области»</a:t>
            </a:r>
            <a:r>
              <a:rPr lang="ru-RU" sz="3100" dirty="0">
                <a:latin typeface="Calibri"/>
                <a:ea typeface="Times New Roman"/>
                <a:cs typeface="Calibri"/>
              </a:rPr>
              <a:t/>
            </a:r>
            <a:br>
              <a:rPr lang="ru-RU" sz="3100" dirty="0">
                <a:latin typeface="Calibri"/>
                <a:ea typeface="Times New Roman"/>
                <a:cs typeface="Calibri"/>
              </a:rPr>
            </a:br>
            <a:endParaRPr lang="ru-RU" sz="31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44016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56792"/>
            <a:ext cx="3761905" cy="274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65104"/>
            <a:ext cx="2124075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84784"/>
            <a:ext cx="230505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04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/>
          <a:lstStyle/>
          <a:p>
            <a:r>
              <a:rPr lang="ru-RU" b="1" dirty="0">
                <a:latin typeface="Times New Roman"/>
                <a:ea typeface="Times New Roman"/>
              </a:rPr>
              <a:t> Состав слова. Суффикс.</a:t>
            </a:r>
            <a:r>
              <a:rPr lang="ru-RU" sz="3200" dirty="0">
                <a:latin typeface="Calibri"/>
                <a:ea typeface="Times New Roman"/>
                <a:cs typeface="Calibri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latin typeface="Times New Roman"/>
                <a:ea typeface="Times New Roman"/>
              </a:rPr>
              <a:t>Запиши названия рыб, обитающих в реках и озёрах Кемеровской  области </a:t>
            </a:r>
            <a:r>
              <a:rPr lang="ru-RU" sz="3600" dirty="0">
                <a:latin typeface="Times New Roman"/>
                <a:ea typeface="Times New Roman"/>
              </a:rPr>
              <a:t> в     значении «маленькая рыбка»: карась, пескарь, щука, лещ, ёрш. Выдели в словах  суффикс</a:t>
            </a:r>
            <a:r>
              <a:rPr lang="ru-RU" sz="3600" dirty="0" smtClean="0">
                <a:latin typeface="Times New Roman"/>
                <a:ea typeface="Times New Roman"/>
              </a:rPr>
              <a:t>.</a:t>
            </a:r>
            <a:br>
              <a:rPr lang="ru-RU" sz="3600" dirty="0" smtClean="0">
                <a:latin typeface="Times New Roman"/>
                <a:ea typeface="Times New Roman"/>
              </a:rPr>
            </a:br>
            <a:r>
              <a:rPr lang="ru-RU" sz="2800" dirty="0">
                <a:latin typeface="Times New Roman"/>
                <a:ea typeface="Times New Roman"/>
              </a:rPr>
              <a:t/>
            </a:r>
            <a:br>
              <a:rPr lang="ru-RU" sz="2800" dirty="0">
                <a:latin typeface="Times New Roman"/>
                <a:ea typeface="Times New Roman"/>
              </a:rPr>
            </a:br>
            <a:r>
              <a:rPr lang="ru-RU" sz="3300" b="1" dirty="0">
                <a:latin typeface="Times New Roman"/>
                <a:ea typeface="Times New Roman"/>
                <a:cs typeface="Calibri"/>
              </a:rPr>
              <a:t>Прочитайте. Запишите название каждого животного и его детеныша. Разбери слова по составу.</a:t>
            </a:r>
            <a:endParaRPr lang="ru-RU" sz="33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300" dirty="0">
                <a:latin typeface="Times New Roman"/>
                <a:ea typeface="Times New Roman"/>
                <a:cs typeface="Calibri"/>
              </a:rPr>
              <a:t>Медведица -  медвежонок</a:t>
            </a:r>
            <a:endParaRPr lang="ru-RU" sz="33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300" dirty="0">
                <a:latin typeface="Times New Roman"/>
                <a:ea typeface="Times New Roman"/>
                <a:cs typeface="Calibri"/>
              </a:rPr>
              <a:t>Лиса____________________</a:t>
            </a:r>
            <a:endParaRPr lang="ru-RU" sz="33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300" dirty="0">
                <a:latin typeface="Times New Roman"/>
                <a:ea typeface="Times New Roman"/>
                <a:cs typeface="Calibri"/>
              </a:rPr>
              <a:t>Белка___________________</a:t>
            </a:r>
            <a:endParaRPr lang="ru-RU" sz="33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300" dirty="0">
                <a:latin typeface="Times New Roman"/>
                <a:ea typeface="Times New Roman"/>
                <a:cs typeface="Calibri"/>
              </a:rPr>
              <a:t>Олень___________________</a:t>
            </a:r>
            <a:endParaRPr lang="ru-RU" sz="33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300" dirty="0">
                <a:latin typeface="Times New Roman"/>
                <a:ea typeface="Times New Roman"/>
                <a:cs typeface="Calibri"/>
              </a:rPr>
              <a:t>Лось_____________________</a:t>
            </a:r>
            <a:endParaRPr lang="ru-RU" sz="33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300" b="1" dirty="0">
                <a:latin typeface="Times New Roman"/>
                <a:ea typeface="Times New Roman"/>
                <a:cs typeface="Calibri"/>
              </a:rPr>
              <a:t>Разбери слова по составу. Подчеркни ту часть слова, при помощи которой образовалось новое слово.</a:t>
            </a:r>
            <a:endParaRPr lang="ru-RU" sz="3300" dirty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135255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25" y="3717032"/>
            <a:ext cx="2798086" cy="140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340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Предложение и слово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/>
                <a:ea typeface="Times New Roman"/>
              </a:rPr>
              <a:t>Собери пословицы. Объясни их смысл.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374085"/>
              </p:ext>
            </p:extLst>
          </p:nvPr>
        </p:nvGraphicFramePr>
        <p:xfrm>
          <a:off x="827584" y="2420887"/>
          <a:ext cx="7632848" cy="3364992"/>
        </p:xfrm>
        <a:graphic>
          <a:graphicData uri="http://schemas.openxmlformats.org/drawingml/2006/table">
            <a:tbl>
              <a:tblPr firstRow="1" firstCol="1" bandRow="1"/>
              <a:tblGrid>
                <a:gridCol w="3808594"/>
                <a:gridCol w="3824254"/>
              </a:tblGrid>
              <a:tr h="7740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Родимая сторона – мать,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и в горсти мила.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40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Своя сторона 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Родина – мать,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40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умей за неё постоять.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как мать любимую.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40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Береги землю родимую</a:t>
                      </a:r>
                      <a:endParaRPr lang="ru-RU" sz="24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а чужая – мачеха.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58684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47248" cy="108498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Приставки и предлоги</a:t>
            </a:r>
            <a:r>
              <a:rPr lang="ru-RU" sz="3200" dirty="0">
                <a:latin typeface="Calibri"/>
                <a:ea typeface="Times New Roman"/>
                <a:cs typeface="Calibri"/>
              </a:rPr>
              <a:t/>
            </a:r>
            <a:br>
              <a:rPr lang="ru-RU" sz="3200" dirty="0">
                <a:latin typeface="Calibri"/>
                <a:ea typeface="Times New Roman"/>
                <a:cs typeface="Calibri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Times New Roman"/>
                <a:cs typeface="Calibri"/>
              </a:rPr>
              <a:t>Составь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словосочетания с предлогами и собственными </a:t>
            </a:r>
            <a:br>
              <a:rPr lang="ru-RU" b="1" dirty="0">
                <a:latin typeface="Times New Roman"/>
                <a:ea typeface="Times New Roman"/>
                <a:cs typeface="Calibri"/>
              </a:rPr>
            </a:br>
            <a:r>
              <a:rPr lang="ru-RU" b="1" dirty="0">
                <a:latin typeface="Times New Roman"/>
                <a:ea typeface="Times New Roman"/>
                <a:cs typeface="Calibri"/>
              </a:rPr>
              <a:t>именами существительными Кузбасс, Таштагол, Кемерово, Горная </a:t>
            </a:r>
            <a:r>
              <a:rPr lang="ru-RU" b="1" dirty="0" err="1">
                <a:latin typeface="Times New Roman"/>
                <a:ea typeface="Times New Roman"/>
                <a:cs typeface="Calibri"/>
              </a:rPr>
              <a:t>Шория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, Томь, Киселёвск, Поднебесные Зубья, Мариинск, Яшкино.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над________________________ за_______________________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 err="1">
                <a:latin typeface="Times New Roman"/>
                <a:ea typeface="Times New Roman"/>
                <a:cs typeface="Calibri"/>
              </a:rPr>
              <a:t>под________________________от</a:t>
            </a:r>
            <a:r>
              <a:rPr lang="ru-RU" dirty="0">
                <a:latin typeface="Times New Roman"/>
                <a:ea typeface="Times New Roman"/>
                <a:cs typeface="Calibri"/>
              </a:rPr>
              <a:t>_______________________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у________________________     по_______________________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про_______________________   до________________________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Calibri"/>
              </a:rPr>
              <a:t>около</a:t>
            </a:r>
            <a:r>
              <a:rPr lang="ru-RU" dirty="0">
                <a:latin typeface="Times New Roman"/>
                <a:ea typeface="Times New Roman"/>
                <a:cs typeface="Calibri"/>
              </a:rPr>
              <a:t>_____________________   из_______________________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35745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Приставки и предлоги</a:t>
            </a:r>
            <a:r>
              <a:rPr lang="ru-RU" sz="29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  <a:t/>
            </a:r>
            <a:br>
              <a:rPr lang="ru-RU" sz="29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Спиши.  В данных предложениях подчеркни предлоги.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Малыши ели варенье из вишни.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По оврагам поспели ягоды облепихи.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От простуды помогает отвар из листьев малины.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Из цветов одуванчика варят целебный сироп.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endParaRPr lang="ru-RU" sz="24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916832"/>
            <a:ext cx="1828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6295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Приставки и предлоги</a:t>
            </a:r>
            <a:r>
              <a:rPr lang="ru-RU" sz="36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  <a:t/>
            </a:r>
            <a:br>
              <a:rPr lang="ru-RU" sz="36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Прочитай. Спиши текст, вставляя пропущенные буквы. Подчеркни предлоги</a:t>
            </a:r>
            <a:r>
              <a:rPr lang="ru-RU" b="1" dirty="0" smtClean="0">
                <a:latin typeface="Times New Roman"/>
                <a:ea typeface="Times New Roman"/>
                <a:cs typeface="Calibri"/>
              </a:rPr>
              <a:t>.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               </a:t>
            </a: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    Летом ты пойдёшь с ребятами на луг. Он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ут.пает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в ромашках, колокольчиках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. В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тр.ве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ярко горит дикая гвоздика. К этим нежным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цв.там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часто тянутся жадные руки. Они тащат в город целые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ц.точные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сн.пы</a:t>
            </a:r>
            <a:r>
              <a:rPr lang="ru-RU" dirty="0">
                <a:latin typeface="Times New Roman"/>
                <a:ea typeface="Times New Roman"/>
                <a:cs typeface="Calibri"/>
              </a:rPr>
              <a:t>. Но без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в.ды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эта красота быстро гибнет.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П.левые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цв.ты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радуют глаз и сердце. Без них тусклы лужайки и пригорки Кузнецкой земли. Береги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п.левые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цв.ты</a:t>
            </a:r>
            <a:r>
              <a:rPr lang="ru-RU" dirty="0">
                <a:latin typeface="Times New Roman"/>
                <a:ea typeface="Times New Roman"/>
                <a:cs typeface="Calibri"/>
              </a:rPr>
              <a:t>!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32656"/>
            <a:ext cx="144780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56899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Приставки и предлоги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000" b="1" dirty="0">
                <a:latin typeface="Times New Roman"/>
                <a:ea typeface="Times New Roman"/>
                <a:cs typeface="Calibri"/>
              </a:rPr>
              <a:t>Прочитай пословицы </a:t>
            </a:r>
            <a:r>
              <a:rPr lang="ru-RU" sz="3000" b="1" dirty="0" err="1">
                <a:latin typeface="Times New Roman"/>
                <a:ea typeface="Times New Roman"/>
                <a:cs typeface="Calibri"/>
              </a:rPr>
              <a:t>шорского</a:t>
            </a:r>
            <a:r>
              <a:rPr lang="ru-RU" sz="3000" b="1" dirty="0">
                <a:latin typeface="Times New Roman"/>
                <a:ea typeface="Times New Roman"/>
                <a:cs typeface="Calibri"/>
              </a:rPr>
              <a:t> народа. Объясни их значение. Запиши пословицы, подчеркни предлоги.</a:t>
            </a:r>
            <a:r>
              <a:rPr lang="ru-RU" sz="3000" dirty="0">
                <a:latin typeface="Calibri"/>
                <a:ea typeface="Times New Roman"/>
                <a:cs typeface="Calibri"/>
              </a:rPr>
              <a:t> </a:t>
            </a:r>
            <a:r>
              <a:rPr lang="ru-RU" sz="3000" dirty="0">
                <a:latin typeface="Times New Roman"/>
                <a:ea typeface="Times New Roman"/>
                <a:cs typeface="Calibri"/>
              </a:rPr>
              <a:t/>
            </a:r>
            <a:br>
              <a:rPr lang="ru-RU" sz="3000" dirty="0">
                <a:latin typeface="Times New Roman"/>
                <a:ea typeface="Times New Roman"/>
                <a:cs typeface="Calibri"/>
              </a:rPr>
            </a:br>
            <a:endParaRPr lang="ru-RU" sz="30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000" dirty="0">
                <a:latin typeface="Times New Roman"/>
                <a:ea typeface="Times New Roman"/>
                <a:cs typeface="Calibri"/>
              </a:rPr>
              <a:t>Много тумана от горных вершин, но больше тумана от глупых людей.</a:t>
            </a:r>
            <a:br>
              <a:rPr lang="ru-RU" sz="3000" dirty="0">
                <a:latin typeface="Times New Roman"/>
                <a:ea typeface="Times New Roman"/>
                <a:cs typeface="Calibri"/>
              </a:rPr>
            </a:br>
            <a:r>
              <a:rPr lang="ru-RU" sz="3000" dirty="0">
                <a:latin typeface="Times New Roman"/>
                <a:ea typeface="Times New Roman"/>
                <a:cs typeface="Calibri"/>
              </a:rPr>
              <a:t>Пусть доброе слово в сердце проникнет,  дурное слово пусть ветер унесет.</a:t>
            </a:r>
            <a:br>
              <a:rPr lang="ru-RU" sz="3000" dirty="0">
                <a:latin typeface="Times New Roman"/>
                <a:ea typeface="Times New Roman"/>
                <a:cs typeface="Calibri"/>
              </a:rPr>
            </a:br>
            <a:r>
              <a:rPr lang="ru-RU" sz="3000" dirty="0">
                <a:latin typeface="Times New Roman"/>
                <a:ea typeface="Times New Roman"/>
                <a:cs typeface="Calibri"/>
              </a:rPr>
              <a:t>С двумя вещами человек не состарится: это доброе слово и доброе дело.</a:t>
            </a:r>
            <a:endParaRPr lang="ru-RU" sz="30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525712"/>
            <a:ext cx="123825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977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576064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/>
                <a:ea typeface="Times New Roman"/>
              </a:rPr>
              <a:t>Слова, которые обозначают действия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Письмо по памяти.</a:t>
            </a:r>
            <a:br>
              <a:rPr lang="ru-RU" b="1" dirty="0">
                <a:latin typeface="Times New Roman"/>
                <a:ea typeface="Times New Roman"/>
                <a:cs typeface="Calibri"/>
              </a:rPr>
            </a:br>
            <a:r>
              <a:rPr lang="ru-RU" b="1" dirty="0" smtClean="0">
                <a:latin typeface="Times New Roman"/>
                <a:ea typeface="Times New Roman"/>
                <a:cs typeface="Calibri"/>
              </a:rPr>
              <a:t>Прочитай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, объясни смысл пословиц. Спиши по памяти.</a:t>
            </a: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         Герой не умрёт – он вечно живёт.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         Вода с гор потекла  - весну принесла.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         Вьюги да метели под февраль полетели.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r>
              <a:rPr lang="ru-RU" sz="3600" b="1" i="1" dirty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3600" b="1" i="1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3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       </a:t>
            </a:r>
            <a:r>
              <a:rPr lang="ru-RU" b="1" dirty="0">
                <a:latin typeface="Times New Roman"/>
                <a:ea typeface="Times New Roman"/>
              </a:rPr>
              <a:t>Подчеркни глаголы двумя чертами. </a:t>
            </a:r>
            <a:br>
              <a:rPr lang="ru-RU" b="1" dirty="0">
                <a:latin typeface="Times New Roman"/>
                <a:ea typeface="Times New Roman"/>
              </a:rPr>
            </a:br>
            <a:endParaRPr lang="ru-RU" dirty="0"/>
          </a:p>
        </p:txBody>
      </p:sp>
      <p:pic>
        <p:nvPicPr>
          <p:cNvPr id="22530" name="Рисунок 4" descr="https://im0-tub-ru.yandex.net/i?id=2f863b65a9c68bdfe7e5bdbdeecb904e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337" y="188640"/>
            <a:ext cx="2351087" cy="176688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5086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Слова, которые обозначают действия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i="1" dirty="0" smtClean="0">
                <a:latin typeface="Times New Roman"/>
                <a:ea typeface="Times New Roman"/>
              </a:rPr>
              <a:t> </a:t>
            </a:r>
            <a:r>
              <a:rPr lang="ru-RU" sz="2800" b="1" dirty="0">
                <a:latin typeface="Times New Roman"/>
                <a:ea typeface="Times New Roman"/>
              </a:rPr>
              <a:t>Составь небольшой рассказ на следующие темы, используя </a:t>
            </a:r>
            <a:r>
              <a:rPr lang="ru-RU" sz="2800" b="1" dirty="0" smtClean="0">
                <a:latin typeface="Times New Roman"/>
                <a:ea typeface="Times New Roman"/>
              </a:rPr>
              <a:t>  </a:t>
            </a:r>
            <a:r>
              <a:rPr lang="ru-RU" sz="2800" b="1" dirty="0">
                <a:latin typeface="Times New Roman"/>
                <a:ea typeface="Times New Roman"/>
              </a:rPr>
              <a:t>опорные слова.</a:t>
            </a:r>
            <a:br>
              <a:rPr lang="ru-RU" sz="2800" b="1" dirty="0">
                <a:latin typeface="Times New Roman"/>
                <a:ea typeface="Times New Roman"/>
              </a:rPr>
            </a:br>
            <a:r>
              <a:rPr lang="ru-RU" b="1" dirty="0">
                <a:latin typeface="Times New Roman"/>
                <a:ea typeface="Times New Roman"/>
              </a:rPr>
              <a:t>                 </a:t>
            </a:r>
            <a:r>
              <a:rPr lang="ru-RU" b="1" dirty="0" smtClean="0">
                <a:latin typeface="Times New Roman"/>
                <a:ea typeface="Times New Roman"/>
              </a:rPr>
              <a:t> Ледоход на Томи</a:t>
            </a: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>         Светит, треснул, поплыли</a:t>
            </a:r>
            <a:r>
              <a:rPr lang="ru-RU" dirty="0" smtClean="0">
                <a:latin typeface="Times New Roman"/>
                <a:ea typeface="Times New Roman"/>
              </a:rPr>
              <a:t>, кружатся</a:t>
            </a:r>
            <a:r>
              <a:rPr lang="ru-RU" dirty="0">
                <a:latin typeface="Times New Roman"/>
                <a:ea typeface="Times New Roman"/>
              </a:rPr>
              <a:t>, сталкиваются,  ломаются,  кричат, смотрят.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492162"/>
            <a:ext cx="3096344" cy="193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5337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770984" cy="1143000"/>
          </a:xfrm>
        </p:spPr>
        <p:txBody>
          <a:bodyPr/>
          <a:lstStyle/>
          <a:p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Слова, которые обозначают действия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Прочитай летние приметы. Спиши, подчеркни слова – названия действий.</a:t>
            </a:r>
            <a:br>
              <a:rPr lang="ru-RU" b="1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Цыплята прячутся – к дождливой погоде.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Усиленно стрекочут стрекозы -  к дождю.</a:t>
            </a:r>
            <a:endParaRPr lang="ru-RU" sz="2000" dirty="0">
              <a:latin typeface="Calibri"/>
              <a:ea typeface="Times New Roman"/>
              <a:cs typeface="Calibri"/>
            </a:endParaRPr>
          </a:p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В небе парят коршуны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 –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к хорошей погоде.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Кроты выбрасывают много земли из норы – к дождю.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Шиповник зацвёл – карась на удочку пошёл.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Полетел пух с осины – иди за подосиновиками.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Паук забился в угол – к ветру.</a:t>
            </a:r>
            <a:endParaRPr lang="ru-RU" sz="20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b="1" dirty="0">
                <a:latin typeface="Times New Roman"/>
                <a:ea typeface="Times New Roman"/>
                <a:cs typeface="Calibri"/>
              </a:rPr>
              <a:t>Как в старину называли летние месяцы</a:t>
            </a:r>
            <a:r>
              <a:rPr lang="ru-RU" b="1" dirty="0" smtClean="0">
                <a:latin typeface="Times New Roman"/>
                <a:ea typeface="Times New Roman"/>
                <a:cs typeface="Calibri"/>
              </a:rPr>
              <a:t>?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Calibri"/>
              </a:rPr>
              <a:t>Июнь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–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червень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(красный), разноцвет.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Июль –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липень,серпень</a:t>
            </a:r>
            <a:r>
              <a:rPr lang="ru-RU" dirty="0">
                <a:latin typeface="Times New Roman"/>
                <a:ea typeface="Times New Roman"/>
                <a:cs typeface="Calibri"/>
              </a:rPr>
              <a:t>,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сенозорик</a:t>
            </a:r>
            <a:r>
              <a:rPr lang="ru-RU" dirty="0">
                <a:latin typeface="Times New Roman"/>
                <a:ea typeface="Times New Roman"/>
                <a:cs typeface="Calibri"/>
              </a:rPr>
              <a:t>, страдник.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Август -  зарев,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жнивень</a:t>
            </a:r>
            <a:r>
              <a:rPr lang="ru-RU" dirty="0">
                <a:latin typeface="Times New Roman"/>
                <a:ea typeface="Times New Roman"/>
                <a:cs typeface="Calibri"/>
              </a:rPr>
              <a:t>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endParaRPr lang="ru-RU" sz="2000" dirty="0">
              <a:effectLst/>
              <a:latin typeface="Calibri"/>
              <a:ea typeface="Times New Roman"/>
              <a:cs typeface="Calibri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44792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04864"/>
            <a:ext cx="2546692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66647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b="1" dirty="0" smtClean="0">
                <a:latin typeface="Times New Roman"/>
                <a:ea typeface="Times New Roman"/>
                <a:cs typeface="Calibri"/>
              </a:rPr>
            </a:br>
            <a:r>
              <a:rPr lang="ru-RU" b="1" dirty="0" smtClean="0">
                <a:latin typeface="Times New Roman"/>
                <a:ea typeface="Times New Roman"/>
                <a:cs typeface="Calibri"/>
              </a:rPr>
              <a:t>Предложение</a:t>
            </a:r>
            <a:r>
              <a:rPr lang="ru-RU" sz="3200" dirty="0">
                <a:latin typeface="Calibri"/>
                <a:ea typeface="Times New Roman"/>
                <a:cs typeface="Calibri"/>
              </a:rPr>
              <a:t/>
            </a:r>
            <a:br>
              <a:rPr lang="ru-RU" sz="3200" dirty="0">
                <a:latin typeface="Calibri"/>
                <a:ea typeface="Times New Roman"/>
                <a:cs typeface="Calibri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2400" b="1" dirty="0">
                <a:latin typeface="Times New Roman"/>
                <a:ea typeface="Times New Roman"/>
              </a:rPr>
              <a:t>Определите количество предложений в тексте, подчеркните слова, которые пишутся с большой буквы</a:t>
            </a:r>
            <a:r>
              <a:rPr lang="ru-RU" sz="2400" b="1" dirty="0" smtClean="0">
                <a:latin typeface="Times New Roman"/>
                <a:ea typeface="Times New Roman"/>
              </a:rPr>
              <a:t>.</a:t>
            </a:r>
          </a:p>
          <a:p>
            <a:pPr marL="0" indent="0" algn="just">
              <a:buNone/>
            </a:pPr>
            <a:r>
              <a:rPr lang="ru-RU" sz="2400" b="1" dirty="0" smtClean="0">
                <a:latin typeface="Times New Roman"/>
                <a:ea typeface="Times New Roman"/>
              </a:rPr>
              <a:t>Вставьте </a:t>
            </a:r>
            <a:r>
              <a:rPr lang="ru-RU" sz="2400" b="1" dirty="0">
                <a:latin typeface="Times New Roman"/>
                <a:ea typeface="Times New Roman"/>
              </a:rPr>
              <a:t>пропущенные буквы</a:t>
            </a:r>
            <a:r>
              <a:rPr lang="ru-RU" sz="2400" b="1" dirty="0" smtClean="0">
                <a:latin typeface="Times New Roman"/>
                <a:ea typeface="Times New Roman"/>
              </a:rPr>
              <a:t>.  </a:t>
            </a:r>
            <a:r>
              <a:rPr lang="ru-RU" sz="2400" b="1" dirty="0">
                <a:latin typeface="Times New Roman"/>
                <a:ea typeface="Times New Roman"/>
              </a:rPr>
              <a:t>Запишите текст без ошибок.</a:t>
            </a:r>
          </a:p>
          <a:p>
            <a:pPr marL="0" indent="0" algn="just">
              <a:spcAft>
                <a:spcPts val="0"/>
              </a:spcAft>
              <a:buNone/>
            </a:pPr>
            <a:endParaRPr lang="ru-RU" sz="2400" b="1" dirty="0" smtClean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b="1" dirty="0" smtClean="0"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latin typeface="Times New Roman"/>
                <a:ea typeface="Times New Roman"/>
              </a:rPr>
            </a:br>
            <a:r>
              <a:rPr lang="ru-RU" sz="2400" dirty="0" smtClean="0">
                <a:latin typeface="Times New Roman"/>
                <a:ea typeface="Times New Roman"/>
              </a:rPr>
              <a:t> </a:t>
            </a:r>
            <a:r>
              <a:rPr lang="ru-RU" sz="2400" b="1" dirty="0" smtClean="0"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latin typeface="Times New Roman"/>
                <a:ea typeface="Times New Roman"/>
              </a:rPr>
            </a:br>
            <a:r>
              <a:rPr lang="ru-RU" sz="2400" b="1" dirty="0" smtClean="0">
                <a:latin typeface="Times New Roman"/>
                <a:ea typeface="Times New Roman"/>
              </a:rPr>
              <a:t> </a:t>
            </a:r>
            <a:br>
              <a:rPr lang="ru-RU" sz="2400" b="1" dirty="0" smtClean="0">
                <a:latin typeface="Times New Roman"/>
                <a:ea typeface="Times New Roman"/>
              </a:rPr>
            </a:br>
            <a:endParaRPr lang="ru-RU" sz="2400" dirty="0" smtClean="0">
              <a:latin typeface="Times New Roman"/>
              <a:ea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Calibri"/>
              </a:rPr>
              <a:t>     </a:t>
            </a:r>
            <a:r>
              <a:rPr lang="ru-RU" dirty="0" err="1" smtClean="0">
                <a:latin typeface="Times New Roman"/>
                <a:ea typeface="Times New Roman"/>
                <a:cs typeface="Calibri"/>
              </a:rPr>
              <a:t>Хор.шо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летом в </a:t>
            </a:r>
            <a:r>
              <a:rPr lang="ru-RU" dirty="0" err="1" smtClean="0">
                <a:latin typeface="Times New Roman"/>
                <a:ea typeface="Times New Roman"/>
                <a:cs typeface="Calibri"/>
              </a:rPr>
              <a:t>л.сах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Кузнецкой котловины  мы идём по сочной </a:t>
            </a:r>
            <a:r>
              <a:rPr lang="ru-RU" dirty="0" err="1" smtClean="0">
                <a:latin typeface="Times New Roman"/>
                <a:ea typeface="Times New Roman"/>
                <a:cs typeface="Calibri"/>
              </a:rPr>
              <a:t>тр.ве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кругом </a:t>
            </a:r>
            <a:r>
              <a:rPr lang="ru-RU" dirty="0" err="1" smtClean="0">
                <a:latin typeface="Times New Roman"/>
                <a:ea typeface="Times New Roman"/>
                <a:cs typeface="Calibri"/>
              </a:rPr>
              <a:t>п.стреют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dirty="0" err="1" smtClean="0">
                <a:latin typeface="Times New Roman"/>
                <a:ea typeface="Times New Roman"/>
                <a:cs typeface="Calibri"/>
              </a:rPr>
              <a:t>цв.ты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гудят </a:t>
            </a:r>
            <a:r>
              <a:rPr lang="ru-RU" dirty="0" err="1" smtClean="0">
                <a:latin typeface="Times New Roman"/>
                <a:ea typeface="Times New Roman"/>
                <a:cs typeface="Calibri"/>
              </a:rPr>
              <a:t>шм.ли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у </a:t>
            </a:r>
            <a:r>
              <a:rPr lang="ru-RU" dirty="0" err="1" smtClean="0">
                <a:latin typeface="Times New Roman"/>
                <a:ea typeface="Times New Roman"/>
                <a:cs typeface="Calibri"/>
              </a:rPr>
              <a:t>тр.пы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кучка рыхлой </a:t>
            </a:r>
            <a:r>
              <a:rPr lang="ru-RU" dirty="0" err="1" smtClean="0">
                <a:latin typeface="Times New Roman"/>
                <a:ea typeface="Times New Roman"/>
                <a:cs typeface="Calibri"/>
              </a:rPr>
              <a:t>з.мли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это </a:t>
            </a:r>
            <a:r>
              <a:rPr lang="ru-RU" dirty="0" err="1" smtClean="0">
                <a:latin typeface="Times New Roman"/>
                <a:ea typeface="Times New Roman"/>
                <a:cs typeface="Calibri"/>
              </a:rPr>
              <a:t>н.ра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dirty="0" err="1" smtClean="0">
                <a:latin typeface="Times New Roman"/>
                <a:ea typeface="Times New Roman"/>
                <a:cs typeface="Calibri"/>
              </a:rPr>
              <a:t>кр.та</a:t>
            </a:r>
            <a:endParaRPr lang="ru-RU" sz="2400" dirty="0" smtClean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</a:rPr>
              <a:t>        </a:t>
            </a:r>
            <a:r>
              <a:rPr lang="ru-RU" dirty="0">
                <a:latin typeface="Times New Roman"/>
                <a:ea typeface="Times New Roman"/>
              </a:rPr>
              <a:t>Бурундуки – </a:t>
            </a:r>
            <a:r>
              <a:rPr lang="ru-RU" dirty="0" err="1">
                <a:latin typeface="Times New Roman"/>
                <a:ea typeface="Times New Roman"/>
              </a:rPr>
              <a:t>л.сные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</a:rPr>
              <a:t>зв.рьки</a:t>
            </a:r>
            <a:r>
              <a:rPr lang="ru-RU" dirty="0">
                <a:latin typeface="Times New Roman"/>
                <a:ea typeface="Times New Roman"/>
              </a:rPr>
              <a:t> они едят почки разных </a:t>
            </a:r>
            <a:r>
              <a:rPr lang="ru-RU" dirty="0" err="1">
                <a:latin typeface="Times New Roman"/>
                <a:ea typeface="Times New Roman"/>
              </a:rPr>
              <a:t>д.ревьев</a:t>
            </a:r>
            <a:r>
              <a:rPr lang="ru-RU" dirty="0">
                <a:latin typeface="Times New Roman"/>
                <a:ea typeface="Times New Roman"/>
              </a:rPr>
              <a:t> бурундук любит ягоды и </a:t>
            </a:r>
            <a:r>
              <a:rPr lang="ru-RU" dirty="0" err="1">
                <a:latin typeface="Times New Roman"/>
                <a:ea typeface="Times New Roman"/>
              </a:rPr>
              <a:t>пл.ды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</a:rPr>
              <a:t>ш.повника</a:t>
            </a:r>
            <a:r>
              <a:rPr lang="ru-RU" dirty="0">
                <a:latin typeface="Times New Roman"/>
                <a:ea typeface="Times New Roman"/>
              </a:rPr>
              <a:t> этот </a:t>
            </a:r>
            <a:r>
              <a:rPr lang="ru-RU" dirty="0" err="1">
                <a:latin typeface="Times New Roman"/>
                <a:ea typeface="Times New Roman"/>
              </a:rPr>
              <a:t>зв.рёк</a:t>
            </a:r>
            <a:r>
              <a:rPr lang="ru-RU" dirty="0">
                <a:latin typeface="Times New Roman"/>
                <a:ea typeface="Times New Roman"/>
              </a:rPr>
              <a:t> может </a:t>
            </a:r>
            <a:r>
              <a:rPr lang="ru-RU" dirty="0" err="1">
                <a:latin typeface="Times New Roman"/>
                <a:ea typeface="Times New Roman"/>
              </a:rPr>
              <a:t>разоритьь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</a:rPr>
              <a:t>гн.здо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</a:rPr>
              <a:t>з.мой</a:t>
            </a:r>
            <a:r>
              <a:rPr lang="ru-RU" dirty="0">
                <a:latin typeface="Times New Roman"/>
                <a:ea typeface="Times New Roman"/>
              </a:rPr>
              <a:t> бурундуки крепко спят в </a:t>
            </a:r>
            <a:r>
              <a:rPr lang="ru-RU" dirty="0" err="1">
                <a:latin typeface="Times New Roman"/>
                <a:ea typeface="Times New Roman"/>
              </a:rPr>
              <a:t>н.ре</a:t>
            </a: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00808"/>
            <a:ext cx="1728192" cy="145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86412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Предложение</a:t>
            </a:r>
            <a:r>
              <a:rPr lang="ru-RU" sz="29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  <a:t/>
            </a:r>
            <a:br>
              <a:rPr lang="ru-RU" sz="2900" dirty="0">
                <a:solidFill>
                  <a:prstClr val="black"/>
                </a:solidFill>
                <a:latin typeface="Calibri"/>
                <a:ea typeface="Times New Roman"/>
                <a:cs typeface="Calibri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Составь из слов предложения. Запиши их.</a:t>
            </a: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На, озера, берег,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Берчикуль</a:t>
            </a:r>
            <a:r>
              <a:rPr lang="ru-RU" dirty="0">
                <a:latin typeface="Times New Roman"/>
                <a:ea typeface="Times New Roman"/>
                <a:cs typeface="Calibri"/>
              </a:rPr>
              <a:t>, чайки, белые, прилетели.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Носились, над, громким, с, криком, они, водой.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r>
              <a:rPr lang="ru-RU" dirty="0">
                <a:latin typeface="Times New Roman"/>
                <a:ea typeface="Times New Roman"/>
              </a:rPr>
              <a:t>В, чайки, прозрачной, высматривали, воде, рыбёшку, мелкую.</a:t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>Пенистые, бьются, о, берег, скалистый, волны.</a:t>
            </a:r>
            <a:br>
              <a:rPr lang="ru-RU" dirty="0">
                <a:latin typeface="Times New Roman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92952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/>
            </a:r>
            <a:br>
              <a:rPr lang="ru-RU" b="1" dirty="0">
                <a:latin typeface="Times New Roman"/>
                <a:ea typeface="Times New Roman"/>
                <a:cs typeface="Calibri"/>
              </a:rPr>
            </a:br>
            <a:r>
              <a:rPr lang="ru-RU" sz="2700" b="1" dirty="0" smtClean="0">
                <a:latin typeface="Times New Roman"/>
                <a:ea typeface="Times New Roman"/>
                <a:cs typeface="Calibri"/>
              </a:rPr>
              <a:t>Изучаем </a:t>
            </a:r>
            <a:r>
              <a:rPr lang="ru-RU" sz="2700" b="1" dirty="0">
                <a:latin typeface="Times New Roman"/>
                <a:ea typeface="Times New Roman"/>
                <a:cs typeface="Calibri"/>
              </a:rPr>
              <a:t>жанры </a:t>
            </a:r>
            <a:r>
              <a:rPr lang="ru-RU" sz="2700" b="1" dirty="0" smtClean="0">
                <a:latin typeface="Times New Roman"/>
                <a:ea typeface="Times New Roman"/>
                <a:cs typeface="Calibri"/>
              </a:rPr>
              <a:t>живописи</a:t>
            </a:r>
            <a:br>
              <a:rPr lang="ru-RU" sz="2700" b="1" dirty="0" smtClean="0">
                <a:latin typeface="Times New Roman"/>
                <a:ea typeface="Times New Roman"/>
                <a:cs typeface="Calibri"/>
              </a:rPr>
            </a:br>
            <a:r>
              <a:rPr lang="ru-RU" sz="2700" b="1" dirty="0" smtClean="0">
                <a:latin typeface="Times New Roman"/>
                <a:ea typeface="Times New Roman"/>
                <a:cs typeface="Calibri"/>
              </a:rPr>
              <a:t>с художниками Кузбасса</a:t>
            </a:r>
            <a:r>
              <a:rPr lang="ru-RU" sz="2700" dirty="0">
                <a:latin typeface="Calibri"/>
                <a:ea typeface="Times New Roman"/>
                <a:cs typeface="Calibri"/>
              </a:rPr>
              <a:t/>
            </a:r>
            <a:br>
              <a:rPr lang="ru-RU" sz="2700" dirty="0">
                <a:latin typeface="Calibri"/>
                <a:ea typeface="Times New Roman"/>
                <a:cs typeface="Calibri"/>
              </a:rPr>
            </a:br>
            <a:endParaRPr lang="ru-RU" sz="27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1224136" cy="133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8960"/>
            <a:ext cx="2685714" cy="214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445224"/>
            <a:ext cx="4161139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Натюрморт А</a:t>
            </a:r>
            <a:r>
              <a:rPr lang="ru-RU" b="1" dirty="0" smtClean="0">
                <a:latin typeface="Times New Roman"/>
                <a:ea typeface="Times New Roman"/>
                <a:cs typeface="Calibri"/>
              </a:rPr>
              <a:t>. </a:t>
            </a:r>
            <a:r>
              <a:rPr lang="ru-RU" b="1" dirty="0" err="1" smtClean="0">
                <a:latin typeface="Times New Roman"/>
                <a:ea typeface="Times New Roman"/>
                <a:cs typeface="Calibri"/>
              </a:rPr>
              <a:t>Архиповской</a:t>
            </a:r>
            <a:r>
              <a:rPr lang="ru-RU" b="1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«Пионы»</a:t>
            </a:r>
            <a:endParaRPr lang="ru-RU" sz="1200" dirty="0">
              <a:effectLst/>
              <a:latin typeface="Calibri"/>
              <a:ea typeface="Times New Roman"/>
              <a:cs typeface="Calibri"/>
            </a:endParaRPr>
          </a:p>
        </p:txBody>
      </p:sp>
      <p:pic>
        <p:nvPicPr>
          <p:cNvPr id="26628" name="Рисунок 2" descr="Изображение 1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7" t="14098" r="15421" b="15671"/>
          <a:stretch>
            <a:fillRect/>
          </a:stretch>
        </p:blipFill>
        <p:spPr bwMode="auto">
          <a:xfrm>
            <a:off x="5004048" y="3068960"/>
            <a:ext cx="2906712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04048" y="5472656"/>
            <a:ext cx="395775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Пейзаж </a:t>
            </a:r>
            <a:r>
              <a:rPr lang="ru-RU" b="1" dirty="0" err="1">
                <a:latin typeface="Times New Roman"/>
                <a:ea typeface="Times New Roman"/>
                <a:cs typeface="Calibri"/>
              </a:rPr>
              <a:t>А.Ковригина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 «Среди гор»</a:t>
            </a:r>
            <a:endParaRPr lang="ru-RU" sz="1400" dirty="0">
              <a:effectLst/>
              <a:latin typeface="Calibri"/>
              <a:ea typeface="Times New Roman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916832"/>
            <a:ext cx="756084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Запиши несколько предложений о том, что ты видишь на картинах.</a:t>
            </a:r>
            <a:endParaRPr lang="ru-RU" sz="1200" dirty="0">
              <a:effectLst/>
              <a:latin typeface="Calibri"/>
              <a:ea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1389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31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Заглянем </a:t>
            </a:r>
            <a: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в</a:t>
            </a:r>
            <a:b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 «Красную книгу Кемеровской области»</a:t>
            </a:r>
            <a:r>
              <a:rPr lang="ru-RU" sz="3100" dirty="0">
                <a:latin typeface="Calibri"/>
                <a:ea typeface="Times New Roman"/>
                <a:cs typeface="Calibri"/>
              </a:rPr>
              <a:t/>
            </a:r>
            <a:br>
              <a:rPr lang="ru-RU" sz="3100" dirty="0">
                <a:latin typeface="Calibri"/>
                <a:ea typeface="Times New Roman"/>
                <a:cs typeface="Calibri"/>
              </a:rPr>
            </a:b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buNone/>
            </a:pPr>
            <a:r>
              <a:rPr lang="ru-RU" sz="2400" b="1" dirty="0">
                <a:latin typeface="Times New Roman"/>
                <a:ea typeface="Times New Roman"/>
                <a:cs typeface="Calibri"/>
              </a:rPr>
              <a:t>Прочитай предложение.  Что такое  Красная книга? Запиши предложение. 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    В </a:t>
            </a:r>
            <a:r>
              <a:rPr lang="ru-RU" sz="2400" dirty="0">
                <a:latin typeface="Times New Roman"/>
                <a:ea typeface="Times New Roman"/>
              </a:rPr>
              <a:t>«</a:t>
            </a:r>
            <a:r>
              <a:rPr lang="ru-RU" sz="2400" dirty="0" smtClean="0">
                <a:latin typeface="Times New Roman"/>
                <a:ea typeface="Times New Roman"/>
              </a:rPr>
              <a:t>Красную книгу </a:t>
            </a:r>
            <a:r>
              <a:rPr lang="ru-RU" sz="2400" dirty="0">
                <a:latin typeface="Times New Roman"/>
                <a:ea typeface="Times New Roman"/>
              </a:rPr>
              <a:t>Кемеровской области» </a:t>
            </a:r>
            <a:r>
              <a:rPr lang="ru-RU" sz="2400" dirty="0" smtClean="0">
                <a:latin typeface="Times New Roman"/>
                <a:ea typeface="Times New Roman"/>
              </a:rPr>
              <a:t>занесены </a:t>
            </a:r>
            <a:r>
              <a:rPr lang="ru-RU" sz="2400" dirty="0">
                <a:latin typeface="Times New Roman"/>
                <a:ea typeface="Times New Roman"/>
              </a:rPr>
              <a:t>164 вида редких растений    и 135 видов исчезающих животных.</a:t>
            </a:r>
            <a:br>
              <a:rPr lang="ru-RU" sz="2400" dirty="0">
                <a:latin typeface="Times New Roman"/>
                <a:ea typeface="Times New Roman"/>
              </a:rPr>
            </a:b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44016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29000"/>
            <a:ext cx="1800200" cy="189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448127"/>
            <a:ext cx="2117725" cy="178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5445224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кабарга сибирская                                 </a:t>
            </a:r>
            <a:r>
              <a:rPr lang="ru-RU" dirty="0" smtClean="0">
                <a:latin typeface="Times New Roman"/>
                <a:ea typeface="Times New Roman"/>
              </a:rPr>
              <a:t>             Венерин  </a:t>
            </a:r>
            <a:r>
              <a:rPr lang="ru-RU" dirty="0">
                <a:latin typeface="Times New Roman"/>
                <a:ea typeface="Times New Roman"/>
              </a:rPr>
              <a:t>башмачок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758211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b="1" dirty="0" smtClean="0">
                <a:latin typeface="Times New Roman"/>
                <a:ea typeface="Times New Roman"/>
                <a:cs typeface="Calibri"/>
              </a:rPr>
            </a:br>
            <a:r>
              <a:rPr lang="ru-RU" b="1" dirty="0" smtClean="0">
                <a:latin typeface="Times New Roman"/>
                <a:ea typeface="Times New Roman"/>
                <a:cs typeface="Calibri"/>
              </a:rPr>
              <a:t>Главные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члены предложения</a:t>
            </a:r>
            <a:br>
              <a:rPr lang="ru-RU" b="1" dirty="0">
                <a:latin typeface="Times New Roman"/>
                <a:ea typeface="Times New Roman"/>
                <a:cs typeface="Calibri"/>
              </a:rPr>
            </a:br>
            <a:r>
              <a:rPr lang="ru-RU" sz="3200" dirty="0">
                <a:latin typeface="Calibri"/>
                <a:ea typeface="Times New Roman"/>
                <a:cs typeface="Calibri"/>
              </a:rPr>
              <a:t/>
            </a:r>
            <a:br>
              <a:rPr lang="ru-RU" sz="3200" dirty="0">
                <a:latin typeface="Calibri"/>
                <a:ea typeface="Times New Roman"/>
                <a:cs typeface="Calibri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ru-RU" sz="2800" b="1" dirty="0">
                <a:latin typeface="Times New Roman"/>
                <a:ea typeface="Times New Roman"/>
                <a:cs typeface="Calibri"/>
              </a:rPr>
              <a:t>Прочитай.</a:t>
            </a:r>
            <a:endParaRPr lang="ru-RU" sz="2800" dirty="0">
              <a:latin typeface="Calibri"/>
              <a:ea typeface="Times New Roman"/>
              <a:cs typeface="Calibri"/>
            </a:endParaRPr>
          </a:p>
          <a:p>
            <a:pPr marL="6604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Calibri"/>
              </a:rPr>
              <a:t>По берегам реки Кондомы гнездятся…….</a:t>
            </a:r>
            <a:br>
              <a:rPr lang="ru-RU" sz="2800" dirty="0">
                <a:latin typeface="Times New Roman"/>
                <a:ea typeface="Times New Roman"/>
                <a:cs typeface="Calibri"/>
              </a:rPr>
            </a:br>
            <a:r>
              <a:rPr lang="ru-RU" sz="2800" dirty="0">
                <a:latin typeface="Times New Roman"/>
                <a:ea typeface="Times New Roman"/>
                <a:cs typeface="Calibri"/>
              </a:rPr>
              <a:t>В сосновом лесу обитают……</a:t>
            </a:r>
            <a:br>
              <a:rPr lang="ru-RU" sz="2800" dirty="0">
                <a:latin typeface="Times New Roman"/>
                <a:ea typeface="Times New Roman"/>
                <a:cs typeface="Calibri"/>
              </a:rPr>
            </a:br>
            <a:r>
              <a:rPr lang="ru-RU" sz="2800" dirty="0">
                <a:latin typeface="Times New Roman"/>
                <a:ea typeface="Times New Roman"/>
                <a:cs typeface="Calibri"/>
              </a:rPr>
              <a:t>Под корнями деревьев…..</a:t>
            </a:r>
            <a:br>
              <a:rPr lang="ru-RU" sz="2800" dirty="0">
                <a:latin typeface="Times New Roman"/>
                <a:ea typeface="Times New Roman"/>
                <a:cs typeface="Calibri"/>
              </a:rPr>
            </a:br>
            <a:r>
              <a:rPr lang="ru-RU" sz="2800" dirty="0">
                <a:latin typeface="Times New Roman"/>
                <a:ea typeface="Times New Roman"/>
                <a:cs typeface="Calibri"/>
              </a:rPr>
              <a:t>На солнечной полянке….</a:t>
            </a:r>
            <a:br>
              <a:rPr lang="ru-RU" sz="2800" dirty="0">
                <a:latin typeface="Times New Roman"/>
                <a:ea typeface="Times New Roman"/>
                <a:cs typeface="Calibri"/>
              </a:rPr>
            </a:br>
            <a:r>
              <a:rPr lang="ru-RU" sz="2800" dirty="0">
                <a:latin typeface="Times New Roman"/>
                <a:ea typeface="Times New Roman"/>
                <a:cs typeface="Calibri"/>
              </a:rPr>
              <a:t>Медведь лакомится……</a:t>
            </a:r>
            <a:br>
              <a:rPr lang="ru-RU" sz="2800" dirty="0">
                <a:latin typeface="Times New Roman"/>
                <a:ea typeface="Times New Roman"/>
                <a:cs typeface="Calibri"/>
              </a:rPr>
            </a:br>
            <a:endParaRPr lang="ru-RU" sz="2800" dirty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r>
              <a:rPr lang="ru-RU" sz="2800" b="1" dirty="0">
                <a:latin typeface="Times New Roman"/>
                <a:ea typeface="Times New Roman"/>
              </a:rPr>
              <a:t>Закончи предложения. Спиши подчеркни главные члены.</a:t>
            </a:r>
            <a:endParaRPr lang="ru-RU" sz="28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84984"/>
            <a:ext cx="19431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7223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Главные члены предложения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Узнай название деревьев.  Определи количество предложений в каждом абзаце. 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      Красивей моей одежды не придумаешь я вся как золотая в лесу я самая первая начинаю менять свой летний наряд на осенний по цвету моего наряда узнают что осень наступила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        А меня называют и деревом и кустарником листочки летом зеленые а к осени краснеют мои плоды называют ягодами а на самом деле это круглые оранжево- красные яблочки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Calibri"/>
              </a:rPr>
              <a:t>     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Я дерево могучее мои листья к осени почти не меняют свою окраску многие меня не любят за то что от меня летом летит пух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76672"/>
            <a:ext cx="155257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9321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Главные члены предложения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Прочитайте предложения. Спиши.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Calibri"/>
              </a:rPr>
              <a:t>         На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вершине дряхлого кедра сидит рыжий крылатый великан беркут. Он выжидающе смотрит на утиные стаи, выбирает жертву. В стороне над лесом парит орлан-белохвост. Это редкая птица для черневой  тайги. Она гнездится в верховьях Кузнецкого Алатау.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(М. </a:t>
            </a:r>
            <a:r>
              <a:rPr lang="ru-RU" dirty="0" err="1">
                <a:latin typeface="Times New Roman"/>
                <a:ea typeface="Times New Roman"/>
                <a:cs typeface="Calibri"/>
              </a:rPr>
              <a:t>Заплатин</a:t>
            </a:r>
            <a:r>
              <a:rPr lang="ru-RU" dirty="0">
                <a:latin typeface="Times New Roman"/>
                <a:ea typeface="Times New Roman"/>
                <a:cs typeface="Calibri"/>
              </a:rPr>
              <a:t>)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В каждом предложении, кроме четвертого, найди грамматическую основу. 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88134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latin typeface="Times New Roman"/>
                <a:ea typeface="Times New Roman"/>
                <a:cs typeface="Calibri"/>
              </a:rPr>
              <a:t>Второстепенные   члены предложения</a:t>
            </a:r>
            <a:r>
              <a:rPr lang="ru-RU" sz="3200" dirty="0">
                <a:latin typeface="Calibri"/>
                <a:ea typeface="Times New Roman"/>
                <a:cs typeface="Calibri"/>
              </a:rPr>
              <a:t/>
            </a:r>
            <a:br>
              <a:rPr lang="ru-RU" sz="3200" dirty="0">
                <a:latin typeface="Calibri"/>
                <a:ea typeface="Times New Roman"/>
                <a:cs typeface="Calibri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Прочитай.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b="1" dirty="0">
                <a:latin typeface="Times New Roman"/>
                <a:ea typeface="Times New Roman"/>
              </a:rPr>
              <a:t> </a:t>
            </a:r>
            <a:r>
              <a:rPr lang="ru-RU" b="1" dirty="0">
                <a:latin typeface="Times New Roman"/>
                <a:ea typeface="Times New Roman"/>
              </a:rPr>
              <a:t>Составь из этих слов предложения и запиши их. </a:t>
            </a:r>
            <a:br>
              <a:rPr lang="ru-RU" b="1" dirty="0">
                <a:latin typeface="Times New Roman"/>
                <a:ea typeface="Times New Roman"/>
              </a:rPr>
            </a:br>
            <a:r>
              <a:rPr lang="ru-RU" b="1" dirty="0">
                <a:latin typeface="Times New Roman"/>
                <a:ea typeface="Times New Roman"/>
              </a:rPr>
              <a:t>  </a:t>
            </a:r>
            <a:r>
              <a:rPr lang="ru-RU" b="1" dirty="0" smtClean="0">
                <a:latin typeface="Times New Roman"/>
                <a:ea typeface="Times New Roman"/>
              </a:rPr>
              <a:t>Подчеркни </a:t>
            </a:r>
            <a:r>
              <a:rPr lang="ru-RU" b="1" dirty="0">
                <a:latin typeface="Times New Roman"/>
                <a:ea typeface="Times New Roman"/>
              </a:rPr>
              <a:t>главные и второстепенные члены.</a:t>
            </a:r>
            <a:br>
              <a:rPr lang="ru-RU" b="1" dirty="0">
                <a:latin typeface="Times New Roman"/>
                <a:ea typeface="Times New Roman"/>
              </a:rPr>
            </a:br>
            <a:r>
              <a:rPr lang="ru-RU" sz="36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/>
            </a:r>
            <a:br>
              <a:rPr lang="ru-RU" sz="36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На, водохранилища, берегу, Беловского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, чайки</a:t>
            </a:r>
            <a:r>
              <a:rPr lang="ru-RU" dirty="0">
                <a:latin typeface="Times New Roman"/>
                <a:ea typeface="Times New Roman"/>
                <a:cs typeface="Calibri"/>
              </a:rPr>
              <a:t>, белые, поселились.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Летали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, над</a:t>
            </a:r>
            <a:r>
              <a:rPr lang="ru-RU" dirty="0">
                <a:latin typeface="Times New Roman"/>
                <a:ea typeface="Times New Roman"/>
                <a:cs typeface="Calibri"/>
              </a:rPr>
              <a:t>, громкими, с, криками, они, водой.</a:t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В,  прозрачной, люди, воде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, рыбу</a:t>
            </a:r>
            <a:r>
              <a:rPr lang="ru-RU" dirty="0">
                <a:latin typeface="Times New Roman"/>
                <a:ea typeface="Times New Roman"/>
                <a:cs typeface="Calibri"/>
              </a:rPr>
              <a:t>, развели, промысловую.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Прижились, в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, толстолобики, водохранилище, карпы</a:t>
            </a:r>
            <a:r>
              <a:rPr lang="ru-RU" dirty="0">
                <a:latin typeface="Times New Roman"/>
                <a:ea typeface="Times New Roman"/>
                <a:cs typeface="Calibri"/>
              </a:rPr>
              <a:t>, и.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r>
              <a:rPr lang="ru-RU" b="1" dirty="0">
                <a:latin typeface="Times New Roman"/>
                <a:ea typeface="Times New Roman"/>
              </a:rPr>
              <a:t/>
            </a:r>
            <a:br>
              <a:rPr lang="ru-RU" b="1" dirty="0">
                <a:latin typeface="Times New Roman"/>
                <a:ea typeface="Times New Roman"/>
              </a:rPr>
            </a:b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764704"/>
            <a:ext cx="239077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9998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Второстепенные   члены предложения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b="1" dirty="0">
                <a:latin typeface="Times New Roman"/>
                <a:ea typeface="Times New Roman"/>
                <a:cs typeface="Calibri"/>
              </a:rPr>
              <a:t>Составь предложения, начиная с выделенных слов</a:t>
            </a:r>
            <a:r>
              <a:rPr lang="ru-RU" sz="2600" b="1" dirty="0" smtClean="0">
                <a:latin typeface="Times New Roman"/>
                <a:ea typeface="Times New Roman"/>
                <a:cs typeface="Calibri"/>
              </a:rPr>
              <a:t>.</a:t>
            </a:r>
            <a:br>
              <a:rPr lang="ru-RU" sz="2600" b="1" dirty="0" smtClean="0">
                <a:latin typeface="Times New Roman"/>
                <a:ea typeface="Times New Roman"/>
                <a:cs typeface="Calibri"/>
              </a:rPr>
            </a:br>
            <a:r>
              <a:rPr lang="ru-RU" sz="2600" dirty="0" smtClean="0">
                <a:latin typeface="Calibri"/>
                <a:ea typeface="Times New Roman"/>
                <a:cs typeface="Calibri"/>
              </a:rPr>
              <a:t/>
            </a:r>
            <a:br>
              <a:rPr lang="ru-RU" sz="2600" dirty="0" smtClean="0">
                <a:latin typeface="Calibri"/>
                <a:ea typeface="Times New Roman"/>
                <a:cs typeface="Calibri"/>
              </a:rPr>
            </a:b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самое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в,  Кузбассе, продолжительное, года, время</a:t>
            </a:r>
            <a:r>
              <a:rPr lang="ru-RU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ru-RU" b="1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зима</a:t>
            </a:r>
            <a:r>
              <a:rPr lang="ru-RU" sz="2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снег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ru-RU" b="1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октября, ложится, уже, </a:t>
            </a: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конце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голосов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лес, птичьих, оживает, зимний, </a:t>
            </a:r>
            <a:r>
              <a:rPr lang="ru-RU" b="1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синички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начинают, поползни, </a:t>
            </a:r>
            <a:r>
              <a:rPr lang="ru-RU" b="1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там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клесты, петь</a:t>
            </a:r>
            <a:endParaRPr lang="ru-RU" sz="2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34499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Второстепенные   члены предложения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335915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Запасы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335915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b="1" dirty="0">
                <a:latin typeface="Times New Roman"/>
                <a:ea typeface="Times New Roman"/>
                <a:cs typeface="Calibri"/>
              </a:rPr>
              <a:t> 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Calibri"/>
              </a:rPr>
              <a:t>      Делать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запасы – значит себя спасать. Каждый спасает себя на свой лад. Суслик зерно с полей ворует и прячет в свою нору. Даже особые кладовые роет для этого. У сыча есть свой холодильник. Это дупло. В нём сыч на зиму замораживает мышей и птичек. У одного такого нашли два килограмма лесных мышей. А один горностай притащил в свою нору пять водяных крыс, семь полёвок, синичку, гадюку, ящерицу, тритона, лягушку и жука. Все запасают. Была бы только трещинка в коре. Не пробьётся туда дождь и ветер. Тысячи крошечных кладовых. Разве все из запомнишь? А их и не надо запоминать. Кладовые эти для всех.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                                                                       (По Н. Сладкову)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169545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6125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3368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Times New Roman"/>
                <a:cs typeface="Calibri"/>
              </a:rPr>
              <a:t>       Текст </a:t>
            </a:r>
            <a:r>
              <a:rPr lang="ru-RU" b="1" dirty="0">
                <a:latin typeface="Times New Roman"/>
                <a:ea typeface="Times New Roman"/>
                <a:cs typeface="Calibri"/>
              </a:rPr>
              <a:t>– повествование</a:t>
            </a:r>
            <a:r>
              <a:rPr lang="ru-RU" sz="3200" dirty="0">
                <a:latin typeface="Calibri"/>
                <a:ea typeface="Times New Roman"/>
                <a:cs typeface="Calibri"/>
              </a:rPr>
              <a:t/>
            </a:r>
            <a:br>
              <a:rPr lang="ru-RU" sz="3200" dirty="0">
                <a:latin typeface="Calibri"/>
                <a:ea typeface="Times New Roman"/>
                <a:cs typeface="Calibri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46474"/>
            <a:ext cx="8229600" cy="497969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 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800" b="1" kern="1800" dirty="0">
                <a:latin typeface="Times New Roman"/>
                <a:ea typeface="Times New Roman"/>
                <a:cs typeface="Calibri"/>
              </a:rPr>
              <a:t>Как птицы огонь добывали</a:t>
            </a:r>
            <a:br>
              <a:rPr lang="ru-RU" sz="4800" b="1" kern="1800" dirty="0">
                <a:latin typeface="Times New Roman"/>
                <a:ea typeface="Times New Roman"/>
                <a:cs typeface="Calibri"/>
              </a:rPr>
            </a:br>
            <a:r>
              <a:rPr lang="ru-RU" sz="5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Было </a:t>
            </a:r>
            <a:r>
              <a:rPr lang="ru-RU" sz="5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это, когда добрый </a:t>
            </a:r>
            <a:r>
              <a:rPr lang="ru-RU" sz="52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Ульгень</a:t>
            </a:r>
            <a:r>
              <a:rPr lang="ru-RU" sz="5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горы и реки, деревья и травы сотворил, людьми, зверями, птицами, рыбами землю и воду населил. Птицам в их гнездах тепло и уютно жилось, перьями и пухом они были одеты. Зверями в берлогах и норах тоже вольготно было, их шерсть густая от холода укрывала. О рыбах и говорить нечего. У всех еды было вдоволь, добывать ее было легко, словом всем хорошо жилось.</a:t>
            </a:r>
            <a:br>
              <a:rPr lang="ru-RU" sz="5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5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Одному человеку было плохо: он голым был, в жилище его огня не было, чтобы согреться возле в зимние холода, мясо или коренья на нем сварить или зажарить. Холодно и голодно людям было. И стали они птиц просить – умолять:</a:t>
            </a:r>
            <a:br>
              <a:rPr lang="ru-RU" sz="5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5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Вы, птицы, вокруг всей земли летаете, в небо – к солнцу и звездам – поднимаетесь, горы огнедышащие переваливаете, - только вы и можете добыть и принести нам огонь.</a:t>
            </a:r>
            <a:br>
              <a:rPr lang="ru-RU" sz="5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5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Птицы во все концы земли разлетелись, в небо взвились.</a:t>
            </a:r>
            <a:br>
              <a:rPr lang="ru-RU" sz="5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5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Журавль, в небесное жилище </a:t>
            </a:r>
            <a:r>
              <a:rPr lang="ru-RU" sz="52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Ульгеня</a:t>
            </a:r>
            <a:r>
              <a:rPr lang="ru-RU" sz="5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поднявшись, сказал:</a:t>
            </a:r>
            <a:br>
              <a:rPr lang="ru-RU" sz="5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5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Тобою созданные люди на земле от мороза коченеют, от голода погибают, дай огонь им!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52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Ульгень</a:t>
            </a:r>
            <a:r>
              <a:rPr lang="ru-RU" sz="5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разгневался и на людей, и на журавля, даже искорку огня из своего очага отказался дать, как журавль не упрашивал, выгнал его из своего жилища, а сам спать улегся.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5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Подождал журавль, пока </a:t>
            </a:r>
            <a:r>
              <a:rPr lang="ru-RU" sz="52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Ульгень</a:t>
            </a:r>
            <a:r>
              <a:rPr lang="ru-RU" sz="5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хорошенько заснет, потихоньку к очагу подобрался, длинной своей ногой из очага пылающий уголек выхватил, в длинном клюве зажав, стремглав на землю опустился, огонь людям принес…</a:t>
            </a:r>
            <a:br>
              <a:rPr lang="ru-RU" sz="5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5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Другая птица – орлица, над высокими горами пролетая, на скалу подоблачную отдохнуть присела. Лишь коснулась своими когтями скалы, камень от нее отломился, вниз покатился и, ударившись о другой камень, искры высек, от которых сухие деревья загорелись. Орлица, осколок скалы в когтях зажав, в долину к людям вернулась, сказала:</a:t>
            </a:r>
            <a:br>
              <a:rPr lang="ru-RU" sz="5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5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Если два камня друг о дружку ударить, искры посыплются, огонь можно разжечь.</a:t>
            </a:r>
            <a:br>
              <a:rPr lang="ru-RU" sz="5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5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 тех пор и научились люди из камня огонь высекать.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700" b="1" i="1" dirty="0">
                <a:solidFill>
                  <a:srgbClr val="FF0000"/>
                </a:solidFill>
                <a:latin typeface="Times New Roman"/>
                <a:ea typeface="Times New Roman"/>
                <a:cs typeface="Calibri"/>
              </a:rPr>
              <a:t> </a:t>
            </a:r>
            <a:endParaRPr lang="ru-RU" sz="37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700" b="1" dirty="0">
                <a:latin typeface="Times New Roman"/>
                <a:ea typeface="Times New Roman"/>
                <a:cs typeface="Calibri"/>
              </a:rPr>
              <a:t>Прочитай </a:t>
            </a:r>
            <a:r>
              <a:rPr lang="ru-RU" sz="3700" b="1" dirty="0" err="1">
                <a:latin typeface="Times New Roman"/>
                <a:ea typeface="Times New Roman"/>
                <a:cs typeface="Calibri"/>
              </a:rPr>
              <a:t>шорскую</a:t>
            </a:r>
            <a:r>
              <a:rPr lang="ru-RU" sz="3700" b="1" dirty="0">
                <a:latin typeface="Times New Roman"/>
                <a:ea typeface="Times New Roman"/>
                <a:cs typeface="Calibri"/>
              </a:rPr>
              <a:t> сказку. Определи её главную мысль. Составь план текста.</a:t>
            </a:r>
            <a:endParaRPr lang="ru-RU" sz="37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62877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2037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/>
                <a:ea typeface="Times New Roman"/>
              </a:rPr>
              <a:t>Текст – описание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b="1" dirty="0">
                <a:latin typeface="Times New Roman"/>
                <a:ea typeface="Times New Roman"/>
                <a:cs typeface="Calibri"/>
              </a:rPr>
              <a:t>Прочитай. </a:t>
            </a:r>
            <a:br>
              <a:rPr lang="ru-RU" sz="3600" b="1" dirty="0">
                <a:latin typeface="Times New Roman"/>
                <a:ea typeface="Times New Roman"/>
                <a:cs typeface="Calibri"/>
              </a:rPr>
            </a:br>
            <a:r>
              <a:rPr lang="ru-RU" sz="3600" b="1" dirty="0">
                <a:latin typeface="Times New Roman"/>
                <a:ea typeface="Times New Roman"/>
                <a:cs typeface="Calibri"/>
              </a:rPr>
              <a:t/>
            </a:r>
            <a:br>
              <a:rPr lang="ru-RU" sz="3600" b="1" dirty="0">
                <a:latin typeface="Times New Roman"/>
                <a:ea typeface="Times New Roman"/>
                <a:cs typeface="Calibri"/>
              </a:rPr>
            </a:br>
            <a:r>
              <a:rPr lang="ru-RU" dirty="0">
                <a:latin typeface="Times New Roman"/>
                <a:ea typeface="Times New Roman"/>
                <a:cs typeface="Calibri"/>
              </a:rPr>
              <a:t>          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На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берёзках, осинках, тополях замелькали жёлтые …… Поблёскивают паутинки, покрытые капельками……У многих растений поспевают……, созревают……Часто раздаются осенние песни…., которые собираются в дальнюю дорогу на юг. В Кузбасс пришла……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/>
            </a:r>
            <a:br>
              <a:rPr lang="ru-RU" dirty="0">
                <a:latin typeface="Times New Roman"/>
                <a:ea typeface="Times New Roman"/>
                <a:cs typeface="Calibri"/>
              </a:rPr>
            </a:br>
            <a:r>
              <a:rPr lang="ru-RU" b="1" dirty="0">
                <a:latin typeface="Times New Roman"/>
                <a:ea typeface="Times New Roman"/>
                <a:cs typeface="Calibri"/>
              </a:rPr>
              <a:t>Спиши,  вставляя пропущенные слова. Озаглавь текст.</a:t>
            </a:r>
            <a:endParaRPr lang="ru-RU" sz="2400" b="1" dirty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Calibri"/>
              </a:rPr>
              <a:t>Справа для справок: листочки, росы, плоды, семена, скворцов, осень.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96752"/>
            <a:ext cx="201930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9656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Текст – описание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Calibri"/>
              </a:rPr>
              <a:t>Прочитай текст. Докажи, что это текст - описание.</a:t>
            </a:r>
            <a:br>
              <a:rPr lang="ru-RU" b="1" dirty="0">
                <a:latin typeface="Times New Roman"/>
                <a:ea typeface="Times New Roman"/>
                <a:cs typeface="Calibri"/>
              </a:rPr>
            </a:br>
            <a:r>
              <a:rPr lang="ru-RU" b="1" dirty="0">
                <a:latin typeface="Times New Roman"/>
                <a:ea typeface="Times New Roman"/>
                <a:cs typeface="Calibri"/>
              </a:rPr>
              <a:t/>
            </a:r>
            <a:br>
              <a:rPr lang="ru-RU" b="1" dirty="0">
                <a:latin typeface="Times New Roman"/>
                <a:ea typeface="Times New Roman"/>
                <a:cs typeface="Calibri"/>
              </a:rPr>
            </a:br>
            <a:r>
              <a:rPr lang="ru-RU" b="1" dirty="0">
                <a:latin typeface="Times New Roman"/>
                <a:ea typeface="Times New Roman"/>
                <a:cs typeface="Calibri"/>
              </a:rPr>
              <a:t>                                              </a:t>
            </a:r>
            <a:r>
              <a:rPr lang="ru-RU" sz="3600" b="1" dirty="0">
                <a:latin typeface="Times New Roman"/>
                <a:ea typeface="Times New Roman"/>
                <a:cs typeface="Calibri"/>
              </a:rPr>
              <a:t>Осиновый лес</a:t>
            </a:r>
            <a:r>
              <a:rPr lang="ru-RU" dirty="0">
                <a:latin typeface="Times New Roman"/>
                <a:ea typeface="Times New Roman"/>
                <a:cs typeface="Calibri"/>
              </a:rPr>
              <a:t> </a:t>
            </a:r>
            <a:endParaRPr lang="ru-RU" sz="2400" dirty="0" smtClean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Calibri"/>
              </a:rPr>
              <a:t>           Приглядись хорошенько – как хороша, как красива осина! Особенно хорош осиновый лес в осенние ясные дни. В пурпурно-красный и желтый цвет окрашена листва. Цветным чистым ковром расстилаются под деревьями опавшие листья. Там и тут видны под ними красноватые шапки поздних грибов – подосиновиков. Еще растут кое-где запоздалые поздние цветы. Шелестит под ногами пожелтевший папоротник, и еще </a:t>
            </a:r>
            <a:r>
              <a:rPr lang="ru-RU" dirty="0" err="1" smtClean="0">
                <a:latin typeface="Times New Roman"/>
                <a:ea typeface="Times New Roman"/>
                <a:cs typeface="Calibri"/>
              </a:rPr>
              <a:t>горчее</a:t>
            </a:r>
            <a:r>
              <a:rPr lang="ru-RU" dirty="0" smtClean="0">
                <a:latin typeface="Times New Roman"/>
                <a:ea typeface="Times New Roman"/>
                <a:cs typeface="Calibri"/>
              </a:rPr>
              <a:t> пахнет в осиновом лесу. </a:t>
            </a:r>
            <a:endParaRPr lang="ru-RU" sz="2400" dirty="0" smtClean="0">
              <a:latin typeface="Calibri"/>
              <a:ea typeface="Times New Roman"/>
              <a:cs typeface="Calibri"/>
            </a:endParaRP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en-US" dirty="0" smtClean="0">
                <a:latin typeface="Times New Roman"/>
                <a:ea typeface="Times New Roman"/>
                <a:cs typeface="Calibri"/>
              </a:rPr>
              <a:t>                                                                            </a:t>
            </a:r>
            <a:r>
              <a:rPr lang="ru-RU" dirty="0">
                <a:latin typeface="Times New Roman"/>
                <a:ea typeface="Times New Roman"/>
                <a:cs typeface="Calibri"/>
              </a:rPr>
              <a:t>(И. Соколов-Микитов)</a:t>
            </a:r>
            <a:endParaRPr lang="ru-RU" sz="2400" dirty="0">
              <a:latin typeface="Calibri"/>
              <a:ea typeface="Times New Roman"/>
              <a:cs typeface="Calibri"/>
            </a:endParaRPr>
          </a:p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25144"/>
            <a:ext cx="2690884" cy="202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19956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Изучаем жанры живописи</a:t>
            </a:r>
            <a:b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с художниками Кузбасса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400" b="1" dirty="0">
                <a:latin typeface="Times New Roman"/>
                <a:ea typeface="Times New Roman"/>
                <a:cs typeface="Calibri"/>
              </a:rPr>
              <a:t>Знакомимся с картиной новокузнецкого </a:t>
            </a:r>
            <a:r>
              <a:rPr lang="ru-RU" sz="3400" b="1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sz="3400" b="1" dirty="0" smtClean="0">
                <a:latin typeface="Times New Roman"/>
                <a:ea typeface="Times New Roman"/>
                <a:cs typeface="Calibri"/>
              </a:rPr>
            </a:br>
            <a:r>
              <a:rPr lang="ru-RU" sz="3400" b="1" dirty="0" smtClean="0">
                <a:latin typeface="Times New Roman"/>
                <a:ea typeface="Times New Roman"/>
                <a:cs typeface="Calibri"/>
              </a:rPr>
              <a:t>художника </a:t>
            </a:r>
            <a:r>
              <a:rPr lang="ru-RU" sz="3400" b="1" dirty="0" err="1">
                <a:latin typeface="Times New Roman"/>
                <a:ea typeface="Times New Roman"/>
                <a:cs typeface="Calibri"/>
              </a:rPr>
              <a:t>Кадышева</a:t>
            </a:r>
            <a:r>
              <a:rPr lang="ru-RU" sz="3400" b="1" dirty="0">
                <a:latin typeface="Times New Roman"/>
                <a:ea typeface="Times New Roman"/>
                <a:cs typeface="Calibri"/>
              </a:rPr>
              <a:t> Михаила Николаевича </a:t>
            </a:r>
            <a:r>
              <a:rPr lang="ru-RU" sz="3400" b="1" dirty="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sz="3400" b="1" dirty="0" smtClean="0">
                <a:latin typeface="Times New Roman"/>
                <a:ea typeface="Times New Roman"/>
                <a:cs typeface="Calibri"/>
              </a:rPr>
            </a:br>
            <a:r>
              <a:rPr lang="ru-RU" sz="3400" b="1" dirty="0" smtClean="0">
                <a:latin typeface="Times New Roman"/>
                <a:ea typeface="Times New Roman"/>
                <a:cs typeface="Calibri"/>
              </a:rPr>
              <a:t>«</a:t>
            </a:r>
            <a:r>
              <a:rPr lang="ru-RU" sz="3400" b="1" dirty="0">
                <a:latin typeface="Times New Roman"/>
                <a:ea typeface="Times New Roman"/>
                <a:cs typeface="Calibri"/>
              </a:rPr>
              <a:t>Натюрморт с </a:t>
            </a:r>
            <a:r>
              <a:rPr lang="ru-RU" sz="3400" b="1" dirty="0" err="1">
                <a:latin typeface="Times New Roman"/>
                <a:ea typeface="Times New Roman"/>
                <a:cs typeface="Calibri"/>
              </a:rPr>
              <a:t>кандыками</a:t>
            </a:r>
            <a:r>
              <a:rPr lang="ru-RU" sz="3400" b="1" dirty="0">
                <a:latin typeface="Times New Roman"/>
                <a:ea typeface="Times New Roman"/>
                <a:cs typeface="Calibri"/>
              </a:rPr>
              <a:t>»</a:t>
            </a:r>
            <a:br>
              <a:rPr lang="ru-RU" sz="3400" b="1" dirty="0">
                <a:latin typeface="Times New Roman"/>
                <a:ea typeface="Times New Roman"/>
                <a:cs typeface="Calibri"/>
              </a:rPr>
            </a:br>
            <a:endParaRPr lang="ru-RU" sz="34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500" b="1" dirty="0">
                <a:latin typeface="Times New Roman"/>
                <a:ea typeface="Times New Roman"/>
                <a:cs typeface="Calibri"/>
              </a:rPr>
              <a:t>Рассмотри внимательно картину.</a:t>
            </a:r>
            <a:endParaRPr lang="ru-RU" sz="35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500" b="1" dirty="0">
                <a:latin typeface="Times New Roman"/>
                <a:ea typeface="Times New Roman"/>
                <a:cs typeface="Calibri"/>
              </a:rPr>
              <a:t>Запиши ответы на вопросы.</a:t>
            </a:r>
            <a:br>
              <a:rPr lang="ru-RU" sz="3500" b="1" dirty="0">
                <a:latin typeface="Times New Roman"/>
                <a:ea typeface="Times New Roman"/>
                <a:cs typeface="Calibri"/>
              </a:rPr>
            </a:br>
            <a:r>
              <a:rPr lang="ru-RU" sz="3500" b="1" dirty="0">
                <a:latin typeface="Times New Roman"/>
                <a:ea typeface="Times New Roman"/>
                <a:cs typeface="Calibri"/>
              </a:rPr>
              <a:t/>
            </a:r>
            <a:br>
              <a:rPr lang="ru-RU" sz="3500" b="1" dirty="0">
                <a:latin typeface="Times New Roman"/>
                <a:ea typeface="Times New Roman"/>
                <a:cs typeface="Calibri"/>
              </a:rPr>
            </a:br>
            <a:r>
              <a:rPr lang="ru-RU" sz="3500" b="1" dirty="0">
                <a:latin typeface="Times New Roman"/>
                <a:ea typeface="Times New Roman"/>
                <a:cs typeface="Calibri"/>
              </a:rPr>
              <a:t>1. Как называется картина? Где стоят цветы? </a:t>
            </a:r>
            <a:br>
              <a:rPr lang="ru-RU" sz="3500" b="1" dirty="0">
                <a:latin typeface="Times New Roman"/>
                <a:ea typeface="Times New Roman"/>
                <a:cs typeface="Calibri"/>
              </a:rPr>
            </a:br>
            <a:r>
              <a:rPr lang="ru-RU" sz="3500" b="1" dirty="0">
                <a:latin typeface="Times New Roman"/>
                <a:ea typeface="Times New Roman"/>
                <a:cs typeface="Calibri"/>
              </a:rPr>
              <a:t/>
            </a:r>
            <a:br>
              <a:rPr lang="ru-RU" sz="3500" b="1" dirty="0">
                <a:latin typeface="Times New Roman"/>
                <a:ea typeface="Times New Roman"/>
                <a:cs typeface="Calibri"/>
              </a:rPr>
            </a:br>
            <a:r>
              <a:rPr lang="ru-RU" sz="3500" b="1" dirty="0">
                <a:latin typeface="Times New Roman"/>
                <a:ea typeface="Times New Roman"/>
                <a:cs typeface="Calibri"/>
              </a:rPr>
              <a:t>2. Как называются цветы? Какие краски использовал художник, чтобы передать их цвет и оттенок?</a:t>
            </a:r>
            <a:br>
              <a:rPr lang="ru-RU" sz="3500" b="1" dirty="0">
                <a:latin typeface="Times New Roman"/>
                <a:ea typeface="Times New Roman"/>
                <a:cs typeface="Calibri"/>
              </a:rPr>
            </a:br>
            <a:r>
              <a:rPr lang="ru-RU" sz="3500" b="1" dirty="0">
                <a:latin typeface="Times New Roman"/>
                <a:ea typeface="Times New Roman"/>
                <a:cs typeface="Calibri"/>
              </a:rPr>
              <a:t/>
            </a:r>
            <a:br>
              <a:rPr lang="ru-RU" sz="3500" b="1" dirty="0">
                <a:latin typeface="Times New Roman"/>
                <a:ea typeface="Times New Roman"/>
                <a:cs typeface="Calibri"/>
              </a:rPr>
            </a:br>
            <a:r>
              <a:rPr lang="ru-RU" sz="3500" b="1" dirty="0">
                <a:latin typeface="Times New Roman"/>
                <a:ea typeface="Times New Roman"/>
                <a:cs typeface="Calibri"/>
              </a:rPr>
              <a:t>3. Какие у цветов лепестки? Что ты можешь сказать о стебельках?</a:t>
            </a:r>
            <a:endParaRPr lang="ru-RU" sz="35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500" b="1" dirty="0">
                <a:latin typeface="Times New Roman"/>
                <a:ea typeface="Times New Roman"/>
                <a:cs typeface="Calibri"/>
              </a:rPr>
              <a:t/>
            </a:r>
            <a:br>
              <a:rPr lang="ru-RU" sz="3500" b="1" dirty="0">
                <a:latin typeface="Times New Roman"/>
                <a:ea typeface="Times New Roman"/>
                <a:cs typeface="Calibri"/>
              </a:rPr>
            </a:br>
            <a:r>
              <a:rPr lang="ru-RU" sz="3500" b="1" dirty="0">
                <a:latin typeface="Times New Roman"/>
                <a:ea typeface="Times New Roman"/>
                <a:cs typeface="Calibri"/>
              </a:rPr>
              <a:t>4. Рассмотри  веточки вербы. Как художнику удалось изобразить воздушные и пушистые соцветия?</a:t>
            </a:r>
            <a:endParaRPr lang="ru-RU" sz="3500" dirty="0">
              <a:latin typeface="Calibri"/>
              <a:ea typeface="Times New Roman"/>
              <a:cs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500" b="1" dirty="0">
                <a:latin typeface="Times New Roman"/>
                <a:ea typeface="Times New Roman"/>
                <a:cs typeface="Calibri"/>
              </a:rPr>
              <a:t/>
            </a:r>
            <a:br>
              <a:rPr lang="ru-RU" sz="3500" b="1" dirty="0">
                <a:latin typeface="Times New Roman"/>
                <a:ea typeface="Times New Roman"/>
                <a:cs typeface="Calibri"/>
              </a:rPr>
            </a:br>
            <a:r>
              <a:rPr lang="ru-RU" sz="3500" b="1" dirty="0">
                <a:latin typeface="Times New Roman"/>
                <a:ea typeface="Times New Roman"/>
                <a:cs typeface="Calibri"/>
              </a:rPr>
              <a:t>5.   Как ты думаешь, какие запахи мог почувствовать художник, работая над картиной?</a:t>
            </a:r>
            <a:endParaRPr lang="ru-RU" sz="3500" dirty="0">
              <a:latin typeface="Calibri"/>
              <a:ea typeface="Times New Roman"/>
              <a:cs typeface="Calibri"/>
            </a:endParaRPr>
          </a:p>
          <a:p>
            <a:pPr marL="0" indent="0">
              <a:buNone/>
            </a:pPr>
            <a:r>
              <a:rPr lang="ru-RU" sz="3500" b="1" dirty="0">
                <a:latin typeface="Times New Roman"/>
                <a:ea typeface="Times New Roman"/>
              </a:rPr>
              <a:t/>
            </a:r>
            <a:br>
              <a:rPr lang="ru-RU" sz="3500" b="1" dirty="0">
                <a:latin typeface="Times New Roman"/>
                <a:ea typeface="Times New Roman"/>
              </a:rPr>
            </a:br>
            <a:r>
              <a:rPr lang="ru-RU" sz="3500" b="1" dirty="0">
                <a:latin typeface="Times New Roman"/>
                <a:ea typeface="Times New Roman"/>
              </a:rPr>
              <a:t>6. Какое настроение вызывает у тебя картина? Что ты почувствовал?</a:t>
            </a:r>
            <a:br>
              <a:rPr lang="ru-RU" sz="3500" b="1" dirty="0">
                <a:latin typeface="Times New Roman"/>
                <a:ea typeface="Times New Roman"/>
              </a:rPr>
            </a:br>
            <a:endParaRPr lang="ru-RU" sz="35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3593"/>
            <a:ext cx="1080120" cy="117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68760"/>
            <a:ext cx="2725663" cy="2557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3576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Другая 1">
      <a:majorFont>
        <a:latin typeface="Century Schoolbook"/>
        <a:ea typeface=""/>
        <a:cs typeface=""/>
      </a:majorFont>
      <a:minorFont>
        <a:latin typeface="Century School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2894</Words>
  <Application>Microsoft Office PowerPoint</Application>
  <PresentationFormat>Экран (4:3)</PresentationFormat>
  <Paragraphs>540</Paragraphs>
  <Slides>105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105</vt:i4>
      </vt:variant>
    </vt:vector>
  </HeadingPairs>
  <TitlesOfParts>
    <vt:vector size="106" baseType="lpstr">
      <vt:lpstr>Тема Office</vt:lpstr>
      <vt:lpstr>Презентация PowerPoint</vt:lpstr>
      <vt:lpstr>Родному Кузбассу  Люблю, Кузбасс, твои просторы И красоту лесных озер, И шорскую тайгу, и горы, И дымом пахнущий костер, И на рассвете — травы в росах, И на закате — тишину, Твою чарующую осень И благодатную весну. Кузбасс былинный, величавый, Одной мы связаны судьбой. Седые Писаные Скалы Оберегают твой покой. Кузбасс, Кузбасс — моя держава, Мой отчий дом, мой край родной. Кузбасс былинный, величавый, Одной мы связаны судьбой. </vt:lpstr>
      <vt:lpstr>ФИЗИЧЕСКАЯ КАРТА КЕМЕРОВСКОЙ ОБЛАСТИ</vt:lpstr>
      <vt:lpstr> Предложение и слово </vt:lpstr>
      <vt:lpstr>Предложение и слово </vt:lpstr>
      <vt:lpstr>Предложение и слово </vt:lpstr>
      <vt:lpstr>Предложение и слово</vt:lpstr>
      <vt:lpstr>Предложение и слово</vt:lpstr>
      <vt:lpstr> Заглянем в  «Красную книгу Кемеровской области» </vt:lpstr>
      <vt:lpstr>Звуки и буквы</vt:lpstr>
      <vt:lpstr>Звуки и буквы</vt:lpstr>
      <vt:lpstr>Звуки и буквы</vt:lpstr>
      <vt:lpstr>Звуки и буквы</vt:lpstr>
      <vt:lpstr> Заглянем в  «Красную книгу Кемеровской области» </vt:lpstr>
      <vt:lpstr> Гласные звуки и буквы  </vt:lpstr>
      <vt:lpstr>  Гласные звуки и буквы  </vt:lpstr>
      <vt:lpstr>  Гласные звуки и буквы  </vt:lpstr>
      <vt:lpstr>Гласные звуки и буквы</vt:lpstr>
      <vt:lpstr>Согласные звуки и буквы</vt:lpstr>
      <vt:lpstr>Согласные звуки и буквы</vt:lpstr>
      <vt:lpstr> Слог и слово. Перенос слов </vt:lpstr>
      <vt:lpstr>Слог и слово. Перенос слов </vt:lpstr>
      <vt:lpstr>Слог и слово. Перенос  слов </vt:lpstr>
      <vt:lpstr>Слог и слово. Перенос  слов </vt:lpstr>
      <vt:lpstr>Большая буква в именах собственных </vt:lpstr>
      <vt:lpstr>Большая буква в именах собственных</vt:lpstr>
      <vt:lpstr>Большая буква в именах собственных</vt:lpstr>
      <vt:lpstr>Большая буква в именах собственных</vt:lpstr>
      <vt:lpstr> Заглянем в  «Красную книгу Кемеровской области» </vt:lpstr>
      <vt:lpstr>    Слова с сочетаниями жи-ши    </vt:lpstr>
      <vt:lpstr>Слова с сочетаниями жи-ши </vt:lpstr>
      <vt:lpstr>Слова с сочетаниями чу-щу, ча-ща </vt:lpstr>
      <vt:lpstr> Заглянем в  «Красную книгу Кемеровской области» </vt:lpstr>
      <vt:lpstr>   Мягкий знак – показатель мягкости   </vt:lpstr>
      <vt:lpstr>Мягкий знак – показатель мягкости </vt:lpstr>
      <vt:lpstr> Заглянем в  «Красную книгу Кемеровской области» </vt:lpstr>
      <vt:lpstr>Слова с сочетаниями чк-чн</vt:lpstr>
      <vt:lpstr>Слова с сочетаниями чк-чн</vt:lpstr>
      <vt:lpstr>   Парные звонкие и глухие согласные  на конце  и в середине слова  </vt:lpstr>
      <vt:lpstr> Парные звонкие и глухие согласные  на конце  и в середине слова </vt:lpstr>
      <vt:lpstr> Парные звонкие и глухие согласные  на конце  и в середине слова </vt:lpstr>
      <vt:lpstr>Парные звонкие и глухие согласные  на конце  и в середине слова</vt:lpstr>
      <vt:lpstr>Парные звонкие и глухие согласные  на конце  и в середине слова</vt:lpstr>
      <vt:lpstr>Состав слова. Корень слова. Однокоренные слова. </vt:lpstr>
      <vt:lpstr>Состав слова. Корень слова. Однокоренные слова. </vt:lpstr>
      <vt:lpstr> Состав слова. Корень слова.  Однокоренные слова.  Прочитай, заменяя рисунки однокоренными словами. Запиши текст. </vt:lpstr>
      <vt:lpstr>Состав слова. Корень слова.  Однокоренные слова. </vt:lpstr>
      <vt:lpstr>Безударные гласные в корне слова, проверяемые ударением. </vt:lpstr>
      <vt:lpstr>Безударные гласные в корне слова, проверяемые ударением. </vt:lpstr>
      <vt:lpstr>Безударные гласные в корне слова, проверяемые ударением. </vt:lpstr>
      <vt:lpstr>                            Безударные гласные в корне слова,                            проверяемые ударением </vt:lpstr>
      <vt:lpstr> Заглянем в  «Красную книгу Кемеровской области» </vt:lpstr>
      <vt:lpstr> Безударные гласные в корне слова,         проверяемые ударением </vt:lpstr>
      <vt:lpstr>Безударные гласные в корне слова,   проверяемые ударением</vt:lpstr>
      <vt:lpstr>Непроверяемые безударные гласные </vt:lpstr>
      <vt:lpstr>Разделительный мягкий знак</vt:lpstr>
      <vt:lpstr>Разделительный мягкий знак</vt:lpstr>
      <vt:lpstr>Разделительный мягкий знак</vt:lpstr>
      <vt:lpstr>Разделительный мягкий знак</vt:lpstr>
      <vt:lpstr>  Разделительный мягкий знак</vt:lpstr>
      <vt:lpstr>      Состав слова. Приставка.  </vt:lpstr>
      <vt:lpstr>Состав слова. Приставка </vt:lpstr>
      <vt:lpstr>Разделительный твёрдый знак</vt:lpstr>
      <vt:lpstr>Разделительный твёрдый знак</vt:lpstr>
      <vt:lpstr>Разделительный твёрдый знак</vt:lpstr>
      <vt:lpstr>Разделительный твёрдый знак</vt:lpstr>
      <vt:lpstr>Правописание удвоенных согласных</vt:lpstr>
      <vt:lpstr>Правописание удвоенных согласных</vt:lpstr>
      <vt:lpstr> Заглянем в  «Красную книгу Кемеровской области» </vt:lpstr>
      <vt:lpstr>Правописание удвоенных согласных</vt:lpstr>
      <vt:lpstr> Слова, которые обозначают предметы </vt:lpstr>
      <vt:lpstr>Слова, которые обозначают предметы</vt:lpstr>
      <vt:lpstr>Слова, которые обозначают предметы</vt:lpstr>
      <vt:lpstr>Слова, которые обозначают предметы  Заполни кроссворд «Наш край»</vt:lpstr>
      <vt:lpstr>Слова, которые обозначают предметы</vt:lpstr>
      <vt:lpstr>Слова, которые обозначают признаки</vt:lpstr>
      <vt:lpstr>Слова, которые обозначают признаки</vt:lpstr>
      <vt:lpstr> Заглянем в  «Красную книгу Кемеровской области» </vt:lpstr>
      <vt:lpstr> Состав слова. Суффикс. </vt:lpstr>
      <vt:lpstr>Приставки и предлоги </vt:lpstr>
      <vt:lpstr>Приставки и предлоги </vt:lpstr>
      <vt:lpstr>Приставки и предлоги </vt:lpstr>
      <vt:lpstr>Приставки и предлоги</vt:lpstr>
      <vt:lpstr>Слова, которые обозначают действия</vt:lpstr>
      <vt:lpstr>Слова, которые обозначают действия</vt:lpstr>
      <vt:lpstr>Слова, которые обозначают действия</vt:lpstr>
      <vt:lpstr> Предложение </vt:lpstr>
      <vt:lpstr>Предложение </vt:lpstr>
      <vt:lpstr> Изучаем жанры живописи с художниками Кузбасса </vt:lpstr>
      <vt:lpstr> Главные члены предложения  </vt:lpstr>
      <vt:lpstr>Главные члены предложения</vt:lpstr>
      <vt:lpstr>Главные члены предложения</vt:lpstr>
      <vt:lpstr>Второстепенные   члены предложения </vt:lpstr>
      <vt:lpstr>Второстепенные   члены предложения</vt:lpstr>
      <vt:lpstr>Второстепенные   члены предложения</vt:lpstr>
      <vt:lpstr>       Текст – повествование </vt:lpstr>
      <vt:lpstr>Текст – описание</vt:lpstr>
      <vt:lpstr>Текст – описание</vt:lpstr>
      <vt:lpstr>Изучаем жанры живописи с художниками Кузбасса</vt:lpstr>
      <vt:lpstr>  Олимпиадные задания  </vt:lpstr>
      <vt:lpstr>Олимпиадные задания </vt:lpstr>
      <vt:lpstr>Олимпиадные задания </vt:lpstr>
      <vt:lpstr>Олимпиадные задания</vt:lpstr>
      <vt:lpstr>Олимпиадные задания</vt:lpstr>
      <vt:lpstr> Литература 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Шагина Л.А.</cp:lastModifiedBy>
  <cp:revision>55</cp:revision>
  <dcterms:created xsi:type="dcterms:W3CDTF">2013-08-25T11:52:01Z</dcterms:created>
  <dcterms:modified xsi:type="dcterms:W3CDTF">2019-05-14T08:55:01Z</dcterms:modified>
</cp:coreProperties>
</file>