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391" r:id="rId2"/>
    <p:sldId id="277"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0" r:id="rId24"/>
    <p:sldId id="278" r:id="rId25"/>
    <p:sldId id="279" r:id="rId26"/>
    <p:sldId id="283" r:id="rId27"/>
    <p:sldId id="281" r:id="rId28"/>
    <p:sldId id="291" r:id="rId29"/>
    <p:sldId id="284" r:id="rId30"/>
    <p:sldId id="286" r:id="rId31"/>
    <p:sldId id="285" r:id="rId32"/>
    <p:sldId id="290" r:id="rId33"/>
    <p:sldId id="287" r:id="rId34"/>
    <p:sldId id="288" r:id="rId35"/>
    <p:sldId id="289" r:id="rId36"/>
    <p:sldId id="292" r:id="rId37"/>
    <p:sldId id="293" r:id="rId38"/>
    <p:sldId id="294" r:id="rId39"/>
    <p:sldId id="298" r:id="rId40"/>
    <p:sldId id="295" r:id="rId41"/>
    <p:sldId id="296" r:id="rId42"/>
    <p:sldId id="297" r:id="rId43"/>
    <p:sldId id="299" r:id="rId44"/>
    <p:sldId id="300" r:id="rId45"/>
    <p:sldId id="301" r:id="rId46"/>
    <p:sldId id="302" r:id="rId47"/>
    <p:sldId id="303" r:id="rId48"/>
    <p:sldId id="304" r:id="rId49"/>
    <p:sldId id="305" r:id="rId50"/>
    <p:sldId id="306" r:id="rId51"/>
    <p:sldId id="307" r:id="rId52"/>
    <p:sldId id="312" r:id="rId53"/>
    <p:sldId id="308" r:id="rId54"/>
    <p:sldId id="309" r:id="rId55"/>
    <p:sldId id="310" r:id="rId56"/>
    <p:sldId id="311" r:id="rId57"/>
    <p:sldId id="317" r:id="rId58"/>
    <p:sldId id="313" r:id="rId59"/>
    <p:sldId id="314" r:id="rId60"/>
    <p:sldId id="316" r:id="rId61"/>
    <p:sldId id="315" r:id="rId62"/>
    <p:sldId id="327" r:id="rId63"/>
    <p:sldId id="318" r:id="rId64"/>
    <p:sldId id="319" r:id="rId65"/>
    <p:sldId id="320" r:id="rId66"/>
    <p:sldId id="321" r:id="rId67"/>
    <p:sldId id="322" r:id="rId68"/>
    <p:sldId id="323" r:id="rId69"/>
    <p:sldId id="324" r:id="rId70"/>
    <p:sldId id="325" r:id="rId71"/>
    <p:sldId id="326" r:id="rId72"/>
    <p:sldId id="331" r:id="rId73"/>
    <p:sldId id="328" r:id="rId74"/>
    <p:sldId id="329" r:id="rId75"/>
    <p:sldId id="330" r:id="rId76"/>
    <p:sldId id="332" r:id="rId77"/>
    <p:sldId id="333" r:id="rId78"/>
    <p:sldId id="334" r:id="rId79"/>
    <p:sldId id="342" r:id="rId80"/>
    <p:sldId id="336" r:id="rId81"/>
    <p:sldId id="337" r:id="rId82"/>
    <p:sldId id="338" r:id="rId83"/>
    <p:sldId id="339" r:id="rId84"/>
    <p:sldId id="340" r:id="rId85"/>
    <p:sldId id="341" r:id="rId86"/>
    <p:sldId id="349" r:id="rId87"/>
    <p:sldId id="343" r:id="rId88"/>
    <p:sldId id="344" r:id="rId89"/>
    <p:sldId id="345" r:id="rId90"/>
    <p:sldId id="346" r:id="rId91"/>
    <p:sldId id="347" r:id="rId92"/>
    <p:sldId id="350" r:id="rId93"/>
    <p:sldId id="348" r:id="rId94"/>
    <p:sldId id="351" r:id="rId95"/>
    <p:sldId id="352" r:id="rId96"/>
    <p:sldId id="353" r:id="rId97"/>
    <p:sldId id="354" r:id="rId98"/>
    <p:sldId id="355" r:id="rId99"/>
    <p:sldId id="356" r:id="rId100"/>
    <p:sldId id="357" r:id="rId101"/>
    <p:sldId id="358" r:id="rId102"/>
    <p:sldId id="359" r:id="rId103"/>
    <p:sldId id="361" r:id="rId104"/>
    <p:sldId id="362" r:id="rId105"/>
    <p:sldId id="363" r:id="rId106"/>
    <p:sldId id="367" r:id="rId107"/>
    <p:sldId id="364" r:id="rId108"/>
    <p:sldId id="365" r:id="rId109"/>
    <p:sldId id="372" r:id="rId110"/>
    <p:sldId id="366" r:id="rId111"/>
    <p:sldId id="368" r:id="rId112"/>
    <p:sldId id="369" r:id="rId113"/>
    <p:sldId id="370" r:id="rId114"/>
    <p:sldId id="371" r:id="rId115"/>
    <p:sldId id="373" r:id="rId116"/>
    <p:sldId id="374" r:id="rId117"/>
    <p:sldId id="375" r:id="rId118"/>
    <p:sldId id="376" r:id="rId119"/>
    <p:sldId id="377" r:id="rId120"/>
    <p:sldId id="383" r:id="rId121"/>
    <p:sldId id="378" r:id="rId122"/>
    <p:sldId id="379" r:id="rId123"/>
    <p:sldId id="380" r:id="rId124"/>
    <p:sldId id="381" r:id="rId125"/>
    <p:sldId id="386" r:id="rId126"/>
    <p:sldId id="382" r:id="rId127"/>
    <p:sldId id="384" r:id="rId128"/>
    <p:sldId id="385" r:id="rId129"/>
    <p:sldId id="387" r:id="rId130"/>
    <p:sldId id="388" r:id="rId131"/>
    <p:sldId id="389" r:id="rId1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BFB41-E8F1-45EF-AE44-C985B6C8A0F0}" type="datetimeFigureOut">
              <a:rPr lang="ru-RU" smtClean="0"/>
              <a:pPr/>
              <a:t>22.05.2019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504B6-3D3E-4242-BE48-BEC390403ABC}"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2A504B6-3D3E-4242-BE48-BEC390403ABC}" type="slidenum">
              <a:rPr lang="ru-RU" smtClean="0"/>
              <a:pPr/>
              <a:t>10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2A504B6-3D3E-4242-BE48-BEC390403ABC}" type="slidenum">
              <a:rPr lang="ru-RU" smtClean="0"/>
              <a:pPr/>
              <a:t>20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2A504B6-3D3E-4242-BE48-BEC390403ABC}" type="slidenum">
              <a:rPr lang="ru-RU" smtClean="0"/>
              <a:pPr/>
              <a:t>62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DB586BC-DDE9-4961-9F92-70BF35CB741E}" type="datetimeFigureOut">
              <a:rPr lang="ru-RU" smtClean="0"/>
              <a:pPr/>
              <a:t>22.05.2019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13DCBC9-FD31-4306-AA87-728F66C1C027}"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586BC-DDE9-4961-9F92-70BF35CB741E}" type="datetimeFigureOut">
              <a:rPr lang="ru-RU" smtClean="0"/>
              <a:pPr/>
              <a:t>22.05.2019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DCBC9-FD31-4306-AA87-728F66C1C02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3.jpeg"/><Relationship Id="rId7"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0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4" Type="http://schemas.openxmlformats.org/officeDocument/2006/relationships/image" Target="../media/image15.jpeg"/></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nashzeleniymir.ru/wp-content/uploads/2016/12/&#1052;&#1091;&#1093;&#1086;&#1084;&#1086;&#1088;-&#1082;&#1088;&#1072;&#1089;&#1085;&#1099;&#1081;-&#1092;&#1086;&#1090;&#1086;.jpg"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78.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79.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1.jpe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9.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9.xml.rels><?xml version="1.0" encoding="UTF-8" standalone="yes"?>
<Relationships xmlns="http://schemas.openxmlformats.org/package/2006/relationships"><Relationship Id="rId3" Type="http://schemas.openxmlformats.org/officeDocument/2006/relationships/hyperlink" Target="https://yandex.ru/images/search?pos=6&amp;img_url=https://cdn.turkaramamotoru.com/ru/salairskij-kraj-9547.jpg&amp;text=%D1%84%D0%B8%D0%B7%D0%B8%D1%87%D0%B5%D1%81%D0%BA%D0%B0%D1%8F+%D0%BA%D0%B0%D1%80%D1%82%D0%B0+%D0%9A%D1%83%D0%B7%D0%B1%D0%B0%D1%81%D1%81%D0%B0&amp;rpt=simage&amp;lr=237&amp;source=wiz"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39552" y="1857364"/>
            <a:ext cx="7920880" cy="2147700"/>
          </a:xfrm>
          <a:prstGeom prst="rect">
            <a:avLst/>
          </a:prstGeom>
          <a:solidFill>
            <a:schemeClr val="accent6"/>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600" b="1" dirty="0" smtClean="0">
                <a:ln w="1905"/>
                <a:effectLst>
                  <a:innerShdw blurRad="69850" dist="43180" dir="5400000">
                    <a:srgbClr val="000000">
                      <a:alpha val="65000"/>
                    </a:srgbClr>
                  </a:innerShdw>
                </a:effectLst>
                <a:latin typeface="Times New Roman" pitchFamily="18" charset="0"/>
                <a:ea typeface="+mj-ea"/>
                <a:cs typeface="Times New Roman" pitchFamily="18" charset="0"/>
              </a:rPr>
              <a:t>Дидактические материалы с краеведческим содержанием к урокам  русского языка. </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3600" b="1" dirty="0" smtClean="0">
                <a:ln w="1905"/>
                <a:effectLst>
                  <a:innerShdw blurRad="69850" dist="43180" dir="5400000">
                    <a:srgbClr val="000000">
                      <a:alpha val="65000"/>
                    </a:srgbClr>
                  </a:innerShdw>
                </a:effectLst>
                <a:latin typeface="Times New Roman" pitchFamily="18" charset="0"/>
                <a:ea typeface="+mj-ea"/>
                <a:cs typeface="Times New Roman" pitchFamily="18" charset="0"/>
              </a:rPr>
              <a:t>3 класс </a:t>
            </a:r>
            <a:endParaRPr kumimoji="0" lang="ru-RU" sz="3600" b="1" i="0" u="none" strike="noStrike" kern="1200" normalizeH="0" baseline="0" noProof="0" dirty="0">
              <a:ln w="1905"/>
              <a:effectLst>
                <a:innerShdw blurRad="69850" dist="43180" dir="5400000">
                  <a:srgbClr val="000000">
                    <a:alpha val="65000"/>
                  </a:srgbClr>
                </a:innerShdw>
              </a:effectLst>
              <a:uLnTx/>
              <a:uFillTx/>
              <a:latin typeface="Times New Roman" pitchFamily="18" charset="0"/>
              <a:ea typeface="+mj-ea"/>
              <a:cs typeface="Times New Roman" pitchFamily="18" charset="0"/>
            </a:endParaRPr>
          </a:p>
        </p:txBody>
      </p:sp>
      <p:sp>
        <p:nvSpPr>
          <p:cNvPr id="5" name="Подзаголовок 2"/>
          <p:cNvSpPr>
            <a:spLocks noGrp="1"/>
          </p:cNvSpPr>
          <p:nvPr>
            <p:ph type="subTitle" idx="1"/>
          </p:nvPr>
        </p:nvSpPr>
        <p:spPr>
          <a:xfrm>
            <a:off x="4500562" y="4500570"/>
            <a:ext cx="4286280" cy="1520718"/>
          </a:xfrm>
          <a:prstGeom prst="roundRect">
            <a:avLst>
              <a:gd name="adj" fmla="val 1782"/>
            </a:avLst>
          </a:prstGeom>
          <a:solidFill>
            <a:schemeClr val="accent6">
              <a:lumMod val="60000"/>
              <a:lumOff val="40000"/>
            </a:schemeClr>
          </a:solidFill>
        </p:spPr>
        <p:txBody>
          <a:bodyPr>
            <a:noAutofit/>
          </a:bodyPr>
          <a:lstStyle/>
          <a:p>
            <a:pPr>
              <a:spcBef>
                <a:spcPts val="0"/>
              </a:spcBef>
            </a:pPr>
            <a:r>
              <a:rPr lang="ru-RU" sz="2400" b="1" dirty="0" err="1" smtClean="0">
                <a:solidFill>
                  <a:schemeClr val="tx1"/>
                </a:solidFill>
                <a:latin typeface="Times New Roman" pitchFamily="18" charset="0"/>
                <a:cs typeface="Times New Roman" pitchFamily="18" charset="0"/>
              </a:rPr>
              <a:t>Визгалова</a:t>
            </a:r>
            <a:r>
              <a:rPr lang="ru-RU" sz="2400" b="1" dirty="0" smtClean="0">
                <a:solidFill>
                  <a:schemeClr val="tx1"/>
                </a:solidFill>
                <a:latin typeface="Times New Roman" pitchFamily="18" charset="0"/>
                <a:cs typeface="Times New Roman" pitchFamily="18" charset="0"/>
              </a:rPr>
              <a:t> Т.Г.,</a:t>
            </a:r>
          </a:p>
          <a:p>
            <a:pPr>
              <a:spcBef>
                <a:spcPts val="0"/>
              </a:spcBef>
            </a:pPr>
            <a:r>
              <a:rPr lang="ru-RU" sz="2400" b="1" dirty="0" smtClean="0">
                <a:solidFill>
                  <a:schemeClr val="tx1"/>
                </a:solidFill>
                <a:latin typeface="Times New Roman" pitchFamily="18" charset="0"/>
                <a:cs typeface="Times New Roman" pitchFamily="18" charset="0"/>
              </a:rPr>
              <a:t>учитель начальных классов</a:t>
            </a:r>
          </a:p>
          <a:p>
            <a:pPr>
              <a:spcBef>
                <a:spcPts val="0"/>
              </a:spcBef>
            </a:pPr>
            <a:r>
              <a:rPr lang="ru-RU" sz="2400" b="1" dirty="0" smtClean="0">
                <a:solidFill>
                  <a:schemeClr val="tx1"/>
                </a:solidFill>
                <a:latin typeface="Times New Roman" pitchFamily="18" charset="0"/>
                <a:cs typeface="Times New Roman" pitchFamily="18" charset="0"/>
              </a:rPr>
              <a:t>МБОУ «Гимназия №32</a:t>
            </a:r>
            <a:endParaRPr lang="ru-RU" sz="2400" b="1" dirty="0">
              <a:solidFill>
                <a:schemeClr val="tx1"/>
              </a:solidFill>
              <a:latin typeface="Times New Roman" pitchFamily="18" charset="0"/>
              <a:cs typeface="Times New Roman" pitchFamily="18" charset="0"/>
            </a:endParaRPr>
          </a:p>
        </p:txBody>
      </p:sp>
      <p:pic>
        <p:nvPicPr>
          <p:cNvPr id="7" name="Рисунок 6" descr="https://im0-tub-ru.yandex.net/i?id=e99adcad9dcb6e4065b779f19d7ee79a-l&amp;n=13"/>
          <p:cNvPicPr/>
          <p:nvPr/>
        </p:nvPicPr>
        <p:blipFill>
          <a:blip r:embed="rId2" cstate="print"/>
          <a:srcRect/>
          <a:stretch>
            <a:fillRect/>
          </a:stretch>
        </p:blipFill>
        <p:spPr bwMode="auto">
          <a:xfrm>
            <a:off x="428596" y="285728"/>
            <a:ext cx="2137410" cy="1196340"/>
          </a:xfrm>
          <a:prstGeom prst="rect">
            <a:avLst/>
          </a:prstGeom>
          <a:noFill/>
          <a:ln w="38100">
            <a:solidFill>
              <a:srgbClr val="1F497D"/>
            </a:solidFill>
            <a:miter lim="800000"/>
            <a:headEnd/>
            <a:tailEnd/>
          </a:ln>
        </p:spPr>
      </p:pic>
      <p:pic>
        <p:nvPicPr>
          <p:cNvPr id="6" name="Рисунок 5"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452320" y="188640"/>
            <a:ext cx="1081454" cy="162657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99176" cy="1143000"/>
          </a:xfrm>
          <a:solidFill>
            <a:schemeClr val="accent6"/>
          </a:solidFill>
        </p:spPr>
        <p:txBody>
          <a:bodyPr>
            <a:normAutofit fontScale="90000"/>
          </a:bodyPr>
          <a:lstStyle/>
          <a:p>
            <a:pPr algn="l"/>
            <a:r>
              <a:rPr lang="ru-RU" sz="3600" b="1" dirty="0">
                <a:latin typeface="Times New Roman" pitchFamily="18" charset="0"/>
                <a:cs typeface="Times New Roman" pitchFamily="18" charset="0"/>
              </a:rPr>
              <a:t/>
            </a:r>
            <a:br>
              <a:rPr lang="ru-RU" sz="3600" b="1" dirty="0">
                <a:latin typeface="Times New Roman" pitchFamily="18" charset="0"/>
                <a:cs typeface="Times New Roman" pitchFamily="18" charset="0"/>
              </a:rPr>
            </a:br>
            <a:r>
              <a:rPr lang="ru-RU" sz="2700" b="1" dirty="0" smtClean="0">
                <a:latin typeface="Times New Roman" pitchFamily="18" charset="0"/>
                <a:cs typeface="Times New Roman" pitchFamily="18" charset="0"/>
              </a:rPr>
              <a:t>Напиши </a:t>
            </a:r>
            <a:r>
              <a:rPr lang="ru-RU" sz="2700" b="1" dirty="0">
                <a:latin typeface="Times New Roman" pitchFamily="18" charset="0"/>
                <a:cs typeface="Times New Roman" pitchFamily="18" charset="0"/>
              </a:rPr>
              <a:t>словосочетания, заменяя вопрос подходящим по смыслу словом. Вставь пропущенные буквы.</a:t>
            </a:r>
            <a:r>
              <a:rPr lang="ru-RU" sz="2700" dirty="0"/>
              <a:t/>
            </a:r>
            <a:br>
              <a:rPr lang="ru-RU" sz="2700" dirty="0"/>
            </a:br>
            <a:endParaRPr lang="ru-RU" sz="2700" dirty="0"/>
          </a:p>
        </p:txBody>
      </p:sp>
      <p:sp>
        <p:nvSpPr>
          <p:cNvPr id="3" name="Содержимое 2"/>
          <p:cNvSpPr>
            <a:spLocks noGrp="1"/>
          </p:cNvSpPr>
          <p:nvPr>
            <p:ph idx="1"/>
          </p:nvPr>
        </p:nvSpPr>
        <p:spPr>
          <a:xfrm>
            <a:off x="395536" y="1556792"/>
            <a:ext cx="8229600" cy="4525963"/>
          </a:xfrm>
          <a:solidFill>
            <a:schemeClr val="accent6"/>
          </a:solidFill>
          <a:ln>
            <a:solidFill>
              <a:schemeClr val="accent6">
                <a:lumMod val="50000"/>
              </a:schemeClr>
            </a:solidFill>
          </a:ln>
        </p:spPr>
        <p:txBody>
          <a:bodyPr>
            <a:normAutofit lnSpcReduction="10000"/>
          </a:bodyPr>
          <a:lstStyle/>
          <a:p>
            <a:pPr>
              <a:buNone/>
            </a:pPr>
            <a:r>
              <a:rPr lang="ru-RU" dirty="0" smtClean="0"/>
              <a:t>         </a:t>
            </a:r>
          </a:p>
          <a:p>
            <a:pPr>
              <a:buNone/>
            </a:pPr>
            <a:r>
              <a:rPr lang="ru-RU" dirty="0" smtClean="0"/>
              <a:t>        </a:t>
            </a:r>
            <a:r>
              <a:rPr lang="ru-RU" dirty="0" smtClean="0">
                <a:latin typeface="Times New Roman" pitchFamily="18" charset="0"/>
                <a:cs typeface="Times New Roman" pitchFamily="18" charset="0"/>
              </a:rPr>
              <a:t>Трудятся </a:t>
            </a:r>
            <a:r>
              <a:rPr lang="ru-RU" dirty="0">
                <a:latin typeface="Times New Roman" pitchFamily="18" charset="0"/>
                <a:cs typeface="Times New Roman" pitchFamily="18" charset="0"/>
              </a:rPr>
              <a:t>(где?)……., выплавляют (что?)….., гордятся ( чем ?)……., славятся (чем?) ………,  собирают (по чему?)……,  делают (что?)…….., рассказывают (о чём?) ………,везут (куда?) ……..  .</a:t>
            </a:r>
          </a:p>
          <a:p>
            <a:pPr>
              <a:buNone/>
            </a:pPr>
            <a:r>
              <a:rPr lang="ru-RU" dirty="0" smtClean="0"/>
              <a:t>         </a:t>
            </a:r>
            <a:r>
              <a:rPr lang="ru-RU" dirty="0" smtClean="0">
                <a:latin typeface="Times New Roman" pitchFamily="18" charset="0"/>
                <a:cs typeface="Times New Roman" pitchFamily="18" charset="0"/>
              </a:rPr>
              <a:t>Слова </a:t>
            </a:r>
            <a:r>
              <a:rPr lang="ru-RU" dirty="0">
                <a:latin typeface="Times New Roman" pitchFamily="18" charset="0"/>
                <a:cs typeface="Times New Roman" pitchFamily="18" charset="0"/>
              </a:rPr>
              <a:t>для справок:  профессией, по чертежам, о работе, на фабрику, сталь, трудом, на заводе, холодильник.</a:t>
            </a:r>
          </a:p>
          <a:p>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028384" y="332656"/>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сканирование0009"/>
          <p:cNvPicPr>
            <a:picLocks noGrp="1"/>
          </p:cNvPicPr>
          <p:nvPr>
            <p:ph idx="1"/>
          </p:nvPr>
        </p:nvPicPr>
        <p:blipFill>
          <a:blip r:embed="rId2" cstate="print">
            <a:lum bright="-12000"/>
          </a:blip>
          <a:srcRect/>
          <a:stretch>
            <a:fillRect/>
          </a:stretch>
        </p:blipFill>
        <p:spPr bwMode="auto">
          <a:xfrm>
            <a:off x="467544" y="260648"/>
            <a:ext cx="8424936" cy="6192688"/>
          </a:xfrm>
          <a:prstGeom prst="rect">
            <a:avLst/>
          </a:prstGeom>
          <a:solidFill>
            <a:schemeClr val="accent6">
              <a:lumMod val="60000"/>
              <a:lumOff val="40000"/>
            </a:schemeClr>
          </a:solidFill>
          <a:ln w="9525">
            <a:noFill/>
            <a:miter lim="800000"/>
            <a:headEnd/>
            <a:tailEnd/>
          </a:ln>
        </p:spPr>
      </p:pic>
      <p:sp>
        <p:nvSpPr>
          <p:cNvPr id="5" name="Прямоугольник 4"/>
          <p:cNvSpPr/>
          <p:nvPr/>
        </p:nvSpPr>
        <p:spPr>
          <a:xfrm>
            <a:off x="5508104" y="6021288"/>
            <a:ext cx="3419872" cy="646331"/>
          </a:xfrm>
          <a:prstGeom prst="rect">
            <a:avLst/>
          </a:prstGeom>
        </p:spPr>
        <p:txBody>
          <a:bodyPr wrap="square">
            <a:spAutoFit/>
          </a:bodyPr>
          <a:lstStyle/>
          <a:p>
            <a:pPr lvl="0" algn="just" fontAlgn="base">
              <a:spcBef>
                <a:spcPct val="0"/>
              </a:spcBef>
              <a:spcAft>
                <a:spcPct val="0"/>
              </a:spcAft>
            </a:pPr>
            <a:r>
              <a:rPr lang="ru-RU" b="1" dirty="0" smtClean="0">
                <a:latin typeface="Times New Roman" pitchFamily="18" charset="0"/>
                <a:ea typeface="Times New Roman" pitchFamily="18" charset="0"/>
                <a:cs typeface="Times New Roman" pitchFamily="18" charset="0"/>
              </a:rPr>
              <a:t>Гаврилов А.М. «Масленица"  </a:t>
            </a:r>
          </a:p>
          <a:p>
            <a:pPr lvl="0" algn="just" fontAlgn="base">
              <a:spcBef>
                <a:spcPct val="0"/>
              </a:spcBef>
              <a:spcAft>
                <a:spcPct val="0"/>
              </a:spcAft>
            </a:pPr>
            <a:r>
              <a:rPr lang="ru-RU" b="1" dirty="0" smtClean="0">
                <a:latin typeface="Times New Roman" pitchFamily="18" charset="0"/>
                <a:ea typeface="Times New Roman" pitchFamily="18" charset="0"/>
                <a:cs typeface="Times New Roman" pitchFamily="18" charset="0"/>
              </a:rPr>
              <a:t>52х60 1990 г. Офорт, акварель</a:t>
            </a:r>
            <a:endParaRPr lang="ru-RU"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800" b="1" dirty="0" smtClean="0">
                <a:latin typeface="Times New Roman" pitchFamily="18" charset="0"/>
                <a:cs typeface="Times New Roman" pitchFamily="18" charset="0"/>
              </a:rPr>
              <a:t>Составь рассказ по картине, опираясь на вопросы.</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marL="514350" lvl="0" indent="-514350" fontAlgn="base" hangingPunct="0">
              <a:buFont typeface="+mj-lt"/>
              <a:buAutoNum type="arabicPeriod"/>
            </a:pPr>
            <a:r>
              <a:rPr lang="ru-RU" dirty="0" smtClean="0">
                <a:latin typeface="Times New Roman" pitchFamily="18" charset="0"/>
                <a:cs typeface="Times New Roman" pitchFamily="18" charset="0"/>
              </a:rPr>
              <a:t>Когда праздновали Масленицу? В чём смысл этого праздника?</a:t>
            </a:r>
          </a:p>
          <a:p>
            <a:pPr marL="514350" lvl="0" indent="-514350" fontAlgn="base" hangingPunct="0">
              <a:buFont typeface="+mj-lt"/>
              <a:buAutoNum type="arabicPeriod"/>
            </a:pPr>
            <a:r>
              <a:rPr lang="ru-RU" dirty="0" smtClean="0">
                <a:latin typeface="Times New Roman" pitchFamily="18" charset="0"/>
                <a:cs typeface="Times New Roman" pitchFamily="18" charset="0"/>
              </a:rPr>
              <a:t>Кого художник изобразил на картине?</a:t>
            </a:r>
          </a:p>
          <a:p>
            <a:pPr marL="514350" lvl="0" indent="-514350" fontAlgn="base" hangingPunct="0">
              <a:buFont typeface="+mj-lt"/>
              <a:buAutoNum type="arabicPeriod"/>
            </a:pPr>
            <a:r>
              <a:rPr lang="ru-RU" dirty="0" smtClean="0">
                <a:latin typeface="Times New Roman" pitchFamily="18" charset="0"/>
                <a:cs typeface="Times New Roman" pitchFamily="18" charset="0"/>
              </a:rPr>
              <a:t>Что делают персонажи в левой части картины?</a:t>
            </a:r>
          </a:p>
          <a:p>
            <a:pPr marL="514350" lvl="0" indent="-514350" fontAlgn="base" hangingPunct="0">
              <a:buFont typeface="+mj-lt"/>
              <a:buAutoNum type="arabicPeriod"/>
            </a:pPr>
            <a:r>
              <a:rPr lang="ru-RU" dirty="0" smtClean="0">
                <a:latin typeface="Times New Roman" pitchFamily="18" charset="0"/>
                <a:cs typeface="Times New Roman" pitchFamily="18" charset="0"/>
              </a:rPr>
              <a:t> Что везут люди на санях?</a:t>
            </a:r>
          </a:p>
          <a:p>
            <a:pPr marL="514350" lvl="0" indent="-514350" fontAlgn="base" hangingPunct="0">
              <a:buFont typeface="+mj-lt"/>
              <a:buAutoNum type="arabicPeriod"/>
            </a:pPr>
            <a:r>
              <a:rPr lang="ru-RU" dirty="0" smtClean="0">
                <a:latin typeface="Times New Roman" pitchFamily="18" charset="0"/>
                <a:cs typeface="Times New Roman" pitchFamily="18" charset="0"/>
              </a:rPr>
              <a:t>Как ты думаешь, что произойдёт дальше?</a:t>
            </a:r>
          </a:p>
          <a:p>
            <a:pPr marL="514350" lvl="0" indent="-514350" fontAlgn="base" hangingPunct="0">
              <a:buFont typeface="+mj-lt"/>
              <a:buAutoNum type="arabicPeriod"/>
            </a:pPr>
            <a:r>
              <a:rPr lang="ru-RU" dirty="0" smtClean="0">
                <a:latin typeface="Times New Roman" pitchFamily="18" charset="0"/>
                <a:cs typeface="Times New Roman" pitchFamily="18" charset="0"/>
              </a:rPr>
              <a:t>Рассмотри  задний план картины. Опиши.</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solidFill>
            <a:schemeClr val="accent6"/>
          </a:solidFill>
        </p:spPr>
        <p:txBody>
          <a:bodyPr>
            <a:normAutofit/>
          </a:bodyPr>
          <a:lstStyle/>
          <a:p>
            <a:r>
              <a:rPr lang="ru-RU" sz="3600" b="1" dirty="0" smtClean="0">
                <a:latin typeface="Times New Roman" pitchFamily="18" charset="0"/>
                <a:cs typeface="Times New Roman" pitchFamily="18" charset="0"/>
              </a:rPr>
              <a:t>Склонение имен существительных</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endParaRPr lang="ru-RU" sz="3600" dirty="0">
              <a:latin typeface="Times New Roman" pitchFamily="18" charset="0"/>
              <a:cs typeface="Times New Roman" pitchFamily="18" charset="0"/>
            </a:endParaRPr>
          </a:p>
        </p:txBody>
      </p:sp>
      <p:sp>
        <p:nvSpPr>
          <p:cNvPr id="9" name="Подзаголовок 8"/>
          <p:cNvSpPr>
            <a:spLocks noGrp="1"/>
          </p:cNvSpPr>
          <p:nvPr>
            <p:ph type="subTitle" idx="1"/>
          </p:nvPr>
        </p:nvSpPr>
        <p:spPr/>
        <p:txBody>
          <a:bodyPr/>
          <a:lstStyle/>
          <a:p>
            <a:endParaRPr lang="ru-RU"/>
          </a:p>
        </p:txBody>
      </p:sp>
      <p:pic>
        <p:nvPicPr>
          <p:cNvPr id="7" name="Рисунок 6"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308304" y="332656"/>
            <a:ext cx="1080120" cy="1512168"/>
          </a:xfrm>
          <a:prstGeom prst="rect">
            <a:avLst/>
          </a:prstGeom>
          <a:noFill/>
          <a:ln>
            <a:noFill/>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2000" b="1" dirty="0" smtClean="0">
                <a:latin typeface="Times New Roman" pitchFamily="18" charset="0"/>
                <a:cs typeface="Times New Roman" pitchFamily="18" charset="0"/>
              </a:rPr>
              <a:t> Птиц Кузбасса можно разделить на 5 экологических групп. Распредели названия птиц по группам, определи склонение.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Выдели окончания. </a:t>
            </a:r>
            <a:endParaRPr lang="ru-RU" sz="2000" dirty="0"/>
          </a:p>
        </p:txBody>
      </p:sp>
      <p:graphicFrame>
        <p:nvGraphicFramePr>
          <p:cNvPr id="4" name="Содержимое 3"/>
          <p:cNvGraphicFramePr>
            <a:graphicFrameLocks noGrp="1"/>
          </p:cNvGraphicFramePr>
          <p:nvPr>
            <p:ph idx="1"/>
          </p:nvPr>
        </p:nvGraphicFramePr>
        <p:xfrm>
          <a:off x="457200" y="1600200"/>
          <a:ext cx="8229600" cy="1071880"/>
        </p:xfrm>
        <a:graphic>
          <a:graphicData uri="http://schemas.openxmlformats.org/drawingml/2006/table">
            <a:tbl>
              <a:tblPr firstRow="1" bandRow="1">
                <a:tableStyleId>{93296810-A885-4BE3-A3E7-6D5BEEA58F35}</a:tableStyleId>
              </a:tblPr>
              <a:tblGrid>
                <a:gridCol w="1378496"/>
                <a:gridCol w="1728192"/>
                <a:gridCol w="1944216"/>
                <a:gridCol w="1532776"/>
                <a:gridCol w="1645920"/>
              </a:tblGrid>
              <a:tr h="370840">
                <a:tc>
                  <a:txBody>
                    <a:bodyPr/>
                    <a:lstStyle/>
                    <a:p>
                      <a:r>
                        <a:rPr lang="ru-RU" sz="2000" b="1" dirty="0" smtClean="0">
                          <a:latin typeface="Times New Roman" pitchFamily="18" charset="0"/>
                          <a:cs typeface="Times New Roman" pitchFamily="18" charset="0"/>
                        </a:rPr>
                        <a:t>оседлые</a:t>
                      </a:r>
                      <a:endParaRPr lang="ru-RU" sz="2000" dirty="0"/>
                    </a:p>
                  </a:txBody>
                  <a:tcPr/>
                </a:tc>
                <a:tc>
                  <a:txBody>
                    <a:bodyPr/>
                    <a:lstStyle/>
                    <a:p>
                      <a:r>
                        <a:rPr lang="ru-RU" sz="2000" b="1" dirty="0" smtClean="0">
                          <a:latin typeface="Times New Roman" pitchFamily="18" charset="0"/>
                          <a:cs typeface="Times New Roman" pitchFamily="18" charset="0"/>
                        </a:rPr>
                        <a:t>перелётные</a:t>
                      </a:r>
                      <a:endParaRPr lang="ru-RU" sz="2000" dirty="0"/>
                    </a:p>
                  </a:txBody>
                  <a:tcPr/>
                </a:tc>
                <a:tc>
                  <a:txBody>
                    <a:bodyPr/>
                    <a:lstStyle/>
                    <a:p>
                      <a:r>
                        <a:rPr lang="ru-RU" sz="2000" b="1" dirty="0" smtClean="0">
                          <a:latin typeface="Times New Roman" pitchFamily="18" charset="0"/>
                          <a:cs typeface="Times New Roman" pitchFamily="18" charset="0"/>
                        </a:rPr>
                        <a:t>мигрирующие (зимние гости)</a:t>
                      </a:r>
                      <a:endParaRPr lang="ru-RU" sz="2000" dirty="0"/>
                    </a:p>
                  </a:txBody>
                  <a:tcPr/>
                </a:tc>
                <a:tc>
                  <a:txBody>
                    <a:bodyPr/>
                    <a:lstStyle/>
                    <a:p>
                      <a:r>
                        <a:rPr lang="ru-RU" sz="2000" b="1" dirty="0" smtClean="0">
                          <a:latin typeface="Times New Roman" pitchFamily="18" charset="0"/>
                          <a:cs typeface="Times New Roman" pitchFamily="18" charset="0"/>
                        </a:rPr>
                        <a:t>залётные</a:t>
                      </a:r>
                      <a:endParaRPr lang="ru-RU"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000" b="1" dirty="0" smtClean="0">
                          <a:latin typeface="Times New Roman" pitchFamily="18" charset="0"/>
                          <a:cs typeface="Times New Roman" pitchFamily="18" charset="0"/>
                        </a:rPr>
                        <a:t>пролётные</a:t>
                      </a:r>
                      <a:endParaRPr lang="ru-RU" sz="2000" dirty="0" smtClean="0"/>
                    </a:p>
                    <a:p>
                      <a:endParaRPr lang="ru-RU" sz="2000" dirty="0"/>
                    </a:p>
                  </a:txBody>
                  <a:tcPr/>
                </a:tc>
              </a:tr>
              <a:tr h="370840">
                <a:tc>
                  <a:txBody>
                    <a:bodyPr/>
                    <a:lstStyle/>
                    <a:p>
                      <a:endParaRPr lang="ru-RU"/>
                    </a:p>
                  </a:txBody>
                  <a:tcPr/>
                </a:tc>
                <a:tc>
                  <a:txBody>
                    <a:bodyPr/>
                    <a:lstStyle/>
                    <a:p>
                      <a:endParaRPr lang="ru-RU" sz="1600" dirty="0">
                        <a:latin typeface="Times New Roman" pitchFamily="18" charset="0"/>
                        <a:cs typeface="Times New Roman" pitchFamily="18" charset="0"/>
                      </a:endParaRPr>
                    </a:p>
                  </a:txBody>
                  <a:tcPr/>
                </a:tc>
                <a:tc>
                  <a:txBody>
                    <a:bodyPr/>
                    <a:lstStyle/>
                    <a:p>
                      <a:endParaRPr lang="ru-RU"/>
                    </a:p>
                  </a:txBody>
                  <a:tcPr/>
                </a:tc>
                <a:tc>
                  <a:txBody>
                    <a:bodyPr/>
                    <a:lstStyle/>
                    <a:p>
                      <a:endParaRPr lang="ru-RU"/>
                    </a:p>
                  </a:txBody>
                  <a:tcPr/>
                </a:tc>
                <a:tc>
                  <a:txBody>
                    <a:bodyPr/>
                    <a:lstStyle/>
                    <a:p>
                      <a:endParaRPr lang="ru-RU"/>
                    </a:p>
                  </a:txBody>
                  <a:tcPr/>
                </a:tc>
              </a:tr>
            </a:tbl>
          </a:graphicData>
        </a:graphic>
      </p:graphicFrame>
      <p:sp>
        <p:nvSpPr>
          <p:cNvPr id="111617" name="Rectangle 1"/>
          <p:cNvSpPr>
            <a:spLocks noChangeArrowheads="1"/>
          </p:cNvSpPr>
          <p:nvPr/>
        </p:nvSpPr>
        <p:spPr bwMode="auto">
          <a:xfrm>
            <a:off x="395536" y="2636912"/>
            <a:ext cx="8280920" cy="2554545"/>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Слова для справок:  дятел, филин, </a:t>
            </a:r>
            <a:r>
              <a:rPr kumimoji="0" lang="ru-RU" sz="3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балобан</a:t>
            </a:r>
            <a:r>
              <a:rPr kumimoji="0" lang="ru-RU"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дикие гуси, снегирь, фламинго, соловей, клёст, глухарь, кукушка, поползень, сова, пеликан, скворец, воробей,  баклан, иволга,  цапля, сорока, трясогузка.   </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10" descr="http://foto-i-kartinki.ru/images/pticy/dyatel-kartinki/dyatel-kartinki-057.jpg"/>
          <p:cNvPicPr/>
          <p:nvPr/>
        </p:nvPicPr>
        <p:blipFill>
          <a:blip r:embed="rId2" cstate="print"/>
          <a:srcRect/>
          <a:stretch>
            <a:fillRect/>
          </a:stretch>
        </p:blipFill>
        <p:spPr bwMode="auto">
          <a:xfrm>
            <a:off x="755576" y="5301208"/>
            <a:ext cx="834261" cy="1068081"/>
          </a:xfrm>
          <a:prstGeom prst="rect">
            <a:avLst/>
          </a:prstGeom>
          <a:noFill/>
        </p:spPr>
      </p:pic>
      <p:pic>
        <p:nvPicPr>
          <p:cNvPr id="7" name="Picture 12" descr="https://zabavnik.club/wp-content/uploads/Foto_soroki_42_26041106-768x628.jpg"/>
          <p:cNvPicPr/>
          <p:nvPr/>
        </p:nvPicPr>
        <p:blipFill>
          <a:blip r:embed="rId3" cstate="print"/>
          <a:srcRect/>
          <a:stretch>
            <a:fillRect/>
          </a:stretch>
        </p:blipFill>
        <p:spPr bwMode="auto">
          <a:xfrm>
            <a:off x="6084168" y="5445224"/>
            <a:ext cx="1008112" cy="976744"/>
          </a:xfrm>
          <a:prstGeom prst="rect">
            <a:avLst/>
          </a:prstGeom>
          <a:noFill/>
        </p:spPr>
      </p:pic>
      <p:pic>
        <p:nvPicPr>
          <p:cNvPr id="8" name="Picture 6" descr="Для задач изо 005"/>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b="1123"/>
          <a:stretch>
            <a:fillRect/>
          </a:stretch>
        </p:blipFill>
        <p:spPr bwMode="auto">
          <a:xfrm>
            <a:off x="7380312" y="5445224"/>
            <a:ext cx="1302272" cy="914400"/>
          </a:xfrm>
          <a:prstGeom prst="rect">
            <a:avLst/>
          </a:prstGeom>
          <a:noFill/>
          <a:ln>
            <a:noFill/>
          </a:ln>
          <a:extLst/>
        </p:spPr>
      </p:pic>
      <p:pic>
        <p:nvPicPr>
          <p:cNvPr id="9" name="Picture 4" descr="Для задач изо 002"/>
          <p:cNvPicPr/>
          <p:nvPr/>
        </p:nvPicPr>
        <p:blipFill>
          <a:blip r:embed="rId5" cstate="print">
            <a:lum contrast="12000"/>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r="4065" b="2817"/>
          <a:stretch>
            <a:fillRect/>
          </a:stretch>
        </p:blipFill>
        <p:spPr bwMode="auto">
          <a:xfrm>
            <a:off x="2051720" y="5445224"/>
            <a:ext cx="864096" cy="968188"/>
          </a:xfrm>
          <a:prstGeom prst="rect">
            <a:avLst/>
          </a:prstGeom>
          <a:noFill/>
          <a:ln>
            <a:noFill/>
          </a:ln>
          <a:extLst/>
        </p:spPr>
      </p:pic>
      <p:pic>
        <p:nvPicPr>
          <p:cNvPr id="10" name="Picture 5" descr="Для задач изо 016"/>
          <p:cNvPicPr/>
          <p:nvPr/>
        </p:nvPicPr>
        <p:blipFill>
          <a:blip r:embed="rId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b="1711"/>
          <a:stretch>
            <a:fillRect/>
          </a:stretch>
        </p:blipFill>
        <p:spPr bwMode="auto">
          <a:xfrm>
            <a:off x="3779912" y="5445224"/>
            <a:ext cx="1656184" cy="936104"/>
          </a:xfrm>
          <a:prstGeom prst="rect">
            <a:avLst/>
          </a:prstGeom>
          <a:noFill/>
          <a:ln>
            <a:noFill/>
          </a:ln>
          <a:extLst/>
        </p:spPr>
      </p:pic>
      <p:pic>
        <p:nvPicPr>
          <p:cNvPr id="11" name="Рисунок 10" descr="Найдите на физической карте Кемеровской области указанные горные вершины и ...">
            <a:hlinkClick r:id="rId7"/>
          </p:cNvPr>
          <p:cNvPicPr/>
          <p:nvPr/>
        </p:nvPicPr>
        <p:blipFill>
          <a:blip r:embed="rId8"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260648"/>
            <a:ext cx="720080" cy="1080120"/>
          </a:xfrm>
          <a:prstGeom prst="rect">
            <a:avLst/>
          </a:prstGeom>
          <a:noFill/>
          <a:ln>
            <a:no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Отгадай загадки о рабочих профессиях Кузбасса.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Спиши. Определи в текстах падеж имен существительн</a:t>
            </a:r>
            <a:r>
              <a:rPr lang="ru-RU" sz="2700" b="1" dirty="0" smtClean="0"/>
              <a:t>ых. </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60000"/>
              <a:lumOff val="40000"/>
            </a:schemeClr>
          </a:solidFill>
        </p:spPr>
        <p:txBody>
          <a:bodyPr/>
          <a:lstStyle/>
          <a:p>
            <a:pPr lvl="0">
              <a:buNone/>
            </a:pPr>
            <a:r>
              <a:rPr lang="ru-RU" dirty="0" smtClean="0">
                <a:latin typeface="Times New Roman" pitchFamily="18" charset="0"/>
                <a:cs typeface="Times New Roman" pitchFamily="18" charset="0"/>
              </a:rPr>
              <a:t>       Мы землю глубоко копаем, </a:t>
            </a:r>
          </a:p>
          <a:p>
            <a:pPr lvl="0">
              <a:buNone/>
            </a:pPr>
            <a:r>
              <a:rPr lang="ru-RU" dirty="0" smtClean="0">
                <a:latin typeface="Times New Roman" pitchFamily="18" charset="0"/>
                <a:cs typeface="Times New Roman" pitchFamily="18" charset="0"/>
              </a:rPr>
              <a:t>                                              и в глубине земли</a:t>
            </a:r>
          </a:p>
          <a:p>
            <a:pPr>
              <a:buNone/>
            </a:pPr>
            <a:r>
              <a:rPr lang="ru-RU" dirty="0" smtClean="0">
                <a:latin typeface="Times New Roman" pitchFamily="18" charset="0"/>
                <a:cs typeface="Times New Roman" pitchFamily="18" charset="0"/>
              </a:rPr>
              <a:t>          Мы людям уголь добываем, </a:t>
            </a:r>
          </a:p>
          <a:p>
            <a:pPr>
              <a:buNone/>
            </a:pPr>
            <a:r>
              <a:rPr lang="ru-RU" dirty="0" smtClean="0">
                <a:latin typeface="Times New Roman" pitchFamily="18" charset="0"/>
                <a:cs typeface="Times New Roman" pitchFamily="18" charset="0"/>
              </a:rPr>
              <a:t>                                     чтоб дом топить могли</a:t>
            </a:r>
            <a:r>
              <a:rPr lang="ru-RU" b="1"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6" name="Рисунок 5" descr="http://kb.com.ru/images/1/d/profsojuz-ugolschikov-korgau-otsudi_1.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7544" y="260648"/>
            <a:ext cx="8208912" cy="54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260648"/>
            <a:ext cx="8229600" cy="5865515"/>
          </a:xfrm>
          <a:solidFill>
            <a:schemeClr val="accent6"/>
          </a:solidFill>
        </p:spPr>
        <p:txBody>
          <a:bodyPr/>
          <a:lstStyle/>
          <a:p>
            <a:pPr lvl="0">
              <a:buNone/>
            </a:pPr>
            <a:r>
              <a:rPr lang="ru-RU" dirty="0" smtClean="0"/>
              <a:t/>
            </a:r>
            <a:br>
              <a:rPr lang="ru-RU" dirty="0" smtClean="0"/>
            </a:br>
            <a:r>
              <a:rPr lang="ru-RU" dirty="0" smtClean="0">
                <a:latin typeface="Times New Roman" pitchFamily="18" charset="0"/>
                <a:cs typeface="Times New Roman" pitchFamily="18" charset="0"/>
              </a:rPr>
              <a:t>Есть профессии такие,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Что с металлом круглый день,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Эти люди мировые,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Знать не знают, что есть лень.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Эти люди — наша гордость,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С их трудами легче жить!  </a:t>
            </a:r>
          </a:p>
          <a:p>
            <a:endParaRPr lang="ru-RU" dirty="0"/>
          </a:p>
        </p:txBody>
      </p:sp>
      <p:pic>
        <p:nvPicPr>
          <p:cNvPr id="4" name="Рисунок 3" descr="Картинки по запросу фото сталевара  в работе"/>
          <p:cNvPicPr/>
          <p:nvPr/>
        </p:nvPicPr>
        <p:blipFill>
          <a:blip r:embed="rId2" cstate="print"/>
          <a:srcRect/>
          <a:stretch>
            <a:fillRect/>
          </a:stretch>
        </p:blipFill>
        <p:spPr bwMode="auto">
          <a:xfrm>
            <a:off x="467544" y="260648"/>
            <a:ext cx="8208911" cy="59046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260648"/>
            <a:ext cx="8229600" cy="5865515"/>
          </a:xfrm>
          <a:solidFill>
            <a:schemeClr val="accent6">
              <a:lumMod val="60000"/>
              <a:lumOff val="40000"/>
            </a:schemeClr>
          </a:solidFill>
        </p:spPr>
        <p:txBody>
          <a:bodyPr/>
          <a:lstStyle/>
          <a:p>
            <a:pPr lvl="0" algn="ctr">
              <a:buNone/>
            </a:pPr>
            <a:endParaRPr lang="ru-RU" dirty="0" smtClean="0">
              <a:latin typeface="Times New Roman" pitchFamily="18" charset="0"/>
              <a:cs typeface="Times New Roman" pitchFamily="18" charset="0"/>
            </a:endParaRPr>
          </a:p>
          <a:p>
            <a:pPr lvl="0" algn="ctr">
              <a:buNone/>
            </a:pPr>
            <a:endParaRPr lang="ru-RU" dirty="0" smtClean="0">
              <a:latin typeface="Times New Roman" pitchFamily="18" charset="0"/>
              <a:cs typeface="Times New Roman" pitchFamily="18" charset="0"/>
            </a:endParaRPr>
          </a:p>
          <a:p>
            <a:pPr lvl="0" algn="ctr">
              <a:buNone/>
            </a:pPr>
            <a:endParaRPr lang="ru-RU" dirty="0" smtClean="0">
              <a:latin typeface="Times New Roman" pitchFamily="18" charset="0"/>
              <a:cs typeface="Times New Roman" pitchFamily="18" charset="0"/>
            </a:endParaRPr>
          </a:p>
          <a:p>
            <a:pPr lvl="0" algn="ctr">
              <a:buNone/>
            </a:pPr>
            <a:r>
              <a:rPr lang="ru-RU" dirty="0" smtClean="0">
                <a:latin typeface="Times New Roman" pitchFamily="18" charset="0"/>
                <a:cs typeface="Times New Roman" pitchFamily="18" charset="0"/>
              </a:rPr>
              <a:t>Иглою огненной портной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Шьёт кораблю</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Костюм стальной.                                             </a:t>
            </a:r>
          </a:p>
          <a:p>
            <a:pPr algn="ctr"/>
            <a:endParaRPr lang="ru-RU" dirty="0">
              <a:latin typeface="Times New Roman" pitchFamily="18" charset="0"/>
              <a:cs typeface="Times New Roman" pitchFamily="18" charset="0"/>
            </a:endParaRPr>
          </a:p>
        </p:txBody>
      </p:sp>
      <p:pic>
        <p:nvPicPr>
          <p:cNvPr id="4" name="Рисунок 3" descr="Картинки по запросу фото сварщика в работе"/>
          <p:cNvPicPr/>
          <p:nvPr/>
        </p:nvPicPr>
        <p:blipFill>
          <a:blip r:embed="rId2" cstate="print"/>
          <a:srcRect/>
          <a:stretch>
            <a:fillRect/>
          </a:stretch>
        </p:blipFill>
        <p:spPr bwMode="auto">
          <a:xfrm>
            <a:off x="395536" y="188640"/>
            <a:ext cx="8280919" cy="5976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260648"/>
            <a:ext cx="8229600" cy="5865515"/>
          </a:xfrm>
          <a:solidFill>
            <a:schemeClr val="accent6">
              <a:lumMod val="60000"/>
              <a:lumOff val="40000"/>
            </a:schemeClr>
          </a:solidFill>
        </p:spPr>
        <p:txBody>
          <a:bodyPr/>
          <a:lstStyle/>
          <a:p>
            <a:pPr>
              <a:buNone/>
            </a:pPr>
            <a:r>
              <a:rPr lang="ru-RU" dirty="0" smtClean="0"/>
              <a:t>  </a:t>
            </a:r>
          </a:p>
          <a:p>
            <a:pPr>
              <a:buNone/>
            </a:pPr>
            <a:endParaRPr lang="ru-RU" dirty="0" smtClean="0"/>
          </a:p>
          <a:p>
            <a:pPr>
              <a:buNone/>
            </a:pPr>
            <a:endParaRPr lang="ru-RU" dirty="0" smtClean="0"/>
          </a:p>
          <a:p>
            <a:pPr>
              <a:buNone/>
            </a:pPr>
            <a:r>
              <a:rPr lang="ru-RU" dirty="0" smtClean="0"/>
              <a:t>  </a:t>
            </a:r>
            <a:r>
              <a:rPr lang="ru-RU" dirty="0" smtClean="0">
                <a:latin typeface="Times New Roman" pitchFamily="18" charset="0"/>
                <a:cs typeface="Times New Roman" pitchFamily="18" charset="0"/>
              </a:rPr>
              <a:t>Ходят шумно поезда и сигналят иногда</a:t>
            </a:r>
          </a:p>
          <a:p>
            <a:pPr>
              <a:buNone/>
            </a:pPr>
            <a:r>
              <a:rPr lang="ru-RU" dirty="0" smtClean="0">
                <a:latin typeface="Times New Roman" pitchFamily="18" charset="0"/>
                <a:cs typeface="Times New Roman" pitchFamily="18" charset="0"/>
              </a:rPr>
              <a:t>    Нам гудками или свистом, а ведут их…          </a:t>
            </a:r>
          </a:p>
          <a:p>
            <a:endParaRPr lang="ru-RU" dirty="0"/>
          </a:p>
        </p:txBody>
      </p:sp>
      <p:pic>
        <p:nvPicPr>
          <p:cNvPr id="4" name="Рисунок 3" descr="Картинки по запросу фото машиниста тепловоза в работе"/>
          <p:cNvPicPr/>
          <p:nvPr/>
        </p:nvPicPr>
        <p:blipFill>
          <a:blip r:embed="rId2" cstate="print"/>
          <a:srcRect/>
          <a:stretch>
            <a:fillRect/>
          </a:stretch>
        </p:blipFill>
        <p:spPr bwMode="auto">
          <a:xfrm>
            <a:off x="539552" y="260648"/>
            <a:ext cx="8064895" cy="59046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260648"/>
            <a:ext cx="8229600" cy="5865515"/>
          </a:xfrm>
          <a:solidFill>
            <a:schemeClr val="accent6">
              <a:lumMod val="60000"/>
              <a:lumOff val="40000"/>
            </a:schemeClr>
          </a:solidFill>
        </p:spPr>
        <p:txBody>
          <a:bodyPr/>
          <a:lstStyle/>
          <a:p>
            <a:pPr>
              <a:buNone/>
            </a:pPr>
            <a:r>
              <a:rPr lang="ru-RU" dirty="0" smtClean="0">
                <a:latin typeface="Times New Roman" pitchFamily="18" charset="0"/>
                <a:cs typeface="Times New Roman" pitchFamily="18" charset="0"/>
              </a:rPr>
              <a:t>                     </a:t>
            </a:r>
          </a:p>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                    На работе день-деньской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Он командует рукой.</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Поднимает та рука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Сто пудов под облака.</a:t>
            </a:r>
          </a:p>
          <a:p>
            <a:endParaRPr lang="ru-RU" dirty="0">
              <a:latin typeface="Times New Roman" pitchFamily="18" charset="0"/>
              <a:cs typeface="Times New Roman" pitchFamily="18" charset="0"/>
            </a:endParaRPr>
          </a:p>
        </p:txBody>
      </p:sp>
      <p:pic>
        <p:nvPicPr>
          <p:cNvPr id="4" name="Рисунок 3" descr="Похожее изображение"/>
          <p:cNvPicPr/>
          <p:nvPr/>
        </p:nvPicPr>
        <p:blipFill>
          <a:blip r:embed="rId2" cstate="print"/>
          <a:srcRect/>
          <a:stretch>
            <a:fillRect/>
          </a:stretch>
        </p:blipFill>
        <p:spPr bwMode="auto">
          <a:xfrm>
            <a:off x="467544" y="260648"/>
            <a:ext cx="8208912" cy="59046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Ответьте на вопросы, определите падеж и склонение существительных.</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lnSpcReduction="10000"/>
          </a:bodyPr>
          <a:lstStyle/>
          <a:p>
            <a:pPr marL="514350" indent="-514350">
              <a:buFont typeface="+mj-lt"/>
              <a:buAutoNum type="arabicPeriod"/>
            </a:pPr>
            <a:r>
              <a:rPr lang="ru-RU" dirty="0" smtClean="0">
                <a:latin typeface="Times New Roman" pitchFamily="18" charset="0"/>
                <a:cs typeface="Times New Roman" pitchFamily="18" charset="0"/>
              </a:rPr>
              <a:t>Куда смотрит волк, сколько его не корми?     </a:t>
            </a:r>
          </a:p>
          <a:p>
            <a:pPr marL="514350" indent="-514350">
              <a:buFont typeface="+mj-lt"/>
              <a:buAutoNum type="arabicPeriod"/>
            </a:pPr>
            <a:r>
              <a:rPr lang="ru-RU" dirty="0" smtClean="0">
                <a:latin typeface="Times New Roman" pitchFamily="18" charset="0"/>
                <a:cs typeface="Times New Roman" pitchFamily="18" charset="0"/>
              </a:rPr>
              <a:t> Кого можно считать рыбой на безрыбье?        </a:t>
            </a:r>
          </a:p>
          <a:p>
            <a:pPr marL="514350" indent="-514350">
              <a:buFont typeface="+mj-lt"/>
              <a:buAutoNum type="arabicPeriod"/>
            </a:pPr>
            <a:r>
              <a:rPr lang="ru-RU" dirty="0" smtClean="0">
                <a:latin typeface="Times New Roman" pitchFamily="18" charset="0"/>
                <a:cs typeface="Times New Roman" pitchFamily="18" charset="0"/>
              </a:rPr>
              <a:t> У чего, согласно поговорке, есть уши?             </a:t>
            </a:r>
          </a:p>
          <a:p>
            <a:pPr marL="514350" indent="-514350">
              <a:buFont typeface="+mj-lt"/>
              <a:buAutoNum type="arabicPeriod"/>
            </a:pPr>
            <a:r>
              <a:rPr lang="ru-RU" dirty="0" smtClean="0">
                <a:latin typeface="Times New Roman" pitchFamily="18" charset="0"/>
                <a:cs typeface="Times New Roman" pitchFamily="18" charset="0"/>
              </a:rPr>
              <a:t> Чем, согласно пословице, капусту не шинкуют?    </a:t>
            </a:r>
          </a:p>
          <a:p>
            <a:pPr marL="514350" indent="-514350">
              <a:buNone/>
            </a:pPr>
            <a:endParaRPr lang="ru-RU" dirty="0" smtClean="0">
              <a:latin typeface="Times New Roman" pitchFamily="18" charset="0"/>
              <a:cs typeface="Times New Roman" pitchFamily="18" charset="0"/>
            </a:endParaRPr>
          </a:p>
          <a:p>
            <a:pPr marL="514350" indent="-514350">
              <a:buNone/>
            </a:pPr>
            <a:r>
              <a:rPr lang="ru-RU" dirty="0" smtClean="0">
                <a:latin typeface="Times New Roman" pitchFamily="18" charset="0"/>
                <a:cs typeface="Times New Roman" pitchFamily="18" charset="0"/>
              </a:rPr>
              <a:t>Ответы: в лес,  рака,  у стен,  языком.</a:t>
            </a:r>
          </a:p>
          <a:p>
            <a:pPr marL="514350" indent="-514350">
              <a:buNone/>
            </a:pPr>
            <a:r>
              <a:rPr lang="ru-RU" dirty="0" smtClean="0">
                <a:latin typeface="Times New Roman" pitchFamily="18" charset="0"/>
                <a:cs typeface="Times New Roman" pitchFamily="18" charset="0"/>
              </a:rPr>
              <a:t> </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460432" y="260648"/>
            <a:ext cx="504056" cy="9361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down)">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355160" cy="1143000"/>
          </a:xfrm>
          <a:solidFill>
            <a:schemeClr val="accent6"/>
          </a:solidFill>
        </p:spPr>
        <p:txBody>
          <a:bodyPr>
            <a:normAutofit fontScale="90000"/>
          </a:bodyPr>
          <a:lstStyle/>
          <a:p>
            <a:r>
              <a:rPr lang="ru-RU" sz="2700" b="1" dirty="0">
                <a:latin typeface="Times New Roman" pitchFamily="18" charset="0"/>
                <a:cs typeface="Times New Roman" pitchFamily="18" charset="0"/>
              </a:rPr>
              <a:t>Напиши  стихотворение   по памяти. </a:t>
            </a:r>
            <a:r>
              <a:rPr lang="ru-RU" dirty="0"/>
              <a:t/>
            </a:r>
            <a:br>
              <a:rPr lang="ru-RU" dirty="0"/>
            </a:br>
            <a:endParaRPr lang="ru-RU" dirty="0"/>
          </a:p>
        </p:txBody>
      </p:sp>
      <p:sp>
        <p:nvSpPr>
          <p:cNvPr id="3" name="Содержимое 2"/>
          <p:cNvSpPr>
            <a:spLocks noGrp="1"/>
          </p:cNvSpPr>
          <p:nvPr>
            <p:ph idx="1"/>
          </p:nvPr>
        </p:nvSpPr>
        <p:spPr>
          <a:solidFill>
            <a:schemeClr val="accent6"/>
          </a:solidFill>
        </p:spPr>
        <p:txBody>
          <a:bodyPr/>
          <a:lstStyle/>
          <a:p>
            <a:pPr algn="just">
              <a:spcBef>
                <a:spcPts val="0"/>
              </a:spcBef>
              <a:buNone/>
            </a:pPr>
            <a:r>
              <a:rPr lang="ru-RU" dirty="0" smtClean="0">
                <a:latin typeface="Times New Roman" pitchFamily="18" charset="0"/>
                <a:cs typeface="Times New Roman" pitchFamily="18" charset="0"/>
              </a:rPr>
              <a:t>Ещё </a:t>
            </a:r>
            <a:r>
              <a:rPr lang="ru-RU" dirty="0">
                <a:latin typeface="Times New Roman" pitchFamily="18" charset="0"/>
                <a:cs typeface="Times New Roman" pitchFamily="18" charset="0"/>
              </a:rPr>
              <a:t>мороз в конце апреля,</a:t>
            </a:r>
          </a:p>
          <a:p>
            <a:pPr algn="just">
              <a:spcBef>
                <a:spcPts val="0"/>
              </a:spcBef>
              <a:buNone/>
            </a:pPr>
            <a:r>
              <a:rPr lang="ru-RU" dirty="0">
                <a:latin typeface="Times New Roman" pitchFamily="18" charset="0"/>
                <a:cs typeface="Times New Roman" pitchFamily="18" charset="0"/>
              </a:rPr>
              <a:t>А в майский день </a:t>
            </a:r>
          </a:p>
          <a:p>
            <a:pPr algn="just">
              <a:spcBef>
                <a:spcPts val="0"/>
              </a:spcBef>
              <a:buNone/>
            </a:pPr>
            <a:r>
              <a:rPr lang="ru-RU" dirty="0">
                <a:latin typeface="Times New Roman" pitchFamily="18" charset="0"/>
                <a:cs typeface="Times New Roman" pitchFamily="18" charset="0"/>
              </a:rPr>
              <a:t>В тайгу войдёшь  - </a:t>
            </a:r>
          </a:p>
          <a:p>
            <a:pPr algn="just">
              <a:spcBef>
                <a:spcPts val="0"/>
              </a:spcBef>
              <a:buNone/>
            </a:pPr>
            <a:r>
              <a:rPr lang="ru-RU" dirty="0">
                <a:latin typeface="Times New Roman" pitchFamily="18" charset="0"/>
                <a:cs typeface="Times New Roman" pitchFamily="18" charset="0"/>
              </a:rPr>
              <a:t>Снег льётся с пихт, </a:t>
            </a:r>
          </a:p>
          <a:p>
            <a:pPr algn="just">
              <a:spcBef>
                <a:spcPts val="0"/>
              </a:spcBef>
              <a:buNone/>
            </a:pPr>
            <a:r>
              <a:rPr lang="ru-RU" dirty="0">
                <a:latin typeface="Times New Roman" pitchFamily="18" charset="0"/>
                <a:cs typeface="Times New Roman" pitchFamily="18" charset="0"/>
              </a:rPr>
              <a:t>И шум капели</a:t>
            </a:r>
          </a:p>
          <a:p>
            <a:pPr algn="just">
              <a:spcBef>
                <a:spcPts val="0"/>
              </a:spcBef>
              <a:buNone/>
            </a:pPr>
            <a:r>
              <a:rPr lang="ru-RU" dirty="0">
                <a:latin typeface="Times New Roman" pitchFamily="18" charset="0"/>
                <a:cs typeface="Times New Roman" pitchFamily="18" charset="0"/>
              </a:rPr>
              <a:t>Напоминает летний дождь.                    </a:t>
            </a:r>
            <a:endParaRPr lang="ru-RU" dirty="0" smtClean="0">
              <a:latin typeface="Times New Roman" pitchFamily="18" charset="0"/>
              <a:cs typeface="Times New Roman" pitchFamily="18" charset="0"/>
            </a:endParaRPr>
          </a:p>
          <a:p>
            <a:pPr algn="just">
              <a:spcBef>
                <a:spcPts val="0"/>
              </a:spcBef>
              <a:buNone/>
            </a:pP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a:t>
            </a:r>
          </a:p>
          <a:p>
            <a:pPr algn="just">
              <a:spcBef>
                <a:spcPts val="0"/>
              </a:spcBef>
              <a:buNone/>
            </a:pP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А</a:t>
            </a:r>
            <a:r>
              <a:rPr lang="ru-RU" dirty="0">
                <a:latin typeface="Times New Roman" pitchFamily="18" charset="0"/>
                <a:cs typeface="Times New Roman" pitchFamily="18" charset="0"/>
              </a:rPr>
              <a:t>. Пинаев, кузбасский поэт</a:t>
            </a:r>
          </a:p>
          <a:p>
            <a:endParaRPr lang="ru-RU" dirty="0"/>
          </a:p>
        </p:txBody>
      </p:sp>
      <p:pic>
        <p:nvPicPr>
          <p:cNvPr id="4" name="Рисунок 3" descr="http://snews.ru/sites/default/files/styles/550x180/public/les_vesna.png?itok=xgdtMNCz"/>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436096" y="2060848"/>
            <a:ext cx="3022848" cy="2304256"/>
          </a:xfrm>
          <a:prstGeom prst="rect">
            <a:avLst/>
          </a:prstGeom>
          <a:noFill/>
          <a:ln>
            <a:noFill/>
          </a:ln>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028384" y="332656"/>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400" b="1" dirty="0" smtClean="0">
                <a:latin typeface="Times New Roman" pitchFamily="18" charset="0"/>
                <a:cs typeface="Times New Roman" pitchFamily="18" charset="0"/>
              </a:rPr>
              <a:t>Прочитайте. Спишите. Вставьте пропущенные орфограммы.  Определи падеж у существительных.</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a:buNone/>
            </a:pPr>
            <a:r>
              <a:rPr lang="ru-RU" dirty="0" smtClean="0">
                <a:latin typeface="Times New Roman" pitchFamily="18" charset="0"/>
                <a:cs typeface="Times New Roman" pitchFamily="18" charset="0"/>
              </a:rPr>
              <a:t>     Горная ч..</a:t>
            </a:r>
            <a:r>
              <a:rPr lang="ru-RU" dirty="0" err="1" smtClean="0">
                <a:latin typeface="Times New Roman" pitchFamily="18" charset="0"/>
                <a:cs typeface="Times New Roman" pitchFamily="18" charset="0"/>
              </a:rPr>
              <a:t>сть</a:t>
            </a:r>
            <a:r>
              <a:rPr lang="ru-RU" dirty="0" smtClean="0">
                <a:latin typeface="Times New Roman" pitchFamily="18" charset="0"/>
                <a:cs typeface="Times New Roman" pitchFamily="18" charset="0"/>
              </a:rPr>
              <a:t> нашей обл..</a:t>
            </a:r>
            <a:r>
              <a:rPr lang="ru-RU" dirty="0" err="1" smtClean="0">
                <a:latin typeface="Times New Roman" pitchFamily="18" charset="0"/>
                <a:cs typeface="Times New Roman" pitchFamily="18" charset="0"/>
              </a:rPr>
              <a:t>сти</a:t>
            </a:r>
            <a:r>
              <a:rPr lang="ru-RU" dirty="0" smtClean="0">
                <a:latin typeface="Times New Roman" pitchFamily="18" charset="0"/>
                <a:cs typeface="Times New Roman" pitchFamily="18" charset="0"/>
              </a:rPr>
              <a:t> покрыта л..сами. Здесь развиты т..</a:t>
            </a:r>
            <a:r>
              <a:rPr lang="ru-RU" dirty="0" err="1" smtClean="0">
                <a:latin typeface="Times New Roman" pitchFamily="18" charset="0"/>
                <a:cs typeface="Times New Roman" pitchFamily="18" charset="0"/>
              </a:rPr>
              <a:t>ёжные</a:t>
            </a:r>
            <a:r>
              <a:rPr lang="ru-RU" dirty="0" smtClean="0">
                <a:latin typeface="Times New Roman" pitchFamily="18" charset="0"/>
                <a:cs typeface="Times New Roman" pitchFamily="18" charset="0"/>
              </a:rPr>
              <a:t> промыслы. Созданы промысловые х..</a:t>
            </a:r>
            <a:r>
              <a:rPr lang="ru-RU" dirty="0" err="1" smtClean="0">
                <a:latin typeface="Times New Roman" pitchFamily="18" charset="0"/>
                <a:cs typeface="Times New Roman" pitchFamily="18" charset="0"/>
              </a:rPr>
              <a:t>зяйства</a:t>
            </a:r>
            <a:r>
              <a:rPr lang="ru-RU" dirty="0" smtClean="0">
                <a:latin typeface="Times New Roman" pitchFamily="18" charset="0"/>
                <a:cs typeface="Times New Roman" pitchFamily="18" charset="0"/>
              </a:rPr>
              <a:t>, которые занимаются </a:t>
            </a:r>
            <a:r>
              <a:rPr lang="ru-RU" dirty="0" err="1" smtClean="0">
                <a:latin typeface="Times New Roman" pitchFamily="18" charset="0"/>
                <a:cs typeface="Times New Roman" pitchFamily="18" charset="0"/>
              </a:rPr>
              <a:t>заг</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товкой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яго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гри</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бов</a:t>
            </a:r>
            <a:r>
              <a:rPr lang="ru-RU" dirty="0" smtClean="0">
                <a:latin typeface="Times New Roman" pitchFamily="18" charset="0"/>
                <a:cs typeface="Times New Roman" pitchFamily="18" charset="0"/>
              </a:rPr>
              <a:t>, к..</a:t>
            </a:r>
            <a:r>
              <a:rPr lang="ru-RU" dirty="0" err="1" smtClean="0">
                <a:latin typeface="Times New Roman" pitchFamily="18" charset="0"/>
                <a:cs typeface="Times New Roman" pitchFamily="18" charset="0"/>
              </a:rPr>
              <a:t>дровых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рехов</a:t>
            </a:r>
            <a:r>
              <a:rPr lang="ru-RU" dirty="0" smtClean="0">
                <a:latin typeface="Times New Roman" pitchFamily="18" charset="0"/>
                <a:cs typeface="Times New Roman" pitchFamily="18" charset="0"/>
              </a:rPr>
              <a:t>, папоротника – орляка.  В зимнее время в т..</a:t>
            </a:r>
            <a:r>
              <a:rPr lang="ru-RU" dirty="0" err="1" smtClean="0">
                <a:latin typeface="Times New Roman" pitchFamily="18" charset="0"/>
                <a:cs typeface="Times New Roman" pitchFamily="18" charset="0"/>
              </a:rPr>
              <a:t>йге</a:t>
            </a:r>
            <a:r>
              <a:rPr lang="ru-RU" dirty="0" smtClean="0">
                <a:latin typeface="Times New Roman" pitchFamily="18" charset="0"/>
                <a:cs typeface="Times New Roman" pitchFamily="18" charset="0"/>
              </a:rPr>
              <a:t> проводится охота на пушных </a:t>
            </a:r>
            <a:r>
              <a:rPr lang="ru-RU" dirty="0" err="1" smtClean="0">
                <a:latin typeface="Times New Roman" pitchFamily="18" charset="0"/>
                <a:cs typeface="Times New Roman" pitchFamily="18" charset="0"/>
              </a:rPr>
              <a:t>зв</a:t>
            </a:r>
            <a:r>
              <a:rPr lang="ru-RU" dirty="0" smtClean="0">
                <a:latin typeface="Times New Roman" pitchFamily="18" charset="0"/>
                <a:cs typeface="Times New Roman" pitchFamily="18" charset="0"/>
              </a:rPr>
              <a:t>..рей.</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188640"/>
            <a:ext cx="576064" cy="1080120"/>
          </a:xfrm>
          <a:prstGeom prst="rect">
            <a:avLst/>
          </a:prstGeom>
          <a:noFill/>
          <a:ln>
            <a:noFill/>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Отгадай, о каком животном Кемеровской области идёт речь. Запиши слово, определи склонение.</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60000"/>
              <a:lumOff val="40000"/>
            </a:schemeClr>
          </a:solidFill>
        </p:spPr>
        <p:txBody>
          <a:bodyPr>
            <a:normAutofit fontScale="62500" lnSpcReduction="20000"/>
          </a:bodyPr>
          <a:lstStyle/>
          <a:p>
            <a:pPr>
              <a:buNone/>
            </a:pPr>
            <a:r>
              <a:rPr lang="ru-RU" dirty="0" smtClean="0"/>
              <a:t>1) Грызун с ценным мехом, мускусная крыса.                   </a:t>
            </a:r>
          </a:p>
          <a:p>
            <a:pPr>
              <a:buNone/>
            </a:pPr>
            <a:r>
              <a:rPr lang="ru-RU" dirty="0" smtClean="0"/>
              <a:t>2) Крупное животное семейства оленей с мощными рогами. Охотники зовут его сохатым.                                                                                                                                                            </a:t>
            </a:r>
          </a:p>
          <a:p>
            <a:pPr>
              <a:buNone/>
            </a:pPr>
            <a:r>
              <a:rPr lang="ru-RU" dirty="0" smtClean="0"/>
              <a:t>3)  Близкий родственник  оленей, не имеет рогов, но у них развиты верхние клыки.                                                                                                                 </a:t>
            </a:r>
          </a:p>
          <a:p>
            <a:pPr>
              <a:buNone/>
            </a:pPr>
            <a:r>
              <a:rPr lang="ru-RU" dirty="0" smtClean="0"/>
              <a:t>4) Хищник, которого называют «вечным странником». За один день может пройти около70 км в поисках пищи.                                    </a:t>
            </a:r>
          </a:p>
          <a:p>
            <a:pPr>
              <a:buNone/>
            </a:pPr>
            <a:r>
              <a:rPr lang="ru-RU" dirty="0" smtClean="0"/>
              <a:t>5) «Карликом» звериного царства нашей тайги называют животное с густым бархатистым мехом и подвижным хоботком на мордочке.    </a:t>
            </a:r>
          </a:p>
          <a:p>
            <a:pPr>
              <a:buNone/>
            </a:pPr>
            <a:r>
              <a:rPr lang="ru-RU" dirty="0" smtClean="0"/>
              <a:t>6) Летающий  ночью зверь, скорость полёта которого достигает 25 км/ч. Люди незаслуженно недолюбливают  их.                                 </a:t>
            </a:r>
          </a:p>
          <a:p>
            <a:pPr>
              <a:buNone/>
            </a:pPr>
            <a:r>
              <a:rPr lang="ru-RU" dirty="0" smtClean="0"/>
              <a:t>7) Благородный олень заповедника. Из его рогов изготовляют лекарственный препарат пантокрин.                                                                   </a:t>
            </a:r>
          </a:p>
          <a:p>
            <a:pPr>
              <a:buNone/>
            </a:pPr>
            <a:r>
              <a:rPr lang="ru-RU" dirty="0" smtClean="0"/>
              <a:t>8) Один из самых маленьких хищников, тело его до 30 см, а массой до 250г .  Красивый мех  этого  кровожадного хищника  издавна ценился в нашей стране и заграницей.                                                   </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188640"/>
            <a:ext cx="576064" cy="1080120"/>
          </a:xfrm>
          <a:prstGeom prst="rect">
            <a:avLst/>
          </a:prstGeom>
          <a:noFill/>
          <a:ln>
            <a:noFill/>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lstStyle/>
          <a:p>
            <a:r>
              <a:rPr lang="ru-RU" dirty="0" smtClean="0">
                <a:latin typeface="Times New Roman" pitchFamily="18" charset="0"/>
                <a:cs typeface="Times New Roman" pitchFamily="18" charset="0"/>
              </a:rPr>
              <a:t>Ответы:</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lnSpcReduction="10000"/>
          </a:bodyPr>
          <a:lstStyle/>
          <a:p>
            <a:pPr marL="514350" indent="-514350">
              <a:buFont typeface="+mj-lt"/>
              <a:buAutoNum type="arabicPeriod"/>
            </a:pPr>
            <a:r>
              <a:rPr lang="ru-RU" dirty="0" smtClean="0">
                <a:latin typeface="Times New Roman" pitchFamily="18" charset="0"/>
                <a:cs typeface="Times New Roman" pitchFamily="18" charset="0"/>
              </a:rPr>
              <a:t>ондатра, </a:t>
            </a:r>
          </a:p>
          <a:p>
            <a:pPr marL="514350" indent="-514350">
              <a:buFont typeface="+mj-lt"/>
              <a:buAutoNum type="arabicPeriod"/>
            </a:pPr>
            <a:r>
              <a:rPr lang="ru-RU" dirty="0" smtClean="0">
                <a:latin typeface="Times New Roman" pitchFamily="18" charset="0"/>
                <a:cs typeface="Times New Roman" pitchFamily="18" charset="0"/>
              </a:rPr>
              <a:t>лось, </a:t>
            </a:r>
          </a:p>
          <a:p>
            <a:pPr marL="514350" indent="-514350">
              <a:buFont typeface="+mj-lt"/>
              <a:buAutoNum type="arabicPeriod"/>
            </a:pPr>
            <a:r>
              <a:rPr lang="ru-RU" dirty="0" smtClean="0">
                <a:latin typeface="Times New Roman" pitchFamily="18" charset="0"/>
                <a:cs typeface="Times New Roman" pitchFamily="18" charset="0"/>
              </a:rPr>
              <a:t>кабарга, </a:t>
            </a:r>
          </a:p>
          <a:p>
            <a:pPr marL="514350" indent="-514350">
              <a:buFont typeface="+mj-lt"/>
              <a:buAutoNum type="arabicPeriod"/>
            </a:pPr>
            <a:r>
              <a:rPr lang="ru-RU" dirty="0" smtClean="0">
                <a:latin typeface="Times New Roman" pitchFamily="18" charset="0"/>
                <a:cs typeface="Times New Roman" pitchFamily="18" charset="0"/>
              </a:rPr>
              <a:t>росомаха, </a:t>
            </a:r>
          </a:p>
          <a:p>
            <a:pPr marL="514350" indent="-514350">
              <a:buFont typeface="+mj-lt"/>
              <a:buAutoNum type="arabicPeriod"/>
            </a:pPr>
            <a:r>
              <a:rPr lang="ru-RU" dirty="0" smtClean="0">
                <a:latin typeface="Times New Roman" pitchFamily="18" charset="0"/>
                <a:cs typeface="Times New Roman" pitchFamily="18" charset="0"/>
              </a:rPr>
              <a:t>землеройка, </a:t>
            </a:r>
          </a:p>
          <a:p>
            <a:pPr marL="514350" indent="-514350">
              <a:buFont typeface="+mj-lt"/>
              <a:buAutoNum type="arabicPeriod"/>
            </a:pPr>
            <a:r>
              <a:rPr lang="ru-RU" dirty="0" smtClean="0">
                <a:latin typeface="Times New Roman" pitchFamily="18" charset="0"/>
                <a:cs typeface="Times New Roman" pitchFamily="18" charset="0"/>
              </a:rPr>
              <a:t>летучая мышь, </a:t>
            </a:r>
          </a:p>
          <a:p>
            <a:pPr marL="514350" indent="-514350">
              <a:buFont typeface="+mj-lt"/>
              <a:buAutoNum type="arabicPeriod"/>
            </a:pPr>
            <a:r>
              <a:rPr lang="ru-RU" dirty="0" smtClean="0">
                <a:latin typeface="Times New Roman" pitchFamily="18" charset="0"/>
                <a:cs typeface="Times New Roman" pitchFamily="18" charset="0"/>
              </a:rPr>
              <a:t>марал, </a:t>
            </a:r>
          </a:p>
          <a:p>
            <a:pPr marL="514350" indent="-514350">
              <a:buFont typeface="+mj-lt"/>
              <a:buAutoNum type="arabicPeriod"/>
            </a:pPr>
            <a:r>
              <a:rPr lang="ru-RU" dirty="0" smtClean="0">
                <a:latin typeface="Times New Roman" pitchFamily="18" charset="0"/>
                <a:cs typeface="Times New Roman" pitchFamily="18" charset="0"/>
              </a:rPr>
              <a:t>горностай.</a:t>
            </a:r>
          </a:p>
          <a:p>
            <a:endParaRPr lang="ru-RU" dirty="0"/>
          </a:p>
        </p:txBody>
      </p:sp>
      <p:pic>
        <p:nvPicPr>
          <p:cNvPr id="4" name="Picture 8" descr="ДЛЯ ЗАДАЧ"/>
          <p:cNvPicPr/>
          <p:nvPr/>
        </p:nvPicPr>
        <p:blipFill>
          <a:blip r:embed="rId2" cstate="print">
            <a:lum contrast="54000"/>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r="5312" b="4758"/>
          <a:stretch>
            <a:fillRect/>
          </a:stretch>
        </p:blipFill>
        <p:spPr bwMode="auto">
          <a:xfrm>
            <a:off x="5436096" y="1556792"/>
            <a:ext cx="1872208" cy="2088232"/>
          </a:xfrm>
          <a:prstGeom prst="rect">
            <a:avLst/>
          </a:prstGeom>
          <a:noFill/>
          <a:ln>
            <a:noFill/>
          </a:ln>
          <a:extLst/>
        </p:spPr>
      </p:pic>
      <p:pic>
        <p:nvPicPr>
          <p:cNvPr id="5" name="Picture 5" descr="Для задач изо 028"/>
          <p:cNvPicPr/>
          <p:nvPr/>
        </p:nvPicPr>
        <p:blipFill>
          <a:blip r:embed="rId3" cstate="print">
            <a:lum contrast="6000"/>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3264" b="12302"/>
          <a:stretch>
            <a:fillRect/>
          </a:stretch>
        </p:blipFill>
        <p:spPr bwMode="auto">
          <a:xfrm>
            <a:off x="6876256" y="3861048"/>
            <a:ext cx="1800200" cy="2016224"/>
          </a:xfrm>
          <a:prstGeom prst="rect">
            <a:avLst/>
          </a:prstGeom>
          <a:noFill/>
          <a:ln>
            <a:noFill/>
          </a:ln>
          <a:extLst/>
        </p:spPr>
      </p:pic>
      <p:pic>
        <p:nvPicPr>
          <p:cNvPr id="6" name="Рисунок 5"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188640"/>
            <a:ext cx="576064" cy="1080120"/>
          </a:xfrm>
          <a:prstGeom prst="rect">
            <a:avLst/>
          </a:prstGeom>
          <a:noFill/>
          <a:ln>
            <a:noFill/>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400" b="1" dirty="0" smtClean="0">
                <a:latin typeface="Times New Roman" pitchFamily="18" charset="0"/>
                <a:cs typeface="Times New Roman" pitchFamily="18" charset="0"/>
              </a:rPr>
              <a:t>Прочти отрывок из сказки. Определи падеж имён существительных.</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r>
              <a:rPr lang="ru-RU" sz="2600" dirty="0" smtClean="0">
                <a:latin typeface="Times New Roman" pitchFamily="18" charset="0"/>
                <a:cs typeface="Times New Roman" pitchFamily="18" charset="0"/>
              </a:rPr>
              <a:t>Почему Вьюга плачет</a:t>
            </a:r>
          </a:p>
          <a:p>
            <a:pPr>
              <a:buNone/>
            </a:pPr>
            <a:r>
              <a:rPr lang="ru-RU" sz="2600" dirty="0" smtClean="0">
                <a:latin typeface="Times New Roman" pitchFamily="18" charset="0"/>
                <a:cs typeface="Times New Roman" pitchFamily="18" charset="0"/>
              </a:rPr>
              <a:t>       За высокими горами, за дремучими лесами, в царстве холодной тьмы жила-была Красавица Вьюга. Была она подружкой Зимы.  Только Осень – печальница тихо уйдёт, Зима на землю морозом падёт, за собой Красавицу Вьюгу приведёт. Всюду они были вместе. Зима трещала морозами. Вьюга кружила снежинки и пела  весёлые песни.</a:t>
            </a:r>
          </a:p>
          <a:p>
            <a:pPr algn="r">
              <a:buNone/>
            </a:pPr>
            <a:r>
              <a:rPr lang="ru-RU" sz="2400" i="1" dirty="0" smtClean="0">
                <a:latin typeface="Times New Roman" pitchFamily="18" charset="0"/>
                <a:cs typeface="Times New Roman" pitchFamily="18" charset="0"/>
              </a:rPr>
              <a:t>«Сказки бабушки Татьяны»  </a:t>
            </a:r>
          </a:p>
          <a:p>
            <a:pPr algn="r">
              <a:buNone/>
            </a:pPr>
            <a:r>
              <a:rPr lang="ru-RU" sz="2400" i="1" dirty="0" smtClean="0">
                <a:latin typeface="Times New Roman" pitchFamily="18" charset="0"/>
                <a:cs typeface="Times New Roman" pitchFamily="18" charset="0"/>
              </a:rPr>
              <a:t>     Из рукописи Т.К. Яковлевой</a:t>
            </a:r>
            <a:endParaRPr lang="ru-RU" sz="2400"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563888" y="4941168"/>
            <a:ext cx="1152128" cy="936103"/>
          </a:xfrm>
          <a:prstGeom prst="rect">
            <a:avLst/>
          </a:prstGeom>
          <a:noFill/>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188640"/>
            <a:ext cx="576064" cy="1080120"/>
          </a:xfrm>
          <a:prstGeom prst="rect">
            <a:avLst/>
          </a:prstGeom>
          <a:noFill/>
          <a:ln>
            <a:no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2800" b="1" dirty="0" smtClean="0">
                <a:latin typeface="Times New Roman" pitchFamily="18" charset="0"/>
                <a:cs typeface="Times New Roman" pitchFamily="18" charset="0"/>
              </a:rPr>
              <a:t>Это интересно!</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Autofit/>
          </a:bodyPr>
          <a:lstStyle/>
          <a:p>
            <a:pPr>
              <a:buNone/>
            </a:pPr>
            <a:r>
              <a:rPr lang="ru-RU" sz="1800" dirty="0" smtClean="0">
                <a:latin typeface="Times New Roman" pitchFamily="18" charset="0"/>
                <a:cs typeface="Times New Roman" pitchFamily="18" charset="0"/>
              </a:rPr>
              <a:t>Важнейшие профессии реки Томь.  Прежде всего, Томь утоляет жажду городов, посёлков и промышленных предприятий.  Это её основная профессия.</a:t>
            </a:r>
          </a:p>
          <a:p>
            <a:pPr>
              <a:buNone/>
            </a:pPr>
            <a:r>
              <a:rPr lang="ru-RU" sz="1800" dirty="0" smtClean="0">
                <a:latin typeface="Times New Roman" pitchFamily="18" charset="0"/>
                <a:cs typeface="Times New Roman" pitchFamily="18" charset="0"/>
              </a:rPr>
              <a:t> Томь принимает громадное количество неиспользованных нами вод и восстанавливает их жизненные функции. Это профессия вторая по значению.</a:t>
            </a:r>
          </a:p>
          <a:p>
            <a:pPr>
              <a:buNone/>
            </a:pPr>
            <a:r>
              <a:rPr lang="ru-RU" sz="1800" dirty="0" smtClean="0">
                <a:latin typeface="Times New Roman" pitchFamily="18" charset="0"/>
                <a:cs typeface="Times New Roman" pitchFamily="18" charset="0"/>
              </a:rPr>
              <a:t>Томь - важное условие развития сельского хозяйства.</a:t>
            </a:r>
          </a:p>
          <a:p>
            <a:pPr>
              <a:buNone/>
            </a:pPr>
            <a:r>
              <a:rPr lang="ru-RU" sz="1800" dirty="0" smtClean="0">
                <a:latin typeface="Times New Roman" pitchFamily="18" charset="0"/>
                <a:cs typeface="Times New Roman" pitchFamily="18" charset="0"/>
              </a:rPr>
              <a:t>Томь  - транспортный путь для пассажирских и грузовых речных судов.</a:t>
            </a:r>
          </a:p>
          <a:p>
            <a:pPr>
              <a:buNone/>
            </a:pPr>
            <a:r>
              <a:rPr lang="ru-RU" sz="1800" dirty="0" smtClean="0">
                <a:latin typeface="Times New Roman" pitchFamily="18" charset="0"/>
                <a:cs typeface="Times New Roman" pitchFamily="18" charset="0"/>
              </a:rPr>
              <a:t>Томь -  источник гидроэнергии.</a:t>
            </a:r>
          </a:p>
          <a:p>
            <a:pPr>
              <a:buNone/>
            </a:pPr>
            <a:r>
              <a:rPr lang="ru-RU" sz="1800" dirty="0" smtClean="0">
                <a:latin typeface="Times New Roman" pitchFamily="18" charset="0"/>
                <a:cs typeface="Times New Roman" pitchFamily="18" charset="0"/>
              </a:rPr>
              <a:t>Томь – основа рыбного хозяйства, которое ждёт своего восстановления.</a:t>
            </a:r>
          </a:p>
          <a:p>
            <a:pPr>
              <a:buNone/>
            </a:pPr>
            <a:r>
              <a:rPr lang="ru-RU" sz="1800" dirty="0" smtClean="0">
                <a:latin typeface="Times New Roman" pitchFamily="18" charset="0"/>
                <a:cs typeface="Times New Roman" pitchFamily="18" charset="0"/>
              </a:rPr>
              <a:t>Томь  много лет была средством лесосплава.</a:t>
            </a:r>
          </a:p>
          <a:p>
            <a:pPr>
              <a:buNone/>
            </a:pPr>
            <a:r>
              <a:rPr lang="ru-RU" sz="1800" dirty="0" smtClean="0">
                <a:latin typeface="Times New Roman" pitchFamily="18" charset="0"/>
                <a:cs typeface="Times New Roman" pitchFamily="18" charset="0"/>
              </a:rPr>
              <a:t>Томь – архитектурный стержень застройки городов и посёлков, их украшение, элемент благоустройства.</a:t>
            </a:r>
          </a:p>
          <a:p>
            <a:pPr>
              <a:buNone/>
            </a:pPr>
            <a:r>
              <a:rPr lang="ru-RU" sz="1800" dirty="0" smtClean="0">
                <a:latin typeface="Times New Roman" pitchFamily="18" charset="0"/>
                <a:cs typeface="Times New Roman" pitchFamily="18" charset="0"/>
              </a:rPr>
              <a:t>Томь – место отдыха. Она предоставила нам свои пляжи и острова, свои берега – для садовых домиков и дач, лагерей и домов отдыха.</a:t>
            </a:r>
          </a:p>
          <a:p>
            <a:pPr>
              <a:buNone/>
            </a:pPr>
            <a:r>
              <a:rPr lang="ru-RU" sz="1800" dirty="0" smtClean="0">
                <a:latin typeface="Times New Roman" pitchFamily="18" charset="0"/>
                <a:cs typeface="Times New Roman" pitchFamily="18" charset="0"/>
              </a:rPr>
              <a:t>                               Из повести Г. Е. Юрова «Какого цвета река-Томь»</a:t>
            </a:r>
          </a:p>
          <a:p>
            <a:pPr>
              <a:buNone/>
            </a:pPr>
            <a:r>
              <a:rPr lang="ru-RU" sz="1800" dirty="0" smtClean="0">
                <a:latin typeface="Times New Roman" pitchFamily="18" charset="0"/>
                <a:cs typeface="Times New Roman" pitchFamily="18" charset="0"/>
              </a:rPr>
              <a:t> </a:t>
            </a:r>
          </a:p>
          <a:p>
            <a:pPr algn="r">
              <a:buNone/>
            </a:pPr>
            <a:r>
              <a:rPr lang="ru-RU" sz="1800" i="1"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endParaRPr lang="ru-RU" sz="1800" dirty="0">
              <a:latin typeface="Times New Roman" pitchFamily="18" charset="0"/>
              <a:cs typeface="Times New Roman" pitchFamily="18" charset="0"/>
            </a:endParaRPr>
          </a:p>
        </p:txBody>
      </p:sp>
      <p:pic>
        <p:nvPicPr>
          <p:cNvPr id="4" name="Рисунок 3" descr="http://lik-kuzbassa.narod.ru/B.files/Ekolog4.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39552" y="260648"/>
            <a:ext cx="8208912" cy="61206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solidFill>
            <a:schemeClr val="accent6"/>
          </a:solidFill>
        </p:spPr>
        <p:txBody>
          <a:bodyPr/>
          <a:lstStyle/>
          <a:p>
            <a:r>
              <a:rPr lang="ru-RU" b="1" dirty="0" smtClean="0">
                <a:latin typeface="Times New Roman" pitchFamily="18" charset="0"/>
                <a:cs typeface="Times New Roman" pitchFamily="18" charset="0"/>
              </a:rPr>
              <a:t>Имя прилагательное</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5" name="Подзаголовок 4"/>
          <p:cNvSpPr>
            <a:spLocks noGrp="1"/>
          </p:cNvSpPr>
          <p:nvPr>
            <p:ph type="subTitle" idx="1"/>
          </p:nvPr>
        </p:nvSpPr>
        <p:spPr/>
        <p:txBody>
          <a:bodyPr/>
          <a:lstStyle/>
          <a:p>
            <a:endParaRPr lang="ru-RU"/>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668344" y="404664"/>
            <a:ext cx="792088" cy="1224136"/>
          </a:xfrm>
          <a:prstGeom prst="rect">
            <a:avLst/>
          </a:prstGeom>
          <a:noFill/>
          <a:ln>
            <a:noFill/>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lvl="0" algn="l"/>
            <a:r>
              <a:rPr lang="ru-RU" sz="2400" b="1" dirty="0" smtClean="0">
                <a:latin typeface="Times New Roman" pitchFamily="18" charset="0"/>
                <a:cs typeface="Times New Roman" pitchFamily="18" charset="0"/>
              </a:rPr>
              <a:t>Спиши имена прилагательные.  Подпиши к ним существительные, подходящие по смыслу.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Определи род имён прилагательных.</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marL="514350" indent="-514350">
              <a:buFont typeface="+mj-lt"/>
              <a:buAutoNum type="arabicPeriod"/>
            </a:pPr>
            <a:r>
              <a:rPr lang="ru-RU" dirty="0" smtClean="0">
                <a:latin typeface="Times New Roman" pitchFamily="18" charset="0"/>
                <a:cs typeface="Times New Roman" pitchFamily="18" charset="0"/>
              </a:rPr>
              <a:t>Яркое,   весеннее,  ласковое…….</a:t>
            </a:r>
          </a:p>
          <a:p>
            <a:pPr marL="514350" indent="-514350">
              <a:buFont typeface="+mj-lt"/>
              <a:buAutoNum type="arabicPeriod"/>
            </a:pPr>
            <a:r>
              <a:rPr lang="ru-RU" dirty="0" smtClean="0">
                <a:latin typeface="Times New Roman" pitchFamily="18" charset="0"/>
                <a:cs typeface="Times New Roman" pitchFamily="18" charset="0"/>
              </a:rPr>
              <a:t>Каменный, бурый, активированный……..</a:t>
            </a:r>
          </a:p>
          <a:p>
            <a:pPr marL="514350" indent="-514350">
              <a:buFont typeface="+mj-lt"/>
              <a:buAutoNum type="arabicPeriod"/>
            </a:pPr>
            <a:r>
              <a:rPr lang="ru-RU" dirty="0" smtClean="0">
                <a:latin typeface="Times New Roman" pitchFamily="18" charset="0"/>
                <a:cs typeface="Times New Roman" pitchFamily="18" charset="0"/>
              </a:rPr>
              <a:t>Апрельское,  ясное,  голубое ……</a:t>
            </a:r>
          </a:p>
          <a:p>
            <a:pPr marL="514350" indent="-514350">
              <a:buFont typeface="+mj-lt"/>
              <a:buAutoNum type="arabicPeriod"/>
            </a:pPr>
            <a:r>
              <a:rPr lang="ru-RU" dirty="0" smtClean="0">
                <a:latin typeface="Times New Roman" pitchFamily="18" charset="0"/>
                <a:cs typeface="Times New Roman" pitchFamily="18" charset="0"/>
              </a:rPr>
              <a:t>Металлургический, </a:t>
            </a:r>
            <a:r>
              <a:rPr lang="ru-RU" dirty="0" err="1" smtClean="0">
                <a:latin typeface="Times New Roman" pitchFamily="18" charset="0"/>
                <a:cs typeface="Times New Roman" pitchFamily="18" charset="0"/>
              </a:rPr>
              <a:t>алюминевый</a:t>
            </a:r>
            <a:r>
              <a:rPr lang="ru-RU" dirty="0" smtClean="0">
                <a:latin typeface="Times New Roman" pitchFamily="18" charset="0"/>
                <a:cs typeface="Times New Roman" pitchFamily="18" charset="0"/>
              </a:rPr>
              <a:t>,  ……</a:t>
            </a:r>
          </a:p>
          <a:p>
            <a:pPr marL="514350" indent="-514350">
              <a:buFont typeface="+mj-lt"/>
              <a:buAutoNum type="arabicPeriod"/>
            </a:pPr>
            <a:r>
              <a:rPr lang="ru-RU" dirty="0" smtClean="0">
                <a:latin typeface="Times New Roman" pitchFamily="18" charset="0"/>
                <a:cs typeface="Times New Roman" pitchFamily="18" charset="0"/>
              </a:rPr>
              <a:t>Пихтовая, черневая, </a:t>
            </a:r>
            <a:r>
              <a:rPr lang="ru-RU" dirty="0" err="1" smtClean="0">
                <a:latin typeface="Times New Roman" pitchFamily="18" charset="0"/>
                <a:cs typeface="Times New Roman" pitchFamily="18" charset="0"/>
              </a:rPr>
              <a:t>горношорская</a:t>
            </a:r>
            <a:r>
              <a:rPr lang="ru-RU" dirty="0" smtClean="0">
                <a:latin typeface="Times New Roman" pitchFamily="18" charset="0"/>
                <a:cs typeface="Times New Roman" pitchFamily="18" charset="0"/>
              </a:rPr>
              <a:t> ……</a:t>
            </a:r>
          </a:p>
          <a:p>
            <a:endParaRPr lang="ru-RU"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143000"/>
          </a:xfrm>
          <a:solidFill>
            <a:schemeClr val="accent6"/>
          </a:solidFill>
        </p:spPr>
        <p:txBody>
          <a:bodyPr>
            <a:normAutofit/>
          </a:bodyPr>
          <a:lstStyle/>
          <a:p>
            <a:pPr lvl="0"/>
            <a:r>
              <a:rPr lang="ru-RU" sz="2800" b="1" dirty="0" smtClean="0">
                <a:latin typeface="Times New Roman" pitchFamily="18" charset="0"/>
                <a:cs typeface="Times New Roman" pitchFamily="18" charset="0"/>
              </a:rPr>
              <a:t>Диктант с предварительной подготовкой. </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70000" lnSpcReduction="20000"/>
          </a:bodyPr>
          <a:lstStyle/>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В </a:t>
            </a:r>
            <a:r>
              <a:rPr lang="ru-RU" dirty="0" err="1" smtClean="0">
                <a:latin typeface="Times New Roman" pitchFamily="18" charset="0"/>
                <a:cs typeface="Times New Roman" pitchFamily="18" charset="0"/>
              </a:rPr>
              <a:t>горношорской</a:t>
            </a:r>
            <a:r>
              <a:rPr lang="ru-RU" dirty="0" smtClean="0">
                <a:latin typeface="Times New Roman" pitchFamily="18" charset="0"/>
                <a:cs typeface="Times New Roman" pitchFamily="18" charset="0"/>
              </a:rPr>
              <a:t> тайге</a:t>
            </a:r>
          </a:p>
          <a:p>
            <a:pPr>
              <a:buNone/>
            </a:pPr>
            <a:r>
              <a:rPr lang="ru-RU" dirty="0" smtClean="0">
                <a:latin typeface="Times New Roman" pitchFamily="18" charset="0"/>
                <a:cs typeface="Times New Roman" pitchFamily="18" charset="0"/>
              </a:rPr>
              <a:t>                                                                                                                                 На юге Кемеровской области лежит Горная </a:t>
            </a:r>
            <a:r>
              <a:rPr lang="ru-RU" dirty="0" err="1" smtClean="0">
                <a:latin typeface="Times New Roman" pitchFamily="18" charset="0"/>
                <a:cs typeface="Times New Roman" pitchFamily="18" charset="0"/>
              </a:rPr>
              <a:t>Шория</a:t>
            </a:r>
            <a:r>
              <a:rPr lang="ru-RU" dirty="0" smtClean="0">
                <a:latin typeface="Times New Roman" pitchFamily="18" charset="0"/>
                <a:cs typeface="Times New Roman" pitchFamily="18" charset="0"/>
              </a:rPr>
              <a:t>.  По склонам горных хребтов и в речных долинах раскинулась тёмнохвойная тайга. Она состоит из пихты и кедра с примесью берёзы, осины и разнообразных кустарников.</a:t>
            </a:r>
          </a:p>
          <a:p>
            <a:pPr>
              <a:buNone/>
            </a:pPr>
            <a:r>
              <a:rPr lang="ru-RU" dirty="0" smtClean="0">
                <a:latin typeface="Times New Roman" pitchFamily="18" charset="0"/>
                <a:cs typeface="Times New Roman" pitchFamily="18" charset="0"/>
              </a:rPr>
              <a:t>          Ранней весной  по лесным полянам расцветают </a:t>
            </a:r>
            <a:r>
              <a:rPr lang="ru-RU" dirty="0" err="1" smtClean="0">
                <a:latin typeface="Times New Roman" pitchFamily="18" charset="0"/>
                <a:cs typeface="Times New Roman" pitchFamily="18" charset="0"/>
              </a:rPr>
              <a:t>кандыки</a:t>
            </a:r>
            <a:r>
              <a:rPr lang="ru-RU" dirty="0" smtClean="0">
                <a:latin typeface="Times New Roman" pitchFamily="18" charset="0"/>
                <a:cs typeface="Times New Roman" pitchFamily="18" charset="0"/>
              </a:rPr>
              <a:t>. Вместе с </a:t>
            </a:r>
            <a:r>
              <a:rPr lang="ru-RU" dirty="0" err="1" smtClean="0">
                <a:latin typeface="Times New Roman" pitchFamily="18" charset="0"/>
                <a:cs typeface="Times New Roman" pitchFamily="18" charset="0"/>
              </a:rPr>
              <a:t>кандыком</a:t>
            </a:r>
            <a:r>
              <a:rPr lang="ru-RU" dirty="0" smtClean="0">
                <a:latin typeface="Times New Roman" pitchFamily="18" charset="0"/>
                <a:cs typeface="Times New Roman" pitchFamily="18" charset="0"/>
              </a:rPr>
              <a:t>  цветут ветреницы  и  медуницы. В это время по тайге  можно ходить без тропинок. </a:t>
            </a:r>
          </a:p>
          <a:p>
            <a:pPr>
              <a:buNone/>
            </a:pPr>
            <a:r>
              <a:rPr lang="ru-RU" dirty="0" smtClean="0">
                <a:latin typeface="Times New Roman" pitchFamily="18" charset="0"/>
                <a:cs typeface="Times New Roman" pitchFamily="18" charset="0"/>
              </a:rPr>
              <a:t>           В конце мая разрастается высокотравье. К июлю оно достигает высоты двух-трёх метров. Особенно высокими становятся  борщевик  (пучка), дягиль.  В долинах рек и ручьев  добавляются ещё заросли крапивы, папоротника и хмеля.</a:t>
            </a:r>
          </a:p>
          <a:p>
            <a:endParaRPr lang="ru-RU" dirty="0"/>
          </a:p>
        </p:txBody>
      </p:sp>
      <p:pic>
        <p:nvPicPr>
          <p:cNvPr id="4" name="Picture 4" descr="Май 12"/>
          <p:cNvPicPr/>
          <p:nvPr/>
        </p:nvPicPr>
        <p:blipFill>
          <a:blip r:embed="rId2" cstate="print">
            <a:lum contrast="30000"/>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427984" y="1772816"/>
            <a:ext cx="4092878" cy="3888432"/>
          </a:xfrm>
          <a:prstGeom prst="rect">
            <a:avLst/>
          </a:prstGeom>
          <a:noFill/>
          <a:ln>
            <a:noFill/>
          </a:ln>
          <a:extLst/>
        </p:spPr>
      </p:pic>
      <p:pic>
        <p:nvPicPr>
          <p:cNvPr id="5" name="Picture 7" descr="Май 12"/>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95536" y="1772816"/>
            <a:ext cx="4104456" cy="3960440"/>
          </a:xfrm>
          <a:prstGeom prst="rect">
            <a:avLst/>
          </a:prstGeom>
          <a:noFill/>
          <a:ln>
            <a:noFill/>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lvl="0"/>
            <a:r>
              <a:rPr lang="ru-RU" b="1" dirty="0" smtClean="0">
                <a:latin typeface="Times New Roman" pitchFamily="18" charset="0"/>
                <a:cs typeface="Times New Roman" pitchFamily="18" charset="0"/>
              </a:rPr>
              <a:t>Прочитай.</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fontScale="70000" lnSpcReduction="20000"/>
          </a:bodyPr>
          <a:lstStyle/>
          <a:p>
            <a:pPr fontAlgn="base">
              <a:buNone/>
            </a:pPr>
            <a:r>
              <a:rPr lang="ru-RU" dirty="0" smtClean="0"/>
              <a:t>          </a:t>
            </a:r>
            <a:r>
              <a:rPr lang="ru-RU" dirty="0" smtClean="0">
                <a:latin typeface="Times New Roman" pitchFamily="18" charset="0"/>
                <a:cs typeface="Times New Roman" pitchFamily="18" charset="0"/>
              </a:rPr>
              <a:t>Кемеровская область   отличается разнообразием природных ландшафтов. У нас встречаются представители всех природных зон Сибири. Значительное  количество лесов, множество озёр, рек и болот определяют разнообразие диких животных.</a:t>
            </a:r>
          </a:p>
          <a:p>
            <a:pPr fontAlgn="base">
              <a:buNone/>
            </a:pPr>
            <a:r>
              <a:rPr lang="ru-RU" dirty="0" smtClean="0">
                <a:latin typeface="Times New Roman" pitchFamily="18" charset="0"/>
                <a:cs typeface="Times New Roman" pitchFamily="18" charset="0"/>
              </a:rPr>
              <a:t>         В Кемеровской области были акклиматизированы разные животные: ондатра и </a:t>
            </a:r>
            <a:r>
              <a:rPr lang="ru-RU" dirty="0" err="1" smtClean="0">
                <a:latin typeface="Times New Roman" pitchFamily="18" charset="0"/>
                <a:cs typeface="Times New Roman" pitchFamily="18" charset="0"/>
              </a:rPr>
              <a:t>баргузинский</a:t>
            </a:r>
            <a:r>
              <a:rPr lang="ru-RU" dirty="0" smtClean="0">
                <a:latin typeface="Times New Roman" pitchFamily="18" charset="0"/>
                <a:cs typeface="Times New Roman" pitchFamily="18" charset="0"/>
              </a:rPr>
              <a:t>    соболь – завезены из Бурятии; американская норка – привезена из Горного Алтая; речной бобр – завезён из Белоруссии. </a:t>
            </a:r>
          </a:p>
          <a:p>
            <a:pPr>
              <a:buNone/>
            </a:pPr>
            <a:r>
              <a:rPr lang="ru-RU" dirty="0" smtClean="0">
                <a:latin typeface="Times New Roman" pitchFamily="18" charset="0"/>
                <a:cs typeface="Times New Roman" pitchFamily="18" charset="0"/>
              </a:rPr>
              <a:t>           В области созданы зоологические заказники по охране бобров, промысловых птиц, рыб, соболя.  </a:t>
            </a:r>
            <a:r>
              <a:rPr lang="ru-RU" b="1" dirty="0" smtClean="0">
                <a:latin typeface="Times New Roman" pitchFamily="18" charset="0"/>
                <a:cs typeface="Times New Roman" pitchFamily="18" charset="0"/>
              </a:rPr>
              <a:t> </a:t>
            </a:r>
            <a:r>
              <a:rPr lang="ru-RU" dirty="0" smtClean="0">
                <a:effectLst>
                  <a:outerShdw blurRad="50800" dist="38100" algn="tr" rotWithShape="0">
                    <a:prstClr val="black">
                      <a:alpha val="40000"/>
                    </a:prstClr>
                  </a:outerShdw>
                </a:effectLst>
                <a:latin typeface="Times New Roman" pitchFamily="18" charset="0"/>
                <a:cs typeface="Times New Roman" pitchFamily="18" charset="0"/>
              </a:rPr>
              <a:t>В Кемеровской области есть заповедник «Кузнецкий Алатау», музей – заповедник «Томская </a:t>
            </a:r>
            <a:r>
              <a:rPr lang="ru-RU" dirty="0" err="1" smtClean="0">
                <a:effectLst>
                  <a:outerShdw blurRad="50800" dist="38100" algn="tr" rotWithShape="0">
                    <a:prstClr val="black">
                      <a:alpha val="40000"/>
                    </a:prstClr>
                  </a:outerShdw>
                </a:effectLst>
                <a:latin typeface="Times New Roman" pitchFamily="18" charset="0"/>
                <a:cs typeface="Times New Roman" pitchFamily="18" charset="0"/>
              </a:rPr>
              <a:t>писаница</a:t>
            </a:r>
            <a:r>
              <a:rPr lang="ru-RU" dirty="0" smtClean="0">
                <a:effectLst>
                  <a:outerShdw blurRad="50800" dist="38100" algn="tr" rotWithShape="0">
                    <a:prstClr val="black">
                      <a:alpha val="40000"/>
                    </a:prstClr>
                  </a:outerShdw>
                </a:effectLst>
                <a:latin typeface="Times New Roman" pitchFamily="18" charset="0"/>
                <a:cs typeface="Times New Roman" pitchFamily="18" charset="0"/>
              </a:rPr>
              <a:t>», </a:t>
            </a:r>
            <a:r>
              <a:rPr lang="ru-RU" dirty="0" err="1" smtClean="0">
                <a:effectLst>
                  <a:outerShdw blurRad="50800" dist="38100" algn="tr" rotWithShape="0">
                    <a:prstClr val="black">
                      <a:alpha val="40000"/>
                    </a:prstClr>
                  </a:outerShdw>
                </a:effectLst>
                <a:latin typeface="Times New Roman" pitchFamily="18" charset="0"/>
                <a:cs typeface="Times New Roman" pitchFamily="18" charset="0"/>
              </a:rPr>
              <a:t>Шорский</a:t>
            </a:r>
            <a:r>
              <a:rPr lang="ru-RU" dirty="0" smtClean="0">
                <a:effectLst>
                  <a:outerShdw blurRad="50800" dist="38100" algn="tr" rotWithShape="0">
                    <a:prstClr val="black">
                      <a:alpha val="40000"/>
                    </a:prstClr>
                  </a:outerShdw>
                </a:effectLst>
                <a:latin typeface="Times New Roman" pitchFamily="18" charset="0"/>
                <a:cs typeface="Times New Roman" pitchFamily="18" charset="0"/>
              </a:rPr>
              <a:t> национальный парк, 14 заказников, 2 памятника природы.</a:t>
            </a:r>
            <a:endParaRPr lang="ru-RU" dirty="0" smtClean="0">
              <a:latin typeface="Times New Roman" pitchFamily="18" charset="0"/>
              <a:cs typeface="Times New Roman" pitchFamily="18" charset="0"/>
            </a:endParaRPr>
          </a:p>
          <a:p>
            <a:pPr>
              <a:buNone/>
            </a:pPr>
            <a:r>
              <a:rPr lang="ru-RU" dirty="0" smtClean="0">
                <a:effectLst>
                  <a:outerShdw blurRad="50800" dist="38100" algn="tr" rotWithShape="0">
                    <a:prstClr val="black">
                      <a:alpha val="40000"/>
                    </a:prstClr>
                  </a:outerShdw>
                </a:effectLst>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b="1" dirty="0" smtClean="0">
                <a:latin typeface="Times New Roman" pitchFamily="18" charset="0"/>
                <a:cs typeface="Times New Roman" pitchFamily="18" charset="0"/>
              </a:rPr>
              <a:t>Напиши ответы на вопросы. </a:t>
            </a:r>
            <a:br>
              <a:rPr lang="ru-RU" b="1" dirty="0" smtClean="0">
                <a:latin typeface="Times New Roman" pitchFamily="18" charset="0"/>
                <a:cs typeface="Times New Roman" pitchFamily="18" charset="0"/>
              </a:rPr>
            </a:br>
            <a:endParaRPr lang="ru-RU" dirty="0"/>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r>
              <a:rPr lang="ru-RU" dirty="0" smtClean="0">
                <a:latin typeface="Times New Roman" pitchFamily="18" charset="0"/>
                <a:cs typeface="Times New Roman" pitchFamily="18" charset="0"/>
              </a:rPr>
              <a:t>1)  Какие животные были акклиматизированы в Кемеровской области? </a:t>
            </a:r>
          </a:p>
          <a:p>
            <a:pPr>
              <a:buNone/>
            </a:pPr>
            <a:r>
              <a:rPr lang="ru-RU" dirty="0" smtClean="0">
                <a:latin typeface="Times New Roman" pitchFamily="18" charset="0"/>
                <a:cs typeface="Times New Roman" pitchFamily="18" charset="0"/>
              </a:rPr>
              <a:t>2) Откуда завезен соболь?  </a:t>
            </a:r>
          </a:p>
          <a:p>
            <a:pPr>
              <a:buNone/>
            </a:pPr>
            <a:r>
              <a:rPr lang="ru-RU" dirty="0" smtClean="0">
                <a:latin typeface="Times New Roman" pitchFamily="18" charset="0"/>
                <a:cs typeface="Times New Roman" pitchFamily="18" charset="0"/>
              </a:rPr>
              <a:t>3) Откуда завезены норка и ондатра?</a:t>
            </a:r>
          </a:p>
          <a:p>
            <a:pPr>
              <a:buNone/>
            </a:pPr>
            <a:r>
              <a:rPr lang="ru-RU" dirty="0" smtClean="0">
                <a:latin typeface="Times New Roman" pitchFamily="18" charset="0"/>
                <a:cs typeface="Times New Roman" pitchFamily="18" charset="0"/>
              </a:rPr>
              <a:t>4) Какие зоологические заказники   и заповедники существуют в нашем крае?</a:t>
            </a:r>
          </a:p>
          <a:p>
            <a:endParaRPr lang="ru-RU" dirty="0" smtClean="0"/>
          </a:p>
          <a:p>
            <a:endParaRPr lang="ru-RU" dirty="0"/>
          </a:p>
        </p:txBody>
      </p:sp>
      <p:pic>
        <p:nvPicPr>
          <p:cNvPr id="4" name="Рисунок 3" descr="http://nadvodoi.narod.ru/Foto/Kamch07/42.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95536" y="260648"/>
            <a:ext cx="8352928" cy="59046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99176" cy="1143000"/>
          </a:xfrm>
          <a:solidFill>
            <a:schemeClr val="accent6"/>
          </a:solidFill>
        </p:spPr>
        <p:txBody>
          <a:bodyPr>
            <a:normAutofit fontScale="90000"/>
          </a:bodyPr>
          <a:lstStyle/>
          <a:p>
            <a:pPr algn="l"/>
            <a:r>
              <a:rPr lang="ru-RU" sz="2700" b="1" dirty="0">
                <a:latin typeface="Times New Roman" pitchFamily="18" charset="0"/>
                <a:cs typeface="Times New Roman" pitchFamily="18" charset="0"/>
              </a:rPr>
              <a:t>Прочитай вопросы. </a:t>
            </a:r>
            <a:r>
              <a:rPr lang="ru-RU" sz="2700" b="1" dirty="0" smtClean="0">
                <a:latin typeface="Times New Roman" pitchFamily="18" charset="0"/>
                <a:cs typeface="Times New Roman" pitchFamily="18" charset="0"/>
              </a:rPr>
              <a:t>Из </a:t>
            </a:r>
            <a:r>
              <a:rPr lang="ru-RU" sz="2700" b="1" dirty="0">
                <a:latin typeface="Times New Roman" pitchFamily="18" charset="0"/>
                <a:cs typeface="Times New Roman" pitchFamily="18" charset="0"/>
              </a:rPr>
              <a:t>слов данных справа напиши ответы на эти вопросы.</a:t>
            </a:r>
            <a:r>
              <a:rPr lang="ru-RU" sz="3200" dirty="0"/>
              <a:t/>
            </a:r>
            <a:br>
              <a:rPr lang="ru-RU" sz="3200" dirty="0"/>
            </a:br>
            <a:endParaRPr lang="ru-RU" sz="3200" dirty="0"/>
          </a:p>
        </p:txBody>
      </p:sp>
      <p:graphicFrame>
        <p:nvGraphicFramePr>
          <p:cNvPr id="5" name="Содержимое 4"/>
          <p:cNvGraphicFramePr>
            <a:graphicFrameLocks noGrp="1"/>
          </p:cNvGraphicFramePr>
          <p:nvPr>
            <p:ph idx="1"/>
          </p:nvPr>
        </p:nvGraphicFramePr>
        <p:xfrm>
          <a:off x="457200" y="1600200"/>
          <a:ext cx="8229600" cy="4980898"/>
        </p:xfrm>
        <a:graphic>
          <a:graphicData uri="http://schemas.openxmlformats.org/drawingml/2006/table">
            <a:tbl>
              <a:tblPr firstRow="1" bandRow="1">
                <a:tableStyleId>{D27102A9-8310-4765-A935-A1911B00CA55}</a:tableStyleId>
              </a:tblPr>
              <a:tblGrid>
                <a:gridCol w="4114800"/>
                <a:gridCol w="4114800"/>
              </a:tblGrid>
              <a:tr h="1195282">
                <a:tc>
                  <a:txBody>
                    <a:bodyPr/>
                    <a:lstStyle/>
                    <a:p>
                      <a:r>
                        <a:rPr lang="ru-RU" sz="2400" b="0" kern="1200" dirty="0" smtClean="0">
                          <a:solidFill>
                            <a:schemeClr val="tx1"/>
                          </a:solidFill>
                          <a:latin typeface="Times New Roman" pitchFamily="18" charset="0"/>
                          <a:ea typeface="+mn-ea"/>
                          <a:cs typeface="Times New Roman" pitchFamily="18" charset="0"/>
                        </a:rPr>
                        <a:t>Где жили бабочки?</a:t>
                      </a:r>
                      <a:endParaRPr lang="ru-RU" sz="2400" b="0" dirty="0">
                        <a:latin typeface="Times New Roman" pitchFamily="18" charset="0"/>
                        <a:cs typeface="Times New Roman" pitchFamily="18" charset="0"/>
                      </a:endParaRPr>
                    </a:p>
                  </a:txBody>
                  <a:tcPr>
                    <a:solidFill>
                      <a:schemeClr val="accent6"/>
                    </a:solidFill>
                  </a:tcPr>
                </a:tc>
                <a:tc>
                  <a:txBody>
                    <a:bodyPr/>
                    <a:lstStyle/>
                    <a:p>
                      <a:pPr algn="just">
                        <a:lnSpc>
                          <a:spcPct val="115000"/>
                        </a:lnSpc>
                        <a:spcAft>
                          <a:spcPts val="0"/>
                        </a:spcAft>
                      </a:pPr>
                      <a:r>
                        <a:rPr lang="ru-RU" sz="2400" b="0" dirty="0">
                          <a:latin typeface="Times New Roman" pitchFamily="18" charset="0"/>
                          <a:ea typeface="Times New Roman"/>
                          <a:cs typeface="Times New Roman" pitchFamily="18" charset="0"/>
                        </a:rPr>
                        <a:t>Бабочки, степных, в, на, период, растений, жили,  лугах,  цветения.</a:t>
                      </a:r>
                      <a:endParaRPr lang="ru-RU" sz="2400" b="0" dirty="0">
                        <a:latin typeface="Times New Roman" pitchFamily="18" charset="0"/>
                        <a:ea typeface="Calibri"/>
                        <a:cs typeface="Times New Roman" pitchFamily="18" charset="0"/>
                      </a:endParaRPr>
                    </a:p>
                  </a:txBody>
                  <a:tcPr marL="68580" marR="68580" marT="0" marB="0">
                    <a:solidFill>
                      <a:schemeClr val="accent6"/>
                    </a:solidFill>
                  </a:tcPr>
                </a:tc>
              </a:tr>
              <a:tr h="1195282">
                <a:tc>
                  <a:txBody>
                    <a:bodyPr/>
                    <a:lstStyle/>
                    <a:p>
                      <a:r>
                        <a:rPr lang="ru-RU" sz="2400" kern="1200" dirty="0" smtClean="0">
                          <a:solidFill>
                            <a:schemeClr val="tx1"/>
                          </a:solidFill>
                          <a:latin typeface="Times New Roman" pitchFamily="18" charset="0"/>
                          <a:ea typeface="+mn-ea"/>
                          <a:cs typeface="Times New Roman" pitchFamily="18" charset="0"/>
                        </a:rPr>
                        <a:t>Кто ещё кормится луговыми растениями?</a:t>
                      </a:r>
                      <a:endParaRPr lang="ru-RU" sz="2400" dirty="0">
                        <a:latin typeface="Times New Roman" pitchFamily="18" charset="0"/>
                        <a:cs typeface="Times New Roman" pitchFamily="18" charset="0"/>
                      </a:endParaRPr>
                    </a:p>
                  </a:txBody>
                  <a:tcPr>
                    <a:solidFill>
                      <a:schemeClr val="accent6"/>
                    </a:solidFill>
                  </a:tcPr>
                </a:tc>
                <a:tc>
                  <a:txBody>
                    <a:bodyPr/>
                    <a:lstStyle/>
                    <a:p>
                      <a:pPr algn="just">
                        <a:lnSpc>
                          <a:spcPct val="115000"/>
                        </a:lnSpc>
                        <a:spcAft>
                          <a:spcPts val="0"/>
                        </a:spcAft>
                      </a:pPr>
                      <a:r>
                        <a:rPr lang="ru-RU" sz="2400" dirty="0">
                          <a:latin typeface="Times New Roman" pitchFamily="18" charset="0"/>
                          <a:ea typeface="Times New Roman"/>
                          <a:cs typeface="Times New Roman" pitchFamily="18" charset="0"/>
                        </a:rPr>
                        <a:t>Растениях, кормятся, многочисленные, на, шмели, пчёлы, и, луговых.</a:t>
                      </a:r>
                      <a:endParaRPr lang="ru-RU" sz="2400" dirty="0">
                        <a:latin typeface="Times New Roman" pitchFamily="18" charset="0"/>
                        <a:ea typeface="Calibri"/>
                        <a:cs typeface="Times New Roman" pitchFamily="18" charset="0"/>
                      </a:endParaRPr>
                    </a:p>
                  </a:txBody>
                  <a:tcPr marL="68580" marR="68580" marT="0" marB="0">
                    <a:solidFill>
                      <a:schemeClr val="accent6"/>
                    </a:solidFill>
                  </a:tcPr>
                </a:tc>
              </a:tr>
              <a:tr h="1195282">
                <a:tc>
                  <a:txBody>
                    <a:bodyPr/>
                    <a:lstStyle/>
                    <a:p>
                      <a:r>
                        <a:rPr lang="ru-RU" sz="2400" kern="1200" dirty="0" smtClean="0">
                          <a:solidFill>
                            <a:schemeClr val="tx1"/>
                          </a:solidFill>
                          <a:latin typeface="Times New Roman" pitchFamily="18" charset="0"/>
                          <a:ea typeface="+mn-ea"/>
                          <a:cs typeface="Times New Roman" pitchFamily="18" charset="0"/>
                        </a:rPr>
                        <a:t>Что они собирают?</a:t>
                      </a:r>
                      <a:endParaRPr lang="ru-RU" sz="2400" dirty="0">
                        <a:latin typeface="Times New Roman" pitchFamily="18" charset="0"/>
                        <a:cs typeface="Times New Roman" pitchFamily="18" charset="0"/>
                      </a:endParaRPr>
                    </a:p>
                  </a:txBody>
                  <a:tcPr>
                    <a:solidFill>
                      <a:schemeClr val="accent6"/>
                    </a:solidFill>
                  </a:tcPr>
                </a:tc>
                <a:tc>
                  <a:txBody>
                    <a:bodyPr/>
                    <a:lstStyle/>
                    <a:p>
                      <a:pPr algn="just">
                        <a:lnSpc>
                          <a:spcPct val="115000"/>
                        </a:lnSpc>
                        <a:spcAft>
                          <a:spcPts val="0"/>
                        </a:spcAft>
                      </a:pPr>
                      <a:r>
                        <a:rPr lang="ru-RU" sz="2400" dirty="0">
                          <a:latin typeface="Times New Roman" pitchFamily="18" charset="0"/>
                          <a:ea typeface="Times New Roman"/>
                          <a:cs typeface="Times New Roman" pitchFamily="18" charset="0"/>
                        </a:rPr>
                        <a:t>Нектар, собирают, опыляют, и, пыльцу, они, цветочную, и, растение.</a:t>
                      </a:r>
                      <a:endParaRPr lang="ru-RU" sz="2400" dirty="0">
                        <a:latin typeface="Times New Roman" pitchFamily="18" charset="0"/>
                        <a:ea typeface="Calibri"/>
                        <a:cs typeface="Times New Roman" pitchFamily="18" charset="0"/>
                      </a:endParaRPr>
                    </a:p>
                  </a:txBody>
                  <a:tcPr marL="68580" marR="68580" marT="0" marB="0">
                    <a:solidFill>
                      <a:schemeClr val="accent6"/>
                    </a:solidFill>
                  </a:tcPr>
                </a:tc>
              </a:tr>
              <a:tr h="1195282">
                <a:tc>
                  <a:txBody>
                    <a:bodyPr/>
                    <a:lstStyle/>
                    <a:p>
                      <a:pPr algn="just">
                        <a:lnSpc>
                          <a:spcPct val="115000"/>
                        </a:lnSpc>
                        <a:spcAft>
                          <a:spcPts val="0"/>
                        </a:spcAft>
                      </a:pPr>
                      <a:r>
                        <a:rPr lang="ru-RU" sz="2400" dirty="0">
                          <a:latin typeface="Times New Roman" pitchFamily="18" charset="0"/>
                          <a:ea typeface="Times New Roman"/>
                          <a:cs typeface="Times New Roman" pitchFamily="18" charset="0"/>
                        </a:rPr>
                        <a:t>Сколько живёт семья шмелей?</a:t>
                      </a:r>
                      <a:endParaRPr lang="ru-RU" sz="2400" dirty="0">
                        <a:latin typeface="Times New Roman" pitchFamily="18" charset="0"/>
                        <a:ea typeface="Calibri"/>
                        <a:cs typeface="Times New Roman" pitchFamily="18" charset="0"/>
                      </a:endParaRPr>
                    </a:p>
                  </a:txBody>
                  <a:tcPr marL="68580" marR="68580" marT="0" marB="0">
                    <a:solidFill>
                      <a:schemeClr val="accent6"/>
                    </a:solidFill>
                  </a:tcPr>
                </a:tc>
                <a:tc>
                  <a:txBody>
                    <a:bodyPr/>
                    <a:lstStyle/>
                    <a:p>
                      <a:pPr algn="just">
                        <a:lnSpc>
                          <a:spcPct val="115000"/>
                        </a:lnSpc>
                        <a:spcAft>
                          <a:spcPts val="0"/>
                        </a:spcAft>
                      </a:pPr>
                      <a:r>
                        <a:rPr lang="ru-RU" sz="2400" dirty="0">
                          <a:latin typeface="Times New Roman" pitchFamily="18" charset="0"/>
                          <a:ea typeface="Times New Roman"/>
                          <a:cs typeface="Times New Roman" pitchFamily="18" charset="0"/>
                        </a:rPr>
                        <a:t>Только, семья, живёт, шмелей, лето, одно.</a:t>
                      </a:r>
                      <a:endParaRPr lang="ru-RU" sz="2400" dirty="0">
                        <a:latin typeface="Times New Roman" pitchFamily="18" charset="0"/>
                        <a:ea typeface="Calibri"/>
                        <a:cs typeface="Times New Roman" pitchFamily="18" charset="0"/>
                      </a:endParaRPr>
                    </a:p>
                  </a:txBody>
                  <a:tcPr marL="68580" marR="68580" marT="0" marB="0">
                    <a:solidFill>
                      <a:schemeClr val="accent6"/>
                    </a:solidFill>
                  </a:tcPr>
                </a:tc>
              </a:tr>
            </a:tbl>
          </a:graphicData>
        </a:graphic>
      </p:graphicFrame>
      <p:pic>
        <p:nvPicPr>
          <p:cNvPr id="6" name="Picture 9" descr="бабочка 2"/>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11560" y="4581128"/>
            <a:ext cx="936104" cy="720080"/>
          </a:xfrm>
          <a:prstGeom prst="rect">
            <a:avLst/>
          </a:prstGeom>
          <a:noFill/>
          <a:ln>
            <a:noFill/>
          </a:ln>
          <a:effectLst/>
          <a:extLst/>
        </p:spPr>
      </p:pic>
      <p:pic>
        <p:nvPicPr>
          <p:cNvPr id="7" name="Picture 19" descr="шмель"/>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9552" y="2132856"/>
            <a:ext cx="792088" cy="720080"/>
          </a:xfrm>
          <a:prstGeom prst="rect">
            <a:avLst/>
          </a:prstGeom>
          <a:noFill/>
          <a:extLst/>
        </p:spPr>
      </p:pic>
      <p:pic>
        <p:nvPicPr>
          <p:cNvPr id="8" name="Рисунок 7"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028384" y="332656"/>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lvl="0" algn="l"/>
            <a:r>
              <a:rPr lang="ru-RU" sz="2800" b="1" dirty="0" smtClean="0">
                <a:latin typeface="Times New Roman" pitchFamily="18" charset="0"/>
                <a:cs typeface="Times New Roman" pitchFamily="18" charset="0"/>
              </a:rPr>
              <a:t>Прочти. Отгадай загадку.  Напиши   по памяти.</a:t>
            </a:r>
            <a:r>
              <a:rPr lang="ru-RU" sz="2800" dirty="0" smtClean="0"/>
              <a:t/>
            </a:r>
            <a:br>
              <a:rPr lang="ru-RU" sz="2800" dirty="0" smtClean="0"/>
            </a:br>
            <a:endParaRPr lang="ru-RU" sz="2800" dirty="0"/>
          </a:p>
        </p:txBody>
      </p:sp>
      <p:sp>
        <p:nvSpPr>
          <p:cNvPr id="3" name="Содержимое 2"/>
          <p:cNvSpPr>
            <a:spLocks noGrp="1"/>
          </p:cNvSpPr>
          <p:nvPr>
            <p:ph idx="1"/>
          </p:nvPr>
        </p:nvSpPr>
        <p:spPr>
          <a:solidFill>
            <a:schemeClr val="accent6">
              <a:lumMod val="60000"/>
              <a:lumOff val="40000"/>
            </a:schemeClr>
          </a:solidFill>
        </p:spPr>
        <p:txBody>
          <a:bodyPr/>
          <a:lstStyle/>
          <a:p>
            <a:pPr algn="ctr">
              <a:buNone/>
            </a:pPr>
            <a:r>
              <a:rPr lang="ru-RU" dirty="0" smtClean="0">
                <a:latin typeface="Times New Roman" pitchFamily="18" charset="0"/>
                <a:cs typeface="Times New Roman" pitchFamily="18" charset="0"/>
              </a:rPr>
              <a:t>Маленький рост, </a:t>
            </a:r>
          </a:p>
          <a:p>
            <a:pPr algn="ctr">
              <a:buNone/>
            </a:pPr>
            <a:r>
              <a:rPr lang="ru-RU" dirty="0" smtClean="0">
                <a:latin typeface="Times New Roman" pitchFamily="18" charset="0"/>
                <a:cs typeface="Times New Roman" pitchFamily="18" charset="0"/>
              </a:rPr>
              <a:t>Длинный хвост, </a:t>
            </a:r>
          </a:p>
          <a:p>
            <a:pPr algn="ctr">
              <a:buNone/>
            </a:pPr>
            <a:r>
              <a:rPr lang="ru-RU" dirty="0" smtClean="0">
                <a:latin typeface="Times New Roman" pitchFamily="18" charset="0"/>
                <a:cs typeface="Times New Roman" pitchFamily="18" charset="0"/>
              </a:rPr>
              <a:t>Серая шубка,</a:t>
            </a:r>
          </a:p>
          <a:p>
            <a:pPr algn="ctr">
              <a:buNone/>
            </a:pPr>
            <a:r>
              <a:rPr lang="ru-RU" dirty="0" smtClean="0">
                <a:latin typeface="Times New Roman" pitchFamily="18" charset="0"/>
                <a:cs typeface="Times New Roman" pitchFamily="18" charset="0"/>
              </a:rPr>
              <a:t>Острые зубки. </a:t>
            </a:r>
          </a:p>
          <a:p>
            <a:endParaRPr lang="ru-RU" dirty="0">
              <a:latin typeface="Times New Roman" pitchFamily="18" charset="0"/>
              <a:cs typeface="Times New Roman" pitchFamily="18" charset="0"/>
            </a:endParaRPr>
          </a:p>
        </p:txBody>
      </p:sp>
      <p:pic>
        <p:nvPicPr>
          <p:cNvPr id="4" name="Picture 2" descr="https://avatars.mds.yandex.net/get-pdb/872807/6d97bf3d-9bd9-4bdf-be77-fe097e4c863b/s1200"/>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940152" y="4077072"/>
            <a:ext cx="2303064" cy="1706933"/>
          </a:xfrm>
          <a:prstGeom prst="rect">
            <a:avLst/>
          </a:prstGeom>
          <a:noFill/>
        </p:spPr>
      </p:pic>
      <p:sp>
        <p:nvSpPr>
          <p:cNvPr id="123906" name="Rectangle 2"/>
          <p:cNvSpPr>
            <a:spLocks noChangeArrowheads="1"/>
          </p:cNvSpPr>
          <p:nvPr/>
        </p:nvSpPr>
        <p:spPr bwMode="auto">
          <a:xfrm>
            <a:off x="467544" y="5257744"/>
            <a:ext cx="525658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Разбери прилагательные по составу.</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2800" b="1" dirty="0" smtClean="0">
                <a:latin typeface="Times New Roman" pitchFamily="18" charset="0"/>
                <a:cs typeface="Times New Roman" pitchFamily="18" charset="0"/>
              </a:rPr>
              <a:t>Отгадай загадку. Спиши. </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algn="ctr">
              <a:buNone/>
            </a:pPr>
            <a:r>
              <a:rPr lang="ru-RU" sz="3600" dirty="0" smtClean="0">
                <a:latin typeface="Times New Roman" pitchFamily="18" charset="0"/>
                <a:cs typeface="Times New Roman" pitchFamily="18" charset="0"/>
              </a:rPr>
              <a:t>Обожжёт без огня</a:t>
            </a:r>
          </a:p>
          <a:p>
            <a:pPr algn="ctr">
              <a:buNone/>
            </a:pPr>
            <a:r>
              <a:rPr lang="ru-RU" sz="3600" dirty="0" smtClean="0">
                <a:latin typeface="Times New Roman" pitchFamily="18" charset="0"/>
                <a:cs typeface="Times New Roman" pitchFamily="18" charset="0"/>
              </a:rPr>
              <a:t>И тебя, меня,</a:t>
            </a:r>
          </a:p>
          <a:p>
            <a:pPr algn="ctr">
              <a:buNone/>
            </a:pPr>
            <a:r>
              <a:rPr lang="ru-RU" sz="3600" dirty="0" smtClean="0">
                <a:latin typeface="Times New Roman" pitchFamily="18" charset="0"/>
                <a:cs typeface="Times New Roman" pitchFamily="18" charset="0"/>
              </a:rPr>
              <a:t>И живёт у плетня.</a:t>
            </a:r>
          </a:p>
          <a:p>
            <a:endParaRPr lang="ru-RU" dirty="0"/>
          </a:p>
        </p:txBody>
      </p:sp>
      <p:pic>
        <p:nvPicPr>
          <p:cNvPr id="4" name="Рисунок 3"/>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187624" y="476672"/>
            <a:ext cx="792088" cy="720080"/>
          </a:xfrm>
          <a:prstGeom prst="rect">
            <a:avLst/>
          </a:prstGeom>
          <a:noFill/>
        </p:spPr>
      </p:pic>
      <p:pic>
        <p:nvPicPr>
          <p:cNvPr id="5" name="Рисунок 4" descr="https://im0-tub-ru.yandex.net/i?id=50bb223c0f3d53ad6f80f269a2615698-l&amp;n=13"/>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7544" y="260648"/>
            <a:ext cx="8208912" cy="58326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Прочти.  Спиши первое предложение.</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 Разбери по членам предложения и частям речи.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У  имён прилагательных определи род, число падеж.</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r>
              <a:rPr lang="ru-RU" dirty="0" smtClean="0"/>
              <a:t>        </a:t>
            </a:r>
            <a:r>
              <a:rPr lang="ru-RU" sz="2400" dirty="0" smtClean="0">
                <a:latin typeface="Times New Roman" pitchFamily="18" charset="0"/>
                <a:cs typeface="Times New Roman" pitchFamily="18" charset="0"/>
              </a:rPr>
              <a:t>Завела  Лукерья девочку в чащу дремучую на беду неминучую. Привела к избушке на курьих ножках об одном окошке.  Прокаркала:</a:t>
            </a:r>
          </a:p>
          <a:p>
            <a:pPr>
              <a:buNone/>
            </a:pPr>
            <a:r>
              <a:rPr lang="ru-RU" sz="2400" dirty="0" smtClean="0">
                <a:latin typeface="Times New Roman" pitchFamily="18" charset="0"/>
                <a:cs typeface="Times New Roman" pitchFamily="18" charset="0"/>
              </a:rPr>
              <a:t>      - Или тебе, глупой, жизнь не дорога, или не знаешь ты, что Старуха </a:t>
            </a:r>
            <a:r>
              <a:rPr lang="ru-RU" sz="2400" dirty="0" err="1" smtClean="0">
                <a:latin typeface="Times New Roman" pitchFamily="18" charset="0"/>
                <a:cs typeface="Times New Roman" pitchFamily="18" charset="0"/>
              </a:rPr>
              <a:t>Лесовуха</a:t>
            </a:r>
            <a:r>
              <a:rPr lang="ru-RU" sz="2400" dirty="0" smtClean="0">
                <a:latin typeface="Times New Roman" pitchFamily="18" charset="0"/>
                <a:cs typeface="Times New Roman" pitchFamily="18" charset="0"/>
              </a:rPr>
              <a:t>  - это баба Яга. А сегодня у старой большой юбилей – триста лет исполняется ей. Не могла я придумать, что бы подарить такое.  Да вот тебя, глупую, привела на жаркое. </a:t>
            </a:r>
          </a:p>
          <a:p>
            <a:pPr algn="r">
              <a:buNone/>
            </a:pPr>
            <a:r>
              <a:rPr lang="ru-RU" sz="2400" dirty="0" smtClean="0">
                <a:latin typeface="Times New Roman" pitchFamily="18" charset="0"/>
                <a:cs typeface="Times New Roman" pitchFamily="18" charset="0"/>
              </a:rPr>
              <a:t>                                                      </a:t>
            </a:r>
            <a:r>
              <a:rPr lang="ru-RU" sz="2400" i="1" dirty="0" smtClean="0">
                <a:latin typeface="Times New Roman" pitchFamily="18" charset="0"/>
                <a:cs typeface="Times New Roman" pitchFamily="18" charset="0"/>
              </a:rPr>
              <a:t>«Сказки бабушки Татьяны»  </a:t>
            </a:r>
          </a:p>
          <a:p>
            <a:pPr algn="r">
              <a:buNone/>
            </a:pPr>
            <a:r>
              <a:rPr lang="ru-RU" sz="2400" i="1" dirty="0" smtClean="0">
                <a:latin typeface="Times New Roman" pitchFamily="18" charset="0"/>
                <a:cs typeface="Times New Roman" pitchFamily="18" charset="0"/>
              </a:rPr>
              <a:t>     Из рукописи Т.К. Яковлевой. </a:t>
            </a:r>
            <a:endParaRPr lang="ru-RU" sz="2400" dirty="0" smtClean="0"/>
          </a:p>
          <a:p>
            <a:pPr>
              <a:buNone/>
            </a:pPr>
            <a:endParaRPr lang="ru-RU" sz="2400" dirty="0">
              <a:latin typeface="Times New Roman" pitchFamily="18" charset="0"/>
              <a:cs typeface="Times New Roman" pitchFamily="18" charset="0"/>
            </a:endParaRPr>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563888" y="4869160"/>
            <a:ext cx="1152128" cy="936103"/>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solidFill>
            <a:schemeClr val="accent6"/>
          </a:solidFill>
        </p:spPr>
        <p:txBody>
          <a:bodyPr/>
          <a:lstStyle/>
          <a:p>
            <a:r>
              <a:rPr lang="ru-RU" b="1" dirty="0" smtClean="0">
                <a:latin typeface="Times New Roman" pitchFamily="18" charset="0"/>
                <a:cs typeface="Times New Roman" pitchFamily="18" charset="0"/>
              </a:rPr>
              <a:t> Глагол</a:t>
            </a:r>
            <a:endParaRPr lang="ru-RU" dirty="0">
              <a:latin typeface="Times New Roman" pitchFamily="18" charset="0"/>
              <a:cs typeface="Times New Roman" pitchFamily="18" charset="0"/>
            </a:endParaRPr>
          </a:p>
        </p:txBody>
      </p:sp>
      <p:sp>
        <p:nvSpPr>
          <p:cNvPr id="5" name="Подзаголовок 4"/>
          <p:cNvSpPr>
            <a:spLocks noGrp="1"/>
          </p:cNvSpPr>
          <p:nvPr>
            <p:ph type="subTitle" idx="1"/>
          </p:nvPr>
        </p:nvSpPr>
        <p:spPr/>
        <p:txBody>
          <a:bodyPr/>
          <a:lstStyle/>
          <a:p>
            <a:endParaRPr lang="ru-RU"/>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308304" y="332656"/>
            <a:ext cx="1080120" cy="1512168"/>
          </a:xfrm>
          <a:prstGeom prst="rect">
            <a:avLst/>
          </a:prstGeom>
          <a:noFill/>
          <a:ln>
            <a:noFill/>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Прочитай.  Выпиши глаголы.  Поставь глаголы в неопределённую форму. Найди сложное слово, разбери по составу.</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4" name="Содержимое 3"/>
          <p:cNvSpPr>
            <a:spLocks noGrp="1"/>
          </p:cNvSpPr>
          <p:nvPr>
            <p:ph sz="half" idx="1"/>
          </p:nvPr>
        </p:nvSpPr>
        <p:spPr/>
        <p:txBody>
          <a:bodyPr>
            <a:normAutofit fontScale="85000" lnSpcReduction="20000"/>
          </a:bodyPr>
          <a:lstStyle/>
          <a:p>
            <a:pPr>
              <a:buNone/>
            </a:pPr>
            <a:r>
              <a:rPr lang="ru-RU" dirty="0" smtClean="0">
                <a:latin typeface="Times New Roman" pitchFamily="18" charset="0"/>
                <a:cs typeface="Times New Roman" pitchFamily="18" charset="0"/>
              </a:rPr>
              <a:t>Весна </a:t>
            </a:r>
          </a:p>
          <a:p>
            <a:pPr>
              <a:buNone/>
            </a:pPr>
            <a:r>
              <a:rPr lang="ru-RU" dirty="0" smtClean="0">
                <a:latin typeface="Times New Roman" pitchFamily="18" charset="0"/>
                <a:cs typeface="Times New Roman" pitchFamily="18" charset="0"/>
              </a:rPr>
              <a:t>          Весна в Кемеровской области наступает в конце марта. Начинает таять снег. Но полностью снег сходит на равнинах только в конце апреля, а в горах в мае.  Ледоход проходит в конце апреля. Обильные дожди вызывают наводнения. Вода выходит из берегов и затопляет низины.</a:t>
            </a:r>
          </a:p>
          <a:p>
            <a:pPr>
              <a:buNone/>
            </a:pPr>
            <a:r>
              <a:rPr lang="ru-RU" dirty="0" smtClean="0">
                <a:latin typeface="Times New Roman" pitchFamily="18" charset="0"/>
                <a:cs typeface="Times New Roman" pitchFamily="18" charset="0"/>
              </a:rPr>
              <a:t> </a:t>
            </a:r>
          </a:p>
          <a:p>
            <a:endParaRPr lang="ru-RU" dirty="0"/>
          </a:p>
        </p:txBody>
      </p:sp>
      <p:pic>
        <p:nvPicPr>
          <p:cNvPr id="6" name="Содержимое 5" descr="http://4put.ru/pictures/max/479/1471930.jpg"/>
          <p:cNvPicPr>
            <a:picLocks noGrp="1"/>
          </p:cNvPicPr>
          <p:nvPr>
            <p:ph sz="half" idx="2"/>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932040" y="1916832"/>
            <a:ext cx="3744416" cy="3960440"/>
          </a:xfrm>
          <a:prstGeom prst="rect">
            <a:avLst/>
          </a:prstGeom>
          <a:noFill/>
          <a:ln>
            <a:noFill/>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3600" b="1" dirty="0" smtClean="0">
                <a:latin typeface="Times New Roman" pitchFamily="18" charset="0"/>
                <a:cs typeface="Times New Roman" pitchFamily="18" charset="0"/>
              </a:rPr>
              <a:t>Напиши текст по памяти.</a:t>
            </a: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a:buNone/>
            </a:pPr>
            <a:endParaRPr lang="ru-RU" sz="2800" dirty="0" smtClean="0">
              <a:latin typeface="Times New Roman" pitchFamily="18" charset="0"/>
              <a:cs typeface="Times New Roman" pitchFamily="18" charset="0"/>
            </a:endParaRPr>
          </a:p>
          <a:p>
            <a:pPr>
              <a:buNone/>
            </a:pPr>
            <a:r>
              <a:rPr lang="ru-RU" sz="2800" dirty="0" smtClean="0">
                <a:latin typeface="Times New Roman" pitchFamily="18" charset="0"/>
                <a:cs typeface="Times New Roman" pitchFamily="18" charset="0"/>
              </a:rPr>
              <a:t>Мы любим лес в любое время года, </a:t>
            </a:r>
          </a:p>
          <a:p>
            <a:pPr>
              <a:buNone/>
            </a:pPr>
            <a:r>
              <a:rPr lang="ru-RU" sz="2800" dirty="0" smtClean="0">
                <a:latin typeface="Times New Roman" pitchFamily="18" charset="0"/>
                <a:cs typeface="Times New Roman" pitchFamily="18" charset="0"/>
              </a:rPr>
              <a:t>Мы слышим речек медленную речь – </a:t>
            </a:r>
          </a:p>
          <a:p>
            <a:pPr>
              <a:buNone/>
            </a:pPr>
            <a:r>
              <a:rPr lang="ru-RU" sz="2800" dirty="0" smtClean="0">
                <a:latin typeface="Times New Roman" pitchFamily="18" charset="0"/>
                <a:cs typeface="Times New Roman" pitchFamily="18" charset="0"/>
              </a:rPr>
              <a:t>Всё это называется природа, </a:t>
            </a:r>
          </a:p>
          <a:p>
            <a:pPr>
              <a:buNone/>
            </a:pPr>
            <a:r>
              <a:rPr lang="ru-RU" sz="2800" dirty="0" smtClean="0">
                <a:latin typeface="Times New Roman" pitchFamily="18" charset="0"/>
                <a:cs typeface="Times New Roman" pitchFamily="18" charset="0"/>
              </a:rPr>
              <a:t>Давайте же всегда её беречь!      </a:t>
            </a:r>
          </a:p>
          <a:p>
            <a:pPr>
              <a:buNone/>
            </a:pPr>
            <a:r>
              <a:rPr lang="ru-RU" sz="2800" dirty="0" smtClean="0">
                <a:latin typeface="Times New Roman" pitchFamily="18" charset="0"/>
                <a:cs typeface="Times New Roman" pitchFamily="18" charset="0"/>
              </a:rPr>
              <a:t>             </a:t>
            </a:r>
          </a:p>
          <a:p>
            <a:pPr>
              <a:buNone/>
            </a:pPr>
            <a:endParaRPr lang="ru-RU" sz="2800" dirty="0" smtClean="0">
              <a:latin typeface="Times New Roman" pitchFamily="18" charset="0"/>
              <a:cs typeface="Times New Roman" pitchFamily="18" charset="0"/>
            </a:endParaRPr>
          </a:p>
          <a:p>
            <a:pPr>
              <a:buNone/>
            </a:pPr>
            <a:r>
              <a:rPr lang="ru-RU" sz="2800" dirty="0" smtClean="0">
                <a:latin typeface="Times New Roman" pitchFamily="18" charset="0"/>
                <a:cs typeface="Times New Roman" pitchFamily="18" charset="0"/>
              </a:rPr>
              <a:t>                        Валентин Михайлов,  кузбасский поэт</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28384" y="260648"/>
            <a:ext cx="720080" cy="1296144"/>
          </a:xfrm>
          <a:prstGeom prst="rect">
            <a:avLst/>
          </a:prstGeom>
          <a:noFill/>
          <a:ln>
            <a:noFill/>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2800" b="1" dirty="0" smtClean="0">
                <a:latin typeface="Times New Roman" pitchFamily="18" charset="0"/>
                <a:cs typeface="Times New Roman" pitchFamily="18" charset="0"/>
              </a:rPr>
              <a:t>Прочти текст. </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fontScale="70000" lnSpcReduction="20000"/>
          </a:bodyPr>
          <a:lstStyle/>
          <a:p>
            <a:pPr>
              <a:buNone/>
            </a:pPr>
            <a:r>
              <a:rPr lang="ru-RU" sz="3400" dirty="0" smtClean="0">
                <a:latin typeface="Times New Roman" pitchFamily="18" charset="0"/>
                <a:cs typeface="Times New Roman" pitchFamily="18" charset="0"/>
              </a:rPr>
              <a:t>            В августе 1842 года территорию Кузнецкой земли посетил известный русский геолог П. А. Чихачёв.  Он возглавил экспедицию, перед которой стояла задача обследовать рельеф и полезные ископаемые края.</a:t>
            </a:r>
          </a:p>
          <a:p>
            <a:pPr>
              <a:buNone/>
            </a:pPr>
            <a:r>
              <a:rPr lang="ru-RU" sz="3400" dirty="0" smtClean="0">
                <a:latin typeface="Times New Roman" pitchFamily="18" charset="0"/>
                <a:cs typeface="Times New Roman" pitchFamily="18" charset="0"/>
              </a:rPr>
              <a:t>           Чихачёв описал месторождения каменного угля в районах города Кузнецка, села Ильинского,  районе деревне </a:t>
            </a:r>
            <a:r>
              <a:rPr lang="ru-RU" sz="3400" dirty="0" err="1" smtClean="0">
                <a:latin typeface="Times New Roman" pitchFamily="18" charset="0"/>
                <a:cs typeface="Times New Roman" pitchFamily="18" charset="0"/>
              </a:rPr>
              <a:t>Бачат</a:t>
            </a:r>
            <a:r>
              <a:rPr lang="ru-RU" sz="3400" dirty="0" smtClean="0">
                <a:latin typeface="Times New Roman" pitchFamily="18" charset="0"/>
                <a:cs typeface="Times New Roman" pitchFamily="18" charset="0"/>
              </a:rPr>
              <a:t>,  по берегам рек Кондомы, </a:t>
            </a:r>
            <a:r>
              <a:rPr lang="ru-RU" sz="3400" dirty="0" err="1" smtClean="0">
                <a:latin typeface="Times New Roman" pitchFamily="18" charset="0"/>
                <a:cs typeface="Times New Roman" pitchFamily="18" charset="0"/>
              </a:rPr>
              <a:t>Мрассу</a:t>
            </a:r>
            <a:r>
              <a:rPr lang="ru-RU" sz="3400" dirty="0" smtClean="0">
                <a:latin typeface="Times New Roman" pitchFamily="18" charset="0"/>
                <a:cs typeface="Times New Roman" pitchFamily="18" charset="0"/>
              </a:rPr>
              <a:t>, Усы и Ини.</a:t>
            </a:r>
          </a:p>
          <a:p>
            <a:pPr>
              <a:buNone/>
            </a:pPr>
            <a:r>
              <a:rPr lang="ru-RU" sz="3400" dirty="0" smtClean="0">
                <a:latin typeface="Times New Roman" pitchFamily="18" charset="0"/>
                <a:cs typeface="Times New Roman" pitchFamily="18" charset="0"/>
              </a:rPr>
              <a:t>           Учёный объединил все эти месторождения в один угленосный бассейн и назвал его Кузнецким. Таким образом, П.А. Чихачёв впервые начертил контуры, определил размеры и описал Кузнецкий каменноугольный  бассейн.</a:t>
            </a:r>
          </a:p>
          <a:p>
            <a:pPr>
              <a:buNone/>
            </a:pPr>
            <a:r>
              <a:rPr lang="ru-RU" sz="3400" dirty="0" smtClean="0">
                <a:latin typeface="Times New Roman" pitchFamily="18" charset="0"/>
                <a:cs typeface="Times New Roman" pitchFamily="18" charset="0"/>
              </a:rPr>
              <a:t>  </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28384" y="260648"/>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b="1" dirty="0" smtClean="0">
                <a:latin typeface="Times New Roman" pitchFamily="18" charset="0"/>
                <a:cs typeface="Times New Roman" pitchFamily="18" charset="0"/>
              </a:rPr>
              <a:t>Ответь на вопросы:</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a:buNone/>
            </a:pPr>
            <a:r>
              <a:rPr lang="ru-RU" dirty="0" smtClean="0"/>
              <a:t>1</a:t>
            </a:r>
            <a:r>
              <a:rPr lang="ru-RU" dirty="0" smtClean="0">
                <a:latin typeface="Times New Roman" pitchFamily="18" charset="0"/>
                <a:cs typeface="Times New Roman" pitchFamily="18" charset="0"/>
              </a:rPr>
              <a:t>) Кто посетил Кузнецкую землю в 1842 году?</a:t>
            </a:r>
          </a:p>
          <a:p>
            <a:pPr>
              <a:buNone/>
            </a:pPr>
            <a:r>
              <a:rPr lang="ru-RU" dirty="0" smtClean="0">
                <a:latin typeface="Times New Roman" pitchFamily="18" charset="0"/>
                <a:cs typeface="Times New Roman" pitchFamily="18" charset="0"/>
              </a:rPr>
              <a:t>2) Какие задачи стояли перед экспедицией? </a:t>
            </a:r>
          </a:p>
          <a:p>
            <a:pPr>
              <a:buNone/>
            </a:pPr>
            <a:r>
              <a:rPr lang="ru-RU" dirty="0" smtClean="0">
                <a:latin typeface="Times New Roman" pitchFamily="18" charset="0"/>
                <a:cs typeface="Times New Roman" pitchFamily="18" charset="0"/>
              </a:rPr>
              <a:t>3) В каких местах он обнаружил месторождения каменного угля?</a:t>
            </a:r>
          </a:p>
          <a:p>
            <a:pPr>
              <a:buNone/>
            </a:pPr>
            <a:r>
              <a:rPr lang="ru-RU" dirty="0" smtClean="0">
                <a:latin typeface="Times New Roman" pitchFamily="18" charset="0"/>
                <a:cs typeface="Times New Roman" pitchFamily="18" charset="0"/>
              </a:rPr>
              <a:t>4) Как учёный назвал  этот угленосный бассейн?</a:t>
            </a:r>
          </a:p>
          <a:p>
            <a:endParaRPr lang="ru-RU"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Прочти.   Спиши текст. Последнее предложение разбери по членам предложения и частям речи.</a:t>
            </a:r>
            <a:r>
              <a:rPr lang="ru-RU" dirty="0" smtClean="0"/>
              <a:t/>
            </a:r>
            <a:br>
              <a:rPr lang="ru-RU" dirty="0" smtClean="0"/>
            </a:br>
            <a:endParaRPr lang="ru-RU" dirty="0"/>
          </a:p>
        </p:txBody>
      </p:sp>
      <p:sp>
        <p:nvSpPr>
          <p:cNvPr id="3" name="Содержимое 2"/>
          <p:cNvSpPr>
            <a:spLocks noGrp="1"/>
          </p:cNvSpPr>
          <p:nvPr>
            <p:ph idx="1"/>
          </p:nvPr>
        </p:nvSpPr>
        <p:spPr/>
        <p:txBody>
          <a:bodyPr/>
          <a:lstStyle/>
          <a:p>
            <a:pPr>
              <a:buNone/>
            </a:pPr>
            <a:r>
              <a:rPr lang="ru-RU" dirty="0" smtClean="0">
                <a:latin typeface="Times New Roman" pitchFamily="18" charset="0"/>
                <a:cs typeface="Times New Roman" pitchFamily="18" charset="0"/>
              </a:rPr>
              <a:t>       Самым крупным озером в нашей области является Большой </a:t>
            </a:r>
            <a:r>
              <a:rPr lang="ru-RU" dirty="0" err="1" smtClean="0">
                <a:latin typeface="Times New Roman" pitchFamily="18" charset="0"/>
                <a:cs typeface="Times New Roman" pitchFamily="18" charset="0"/>
              </a:rPr>
              <a:t>Берчикуль</a:t>
            </a:r>
            <a:r>
              <a:rPr lang="ru-RU" dirty="0" smtClean="0">
                <a:latin typeface="Times New Roman" pitchFamily="18" charset="0"/>
                <a:cs typeface="Times New Roman" pitchFamily="18" charset="0"/>
              </a:rPr>
              <a:t>. Живописные  берега озера  привлекают  сюда множество туристов и рыбаков. В нём водятся язи, щуки, окуни, ерши, лини и другие.  В селе </a:t>
            </a:r>
            <a:r>
              <a:rPr lang="ru-RU" dirty="0" err="1" smtClean="0">
                <a:latin typeface="Times New Roman" pitchFamily="18" charset="0"/>
                <a:cs typeface="Times New Roman" pitchFamily="18" charset="0"/>
              </a:rPr>
              <a:t>Берчикульском</a:t>
            </a:r>
            <a:r>
              <a:rPr lang="ru-RU" dirty="0" smtClean="0">
                <a:latin typeface="Times New Roman" pitchFamily="18" charset="0"/>
                <a:cs typeface="Times New Roman" pitchFamily="18" charset="0"/>
              </a:rPr>
              <a:t> работает рыбацкая артель. </a:t>
            </a:r>
          </a:p>
          <a:p>
            <a:pPr>
              <a:buNone/>
            </a:pP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4" name="Рисунок 3" descr="https://velesovik.ru/images/technology/403/index.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7544" y="260648"/>
            <a:ext cx="8280920" cy="56886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Прочти. Выпиши глаголы в столбик.  Определи,  в какой временной форме стоит глагол. Подпиши. Во второй столбик  запиши глаголы в неопределённой форме.</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 </a:t>
            </a:r>
            <a:br>
              <a:rPr lang="ru-RU" sz="2400" dirty="0" smtClean="0">
                <a:latin typeface="Times New Roman" pitchFamily="18" charset="0"/>
                <a:cs typeface="Times New Roman" pitchFamily="18" charset="0"/>
              </a:rPr>
            </a:br>
            <a:endParaRPr lang="ru-RU" sz="2400" dirty="0"/>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r>
              <a:rPr lang="ru-RU" dirty="0" smtClean="0">
                <a:latin typeface="Times New Roman" pitchFamily="18" charset="0"/>
                <a:cs typeface="Times New Roman" pitchFamily="18" charset="0"/>
              </a:rPr>
              <a:t>      Девочка </a:t>
            </a:r>
            <a:r>
              <a:rPr lang="ru-RU" dirty="0" err="1" smtClean="0">
                <a:latin typeface="Times New Roman" pitchFamily="18" charset="0"/>
                <a:cs typeface="Times New Roman" pitchFamily="18" charset="0"/>
              </a:rPr>
              <a:t>Даринка</a:t>
            </a:r>
            <a:r>
              <a:rPr lang="ru-RU" dirty="0" smtClean="0">
                <a:latin typeface="Times New Roman" pitchFamily="18" charset="0"/>
                <a:cs typeface="Times New Roman" pitchFamily="18" charset="0"/>
              </a:rPr>
              <a:t>, мамина кровинка, устала немножко, села у окошка. А за окошком  -  вечер в сугробах тонет, а за окошком Вьюга плачет и стонет. У </a:t>
            </a:r>
            <a:r>
              <a:rPr lang="ru-RU" dirty="0" err="1" smtClean="0">
                <a:latin typeface="Times New Roman" pitchFamily="18" charset="0"/>
                <a:cs typeface="Times New Roman" pitchFamily="18" charset="0"/>
              </a:rPr>
              <a:t>Даринки</a:t>
            </a:r>
            <a:r>
              <a:rPr lang="ru-RU" dirty="0" smtClean="0">
                <a:latin typeface="Times New Roman" pitchFamily="18" charset="0"/>
                <a:cs typeface="Times New Roman" pitchFamily="18" charset="0"/>
              </a:rPr>
              <a:t> слипаются глазки. «Всё равно хочу сказку!»</a:t>
            </a:r>
          </a:p>
          <a:p>
            <a:pPr algn="r">
              <a:buNone/>
            </a:pPr>
            <a:r>
              <a:rPr lang="ru-RU" sz="2400" i="1" dirty="0" smtClean="0">
                <a:latin typeface="Times New Roman" pitchFamily="18" charset="0"/>
                <a:cs typeface="Times New Roman" pitchFamily="18" charset="0"/>
              </a:rPr>
              <a:t>«Сказки бабушки Татьяны»  </a:t>
            </a:r>
          </a:p>
          <a:p>
            <a:pPr algn="r">
              <a:buNone/>
            </a:pPr>
            <a:r>
              <a:rPr lang="ru-RU" sz="2400" i="1" dirty="0" smtClean="0">
                <a:latin typeface="Times New Roman" pitchFamily="18" charset="0"/>
                <a:cs typeface="Times New Roman" pitchFamily="18" charset="0"/>
              </a:rPr>
              <a:t>     Из рукописи Т.К. Яковлевой</a:t>
            </a:r>
            <a:r>
              <a:rPr lang="ru-RU" i="1" dirty="0" smtClean="0">
                <a:latin typeface="Times New Roman" pitchFamily="18" charset="0"/>
                <a:cs typeface="Times New Roman" pitchFamily="18" charset="0"/>
              </a:rPr>
              <a:t>. </a:t>
            </a:r>
            <a:endParaRPr lang="ru-RU" dirty="0" smtClean="0"/>
          </a:p>
          <a:p>
            <a:endParaRPr lang="ru-RU" dirty="0"/>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491880" y="4221088"/>
            <a:ext cx="1152128" cy="936103"/>
          </a:xfrm>
          <a:prstGeom prst="rect">
            <a:avLst/>
          </a:prstGeom>
          <a:noFill/>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836712"/>
            <a:ext cx="721414" cy="1008112"/>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7643192" cy="1143000"/>
          </a:xfrm>
          <a:solidFill>
            <a:schemeClr val="accent6"/>
          </a:solidFill>
        </p:spPr>
        <p:txBody>
          <a:bodyPr>
            <a:normAutofit fontScale="90000"/>
          </a:bodyPr>
          <a:lstStyle/>
          <a:p>
            <a:r>
              <a:rPr lang="ru-RU" b="1" dirty="0"/>
              <a:t>. </a:t>
            </a:r>
            <a:r>
              <a:rPr lang="ru-RU" b="1" dirty="0" smtClean="0"/>
              <a:t>    </a:t>
            </a:r>
            <a:r>
              <a:rPr lang="ru-RU" sz="2700" b="1" dirty="0" smtClean="0">
                <a:latin typeface="Times New Roman" pitchFamily="18" charset="0"/>
                <a:cs typeface="Times New Roman" pitchFamily="18" charset="0"/>
              </a:rPr>
              <a:t>Отгадай </a:t>
            </a:r>
            <a:r>
              <a:rPr lang="ru-RU" sz="2700" b="1" dirty="0">
                <a:latin typeface="Times New Roman" pitchFamily="18" charset="0"/>
                <a:cs typeface="Times New Roman" pitchFamily="18" charset="0"/>
              </a:rPr>
              <a:t>загадку. </a:t>
            </a:r>
            <a:r>
              <a:rPr lang="ru-RU" sz="2700" b="1" dirty="0" smtClean="0">
                <a:latin typeface="Times New Roman" pitchFamily="18" charset="0"/>
                <a:cs typeface="Times New Roman" pitchFamily="18" charset="0"/>
              </a:rPr>
              <a:t>  Спиши</a:t>
            </a:r>
            <a:r>
              <a:rPr lang="ru-RU" sz="2700" b="1" dirty="0">
                <a:latin typeface="Times New Roman" pitchFamily="18" charset="0"/>
                <a:cs typeface="Times New Roman" pitchFamily="18" charset="0"/>
              </a:rPr>
              <a:t>.  Запиши отгадку.</a:t>
            </a: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endParaRPr lang="ru-RU" sz="2700" dirty="0">
              <a:latin typeface="Times New Roman" pitchFamily="18" charset="0"/>
              <a:cs typeface="Times New Roman" pitchFamily="18" charset="0"/>
            </a:endParaRPr>
          </a:p>
        </p:txBody>
      </p:sp>
      <p:pic>
        <p:nvPicPr>
          <p:cNvPr id="4" name="Содержимое 3"/>
          <p:cNvPicPr>
            <a:picLocks noGrp="1"/>
          </p:cNvPicPr>
          <p:nvPr>
            <p:ph sz="half" idx="1"/>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tretch>
            <a:fillRect/>
          </a:stretch>
        </p:blipFill>
        <p:spPr bwMode="auto">
          <a:xfrm>
            <a:off x="323528" y="692696"/>
            <a:ext cx="864096" cy="864096"/>
          </a:xfrm>
          <a:prstGeom prst="rect">
            <a:avLst/>
          </a:prstGeom>
          <a:noFill/>
        </p:spPr>
      </p:pic>
      <p:sp>
        <p:nvSpPr>
          <p:cNvPr id="6" name="Содержимое 5"/>
          <p:cNvSpPr>
            <a:spLocks noGrp="1"/>
          </p:cNvSpPr>
          <p:nvPr>
            <p:ph sz="half" idx="2"/>
          </p:nvPr>
        </p:nvSpPr>
        <p:spPr>
          <a:solidFill>
            <a:schemeClr val="accent6"/>
          </a:solidFill>
        </p:spPr>
        <p:txBody>
          <a:bodyPr>
            <a:normAutofit/>
          </a:bodyPr>
          <a:lstStyle/>
          <a:p>
            <a:pPr>
              <a:buNone/>
            </a:pPr>
            <a:r>
              <a:rPr lang="ru-RU" sz="3200" dirty="0" smtClean="0">
                <a:latin typeface="Times New Roman" pitchFamily="18" charset="0"/>
                <a:cs typeface="Times New Roman" pitchFamily="18" charset="0"/>
              </a:rPr>
              <a:t>Ведь </a:t>
            </a:r>
            <a:r>
              <a:rPr lang="ru-RU" sz="3200" dirty="0">
                <a:latin typeface="Times New Roman" pitchFamily="18" charset="0"/>
                <a:cs typeface="Times New Roman" pitchFamily="18" charset="0"/>
              </a:rPr>
              <a:t>не зря в лесу   </a:t>
            </a:r>
            <a:r>
              <a:rPr lang="ru-RU" sz="3200" dirty="0" smtClean="0">
                <a:latin typeface="Times New Roman" pitchFamily="18" charset="0"/>
                <a:cs typeface="Times New Roman" pitchFamily="18" charset="0"/>
              </a:rPr>
              <a:t>           хвалён                                           </a:t>
            </a:r>
            <a:endParaRPr lang="ru-RU" sz="3200" dirty="0">
              <a:latin typeface="Times New Roman" pitchFamily="18" charset="0"/>
              <a:cs typeface="Times New Roman" pitchFamily="18" charset="0"/>
            </a:endParaRPr>
          </a:p>
          <a:p>
            <a:pPr>
              <a:buNone/>
            </a:pPr>
            <a:r>
              <a:rPr lang="ru-RU" sz="3200" dirty="0" smtClean="0">
                <a:latin typeface="Times New Roman" pitchFamily="18" charset="0"/>
                <a:cs typeface="Times New Roman" pitchFamily="18" charset="0"/>
              </a:rPr>
              <a:t>витаминный </a:t>
            </a:r>
            <a:r>
              <a:rPr lang="ru-RU" sz="3200" dirty="0">
                <a:latin typeface="Times New Roman" pitchFamily="18" charset="0"/>
                <a:cs typeface="Times New Roman" pitchFamily="18" charset="0"/>
              </a:rPr>
              <a:t>чемпион                                  </a:t>
            </a:r>
          </a:p>
          <a:p>
            <a:pPr>
              <a:buNone/>
            </a:pPr>
            <a:r>
              <a:rPr lang="ru-RU" sz="3200" dirty="0">
                <a:latin typeface="Times New Roman" pitchFamily="18" charset="0"/>
                <a:cs typeface="Times New Roman" pitchFamily="18" charset="0"/>
              </a:rPr>
              <a:t>С красным боком,   с чёрным боком. </a:t>
            </a:r>
          </a:p>
        </p:txBody>
      </p:sp>
      <p:pic>
        <p:nvPicPr>
          <p:cNvPr id="7" name="Рисунок 6" descr="http://www.fotokonkurs.ru/uploads/photos/contests/2013/09/16/9/7f8e9a6a912512a98a3364b642da14e7/1024.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187624" y="4005064"/>
            <a:ext cx="2952328" cy="1944216"/>
          </a:xfrm>
          <a:prstGeom prst="rect">
            <a:avLst/>
          </a:prstGeom>
          <a:noFill/>
          <a:ln>
            <a:noFill/>
          </a:ln>
        </p:spPr>
      </p:pic>
      <p:pic>
        <p:nvPicPr>
          <p:cNvPr id="8" name="Рисунок 7" descr="http://s4.fotokto.ru/photo/full/409/4098206.jp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187624" y="1700808"/>
            <a:ext cx="2941743" cy="2016224"/>
          </a:xfrm>
          <a:prstGeom prst="rect">
            <a:avLst/>
          </a:prstGeom>
          <a:noFill/>
          <a:ln>
            <a:noFill/>
          </a:ln>
        </p:spPr>
      </p:pic>
      <p:pic>
        <p:nvPicPr>
          <p:cNvPr id="9" name="Рисунок 8" descr="Найдите на физической карте Кемеровской области указанные горные вершины и ...">
            <a:hlinkClick r:id="rId5"/>
          </p:cNvPr>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028384" y="332656"/>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a:solidFill>
            <a:schemeClr val="accent6"/>
          </a:solidFill>
        </p:spPr>
        <p:txBody>
          <a:bodyPr>
            <a:noAutofit/>
          </a:bodyPr>
          <a:lstStyle/>
          <a:p>
            <a:pPr algn="l"/>
            <a:r>
              <a:rPr lang="ru-RU" sz="2800" b="1" dirty="0" smtClean="0">
                <a:latin typeface="Times New Roman" pitchFamily="18" charset="0"/>
                <a:cs typeface="Times New Roman" pitchFamily="18" charset="0"/>
              </a:rPr>
              <a:t>Спиши.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Поставь ударение в глаголах с частицей  не.</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endParaRPr lang="ru-RU" dirty="0" smtClean="0"/>
          </a:p>
          <a:p>
            <a:pPr>
              <a:buNone/>
            </a:pPr>
            <a:r>
              <a:rPr lang="ru-RU" dirty="0" smtClean="0">
                <a:latin typeface="Times New Roman" pitchFamily="18" charset="0"/>
                <a:cs typeface="Times New Roman" pitchFamily="18" charset="0"/>
              </a:rPr>
              <a:t>           У нас не было времени поехать на экскурсию на завод.  Ребята не смогли поехать на экскурсию в краеведческий музей. В этом городе я раньше не жила.</a:t>
            </a:r>
          </a:p>
          <a:p>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260648"/>
            <a:ext cx="721414" cy="1224136"/>
          </a:xfrm>
          <a:prstGeom prst="rect">
            <a:avLst/>
          </a:prstGeom>
          <a:noFill/>
          <a:ln>
            <a:noFill/>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Угадай, о каком природном сообществе говорится в стихотворениях.  Спиши. Подчеркни орфограммы.</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fontScale="62500" lnSpcReduction="20000"/>
          </a:bodyPr>
          <a:lstStyle/>
          <a:p>
            <a:pPr>
              <a:buNone/>
            </a:pPr>
            <a:r>
              <a:rPr lang="ru-RU" dirty="0" smtClean="0"/>
              <a:t>  </a:t>
            </a:r>
            <a:r>
              <a:rPr lang="ru-RU" sz="4100" dirty="0" smtClean="0">
                <a:latin typeface="Times New Roman" pitchFamily="18" charset="0"/>
                <a:cs typeface="Times New Roman" pitchFamily="18" charset="0"/>
              </a:rPr>
              <a:t>(Не)проедешь, (не)пройдёшь,</a:t>
            </a:r>
          </a:p>
          <a:p>
            <a:pPr>
              <a:buNone/>
            </a:pPr>
            <a:r>
              <a:rPr lang="ru-RU" sz="4100" dirty="0" smtClean="0">
                <a:latin typeface="Times New Roman" pitchFamily="18" charset="0"/>
                <a:cs typeface="Times New Roman" pitchFamily="18" charset="0"/>
              </a:rPr>
              <a:t>Обойдёшь стороной.</a:t>
            </a:r>
          </a:p>
          <a:p>
            <a:pPr>
              <a:buNone/>
            </a:pPr>
            <a:r>
              <a:rPr lang="ru-RU" sz="4100" dirty="0" smtClean="0">
                <a:latin typeface="Times New Roman" pitchFamily="18" charset="0"/>
                <a:cs typeface="Times New Roman" pitchFamily="18" charset="0"/>
              </a:rPr>
              <a:t>И водицы (не)попьёшь </a:t>
            </a:r>
          </a:p>
          <a:p>
            <a:pPr>
              <a:buNone/>
            </a:pPr>
            <a:r>
              <a:rPr lang="ru-RU" sz="4100" dirty="0" smtClean="0">
                <a:latin typeface="Times New Roman" pitchFamily="18" charset="0"/>
                <a:cs typeface="Times New Roman" pitchFamily="18" charset="0"/>
              </a:rPr>
              <a:t>С синеватой плёнкой.</a:t>
            </a:r>
          </a:p>
          <a:p>
            <a:pPr>
              <a:buNone/>
            </a:pPr>
            <a:r>
              <a:rPr lang="ru-RU" sz="4100" dirty="0" smtClean="0">
                <a:latin typeface="Times New Roman" pitchFamily="18" charset="0"/>
                <a:cs typeface="Times New Roman" pitchFamily="18" charset="0"/>
              </a:rPr>
              <a:t> Между кочек и зыбей,</a:t>
            </a:r>
          </a:p>
          <a:p>
            <a:pPr>
              <a:buNone/>
            </a:pPr>
            <a:r>
              <a:rPr lang="ru-RU" sz="4100" dirty="0" smtClean="0">
                <a:latin typeface="Times New Roman" pitchFamily="18" charset="0"/>
                <a:cs typeface="Times New Roman" pitchFamily="18" charset="0"/>
              </a:rPr>
              <a:t>Моха и гнилушек – </a:t>
            </a:r>
          </a:p>
          <a:p>
            <a:pPr>
              <a:buNone/>
            </a:pPr>
            <a:r>
              <a:rPr lang="ru-RU" sz="4100" dirty="0" smtClean="0">
                <a:latin typeface="Times New Roman" pitchFamily="18" charset="0"/>
                <a:cs typeface="Times New Roman" pitchFamily="18" charset="0"/>
              </a:rPr>
              <a:t>Государство журавлей, </a:t>
            </a:r>
          </a:p>
          <a:p>
            <a:pPr>
              <a:buNone/>
            </a:pPr>
            <a:r>
              <a:rPr lang="ru-RU" sz="4100" dirty="0" smtClean="0">
                <a:latin typeface="Times New Roman" pitchFamily="18" charset="0"/>
                <a:cs typeface="Times New Roman" pitchFamily="18" charset="0"/>
              </a:rPr>
              <a:t>Уток и лягушек.</a:t>
            </a:r>
          </a:p>
          <a:p>
            <a:pPr>
              <a:buNone/>
            </a:pPr>
            <a:r>
              <a:rPr lang="ru-RU" sz="4100" dirty="0" smtClean="0">
                <a:latin typeface="Times New Roman" pitchFamily="18" charset="0"/>
                <a:cs typeface="Times New Roman" pitchFamily="18" charset="0"/>
              </a:rPr>
              <a:t> </a:t>
            </a:r>
          </a:p>
          <a:p>
            <a:pPr>
              <a:buNone/>
            </a:pPr>
            <a:r>
              <a:rPr lang="ru-RU" dirty="0" smtClean="0"/>
              <a:t> </a:t>
            </a:r>
          </a:p>
          <a:p>
            <a:pPr>
              <a:buNone/>
            </a:pPr>
            <a:r>
              <a:rPr lang="ru-RU" b="1" dirty="0" smtClean="0"/>
              <a:t> </a:t>
            </a:r>
            <a:endParaRPr lang="ru-RU" dirty="0" smtClean="0"/>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404664"/>
            <a:ext cx="721414" cy="100811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27168" cy="1143000"/>
          </a:xfrm>
          <a:solidFill>
            <a:schemeClr val="accent6"/>
          </a:solidFill>
        </p:spPr>
        <p:txBody>
          <a:bodyPr>
            <a:normAutofit fontScale="90000"/>
          </a:bodyPr>
          <a:lstStyle/>
          <a:p>
            <a:pPr algn="l"/>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Прочти </a:t>
            </a:r>
            <a:r>
              <a:rPr lang="ru-RU" sz="2200" b="1" dirty="0">
                <a:latin typeface="Times New Roman" pitchFamily="18" charset="0"/>
                <a:cs typeface="Times New Roman" pitchFamily="18" charset="0"/>
              </a:rPr>
              <a:t>отрывок из сказки. Спиши.  Разбери по членам предложения  первое и второе предложения. Сверху подпиши части речи. Во втором абзаце найди обращение. Подчеркни.</a:t>
            </a:r>
            <a:r>
              <a:rPr lang="ru-RU" sz="2200" dirty="0">
                <a:latin typeface="Times New Roman" pitchFamily="18" charset="0"/>
                <a:cs typeface="Times New Roman" pitchFamily="18" charset="0"/>
              </a:rPr>
              <a:t/>
            </a:r>
            <a:br>
              <a:rPr lang="ru-RU" sz="2200" dirty="0">
                <a:latin typeface="Times New Roman" pitchFamily="18" charset="0"/>
                <a:cs typeface="Times New Roman" pitchFamily="18" charset="0"/>
              </a:rPr>
            </a:br>
            <a:endParaRPr lang="ru-RU" sz="2200" dirty="0">
              <a:latin typeface="Times New Roman" pitchFamily="18" charset="0"/>
              <a:cs typeface="Times New Roman" pitchFamily="18" charset="0"/>
            </a:endParaRPr>
          </a:p>
        </p:txBody>
      </p:sp>
      <p:sp>
        <p:nvSpPr>
          <p:cNvPr id="6" name="Содержимое 5"/>
          <p:cNvSpPr>
            <a:spLocks noGrp="1"/>
          </p:cNvSpPr>
          <p:nvPr>
            <p:ph idx="1"/>
          </p:nvPr>
        </p:nvSpPr>
        <p:spPr>
          <a:solidFill>
            <a:schemeClr val="accent6"/>
          </a:solidFill>
        </p:spPr>
        <p:txBody>
          <a:bodyPr>
            <a:normAutofit fontScale="77500" lnSpcReduction="20000"/>
          </a:bodyPr>
          <a:lstStyle/>
          <a:p>
            <a:pPr>
              <a:buNone/>
            </a:pPr>
            <a:r>
              <a:rPr lang="ru-RU" sz="3300" dirty="0" smtClean="0">
                <a:latin typeface="Times New Roman" pitchFamily="18" charset="0"/>
                <a:cs typeface="Times New Roman" pitchFamily="18" charset="0"/>
              </a:rPr>
              <a:t>  </a:t>
            </a:r>
          </a:p>
          <a:p>
            <a:pPr>
              <a:buNone/>
            </a:pPr>
            <a:r>
              <a:rPr lang="ru-RU" sz="3300" dirty="0" smtClean="0">
                <a:latin typeface="Times New Roman" pitchFamily="18" charset="0"/>
                <a:cs typeface="Times New Roman" pitchFamily="18" charset="0"/>
              </a:rPr>
              <a:t>  На </a:t>
            </a:r>
            <a:r>
              <a:rPr lang="ru-RU" sz="3300" dirty="0">
                <a:latin typeface="Times New Roman" pitchFamily="18" charset="0"/>
                <a:cs typeface="Times New Roman" pitchFamily="18" charset="0"/>
              </a:rPr>
              <a:t>лугу</a:t>
            </a:r>
          </a:p>
          <a:p>
            <a:pPr>
              <a:buNone/>
            </a:pPr>
            <a:r>
              <a:rPr lang="ru-RU" sz="3300" dirty="0">
                <a:latin typeface="Times New Roman" pitchFamily="18" charset="0"/>
                <a:cs typeface="Times New Roman" pitchFamily="18" charset="0"/>
              </a:rPr>
              <a:t>       </a:t>
            </a:r>
            <a:r>
              <a:rPr lang="ru-RU" sz="3300" dirty="0" smtClean="0">
                <a:latin typeface="Times New Roman" pitchFamily="18" charset="0"/>
                <a:cs typeface="Times New Roman" pitchFamily="18" charset="0"/>
              </a:rPr>
              <a:t>   Распустилась </a:t>
            </a:r>
            <a:r>
              <a:rPr lang="ru-RU" sz="3300" dirty="0">
                <a:latin typeface="Times New Roman" pitchFamily="18" charset="0"/>
                <a:cs typeface="Times New Roman" pitchFamily="18" charset="0"/>
              </a:rPr>
              <a:t>сказка на лугу зелёном в давние года. Ветер сказку поднял с ласковым поклоном и принёс сюда. Робко и печально постучал в окошко – потянулась к сказке Танина ладошка. </a:t>
            </a:r>
          </a:p>
          <a:p>
            <a:pPr>
              <a:buNone/>
            </a:pPr>
            <a:r>
              <a:rPr lang="ru-RU" sz="3300" dirty="0">
                <a:latin typeface="Times New Roman" pitchFamily="18" charset="0"/>
                <a:cs typeface="Times New Roman" pitchFamily="18" charset="0"/>
              </a:rPr>
              <a:t>   </a:t>
            </a:r>
            <a:r>
              <a:rPr lang="ru-RU" sz="3300" dirty="0" smtClean="0">
                <a:latin typeface="Times New Roman" pitchFamily="18" charset="0"/>
                <a:cs typeface="Times New Roman" pitchFamily="18" charset="0"/>
              </a:rPr>
              <a:t>       Солнышко </a:t>
            </a:r>
            <a:r>
              <a:rPr lang="ru-RU" sz="3300" dirty="0">
                <a:latin typeface="Times New Roman" pitchFamily="18" charset="0"/>
                <a:cs typeface="Times New Roman" pitchFamily="18" charset="0"/>
              </a:rPr>
              <a:t>– солнце, дорогой дружочек, освети скорее сказочный </a:t>
            </a:r>
            <a:r>
              <a:rPr lang="ru-RU" sz="3300" dirty="0" err="1">
                <a:latin typeface="Times New Roman" pitchFamily="18" charset="0"/>
                <a:cs typeface="Times New Roman" pitchFamily="18" charset="0"/>
              </a:rPr>
              <a:t>лужочек</a:t>
            </a:r>
            <a:r>
              <a:rPr lang="ru-RU" sz="3300" dirty="0">
                <a:latin typeface="Times New Roman" pitchFamily="18" charset="0"/>
                <a:cs typeface="Times New Roman" pitchFamily="18" charset="0"/>
              </a:rPr>
              <a:t>! Шёлковую травушку бережно пригладь, загляденью –цветикам уж пора вставать.</a:t>
            </a:r>
          </a:p>
          <a:p>
            <a:pPr>
              <a:buNone/>
            </a:pPr>
            <a:r>
              <a:rPr lang="ru-RU" sz="3300" i="1" dirty="0">
                <a:latin typeface="Times New Roman" pitchFamily="18" charset="0"/>
                <a:cs typeface="Times New Roman" pitchFamily="18" charset="0"/>
              </a:rPr>
              <a:t> </a:t>
            </a:r>
            <a:r>
              <a:rPr lang="ru-RU" sz="3300" i="1" dirty="0" smtClean="0">
                <a:latin typeface="Times New Roman" pitchFamily="18" charset="0"/>
                <a:cs typeface="Times New Roman" pitchFamily="18" charset="0"/>
              </a:rPr>
              <a:t>                                        « </a:t>
            </a:r>
            <a:r>
              <a:rPr lang="ru-RU" sz="3300" i="1" dirty="0">
                <a:latin typeface="Times New Roman" pitchFamily="18" charset="0"/>
                <a:cs typeface="Times New Roman" pitchFamily="18" charset="0"/>
              </a:rPr>
              <a:t>Сказки бабушки Татьяны»  </a:t>
            </a:r>
            <a:endParaRPr lang="ru-RU" sz="3300" i="1" dirty="0" smtClean="0">
              <a:latin typeface="Times New Roman" pitchFamily="18" charset="0"/>
              <a:cs typeface="Times New Roman" pitchFamily="18" charset="0"/>
            </a:endParaRPr>
          </a:p>
          <a:p>
            <a:pPr>
              <a:buNone/>
            </a:pPr>
            <a:r>
              <a:rPr lang="ru-RU" sz="3300" i="1" dirty="0" smtClean="0">
                <a:latin typeface="Times New Roman" pitchFamily="18" charset="0"/>
                <a:cs typeface="Times New Roman" pitchFamily="18" charset="0"/>
              </a:rPr>
              <a:t>                                          Из </a:t>
            </a:r>
            <a:r>
              <a:rPr lang="ru-RU" sz="3300" i="1" dirty="0">
                <a:latin typeface="Times New Roman" pitchFamily="18" charset="0"/>
                <a:cs typeface="Times New Roman" pitchFamily="18" charset="0"/>
              </a:rPr>
              <a:t>рукописи Т.К. Яковлевой. </a:t>
            </a:r>
            <a:endParaRPr lang="ru-RU" sz="3300" dirty="0">
              <a:latin typeface="Times New Roman" pitchFamily="18" charset="0"/>
              <a:cs typeface="Times New Roman" pitchFamily="18" charset="0"/>
            </a:endParaRPr>
          </a:p>
          <a:p>
            <a:endParaRPr lang="ru-RU" dirty="0"/>
          </a:p>
        </p:txBody>
      </p:sp>
      <p:pic>
        <p:nvPicPr>
          <p:cNvPr id="5" name="Рисунок 4"/>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483768" y="4869160"/>
            <a:ext cx="1410191" cy="1224135"/>
          </a:xfrm>
          <a:prstGeom prst="rect">
            <a:avLst/>
          </a:prstGeom>
          <a:noFill/>
        </p:spPr>
      </p:pic>
      <p:pic>
        <p:nvPicPr>
          <p:cNvPr id="7" name="Рисунок 6"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028384" y="332656"/>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p:txBody>
          <a:bodyPr>
            <a:normAutofit fontScale="90000"/>
          </a:bodyPr>
          <a:lstStyle/>
          <a:p>
            <a:r>
              <a:rPr lang="ru-RU" b="1" dirty="0" smtClean="0">
                <a:solidFill>
                  <a:srgbClr val="0070C0"/>
                </a:solidFill>
                <a:latin typeface="Times New Roman" pitchFamily="18" charset="0"/>
                <a:cs typeface="Times New Roman" pitchFamily="18" charset="0"/>
              </a:rPr>
              <a:t>Гаврилов Александр Михайлович   - </a:t>
            </a:r>
            <a:r>
              <a:rPr lang="ru-RU" dirty="0" smtClean="0">
                <a:solidFill>
                  <a:srgbClr val="0070C0"/>
                </a:solidFill>
                <a:latin typeface="Times New Roman" pitchFamily="18" charset="0"/>
                <a:cs typeface="Times New Roman" pitchFamily="18" charset="0"/>
              </a:rPr>
              <a:t>график, живописец. </a:t>
            </a:r>
            <a:endParaRPr lang="ru-RU" dirty="0"/>
          </a:p>
        </p:txBody>
      </p:sp>
      <p:pic>
        <p:nvPicPr>
          <p:cNvPr id="5" name="Содержимое 4"/>
          <p:cNvPicPr>
            <a:picLocks noGrp="1"/>
          </p:cNvPicPr>
          <p:nvPr>
            <p:ph sz="half" idx="4294967295"/>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tretch>
            <a:fillRect/>
          </a:stretch>
        </p:blipFill>
        <p:spPr bwMode="auto">
          <a:xfrm>
            <a:off x="467544" y="1484783"/>
            <a:ext cx="3672408" cy="4392141"/>
          </a:xfrm>
          <a:prstGeom prst="rect">
            <a:avLst/>
          </a:prstGeom>
          <a:noFill/>
        </p:spPr>
      </p:pic>
      <p:sp>
        <p:nvSpPr>
          <p:cNvPr id="9" name="Содержимое 8"/>
          <p:cNvSpPr>
            <a:spLocks noGrp="1"/>
          </p:cNvSpPr>
          <p:nvPr>
            <p:ph sz="quarter" idx="4294967295"/>
          </p:nvPr>
        </p:nvSpPr>
        <p:spPr>
          <a:xfrm>
            <a:off x="4427985" y="1556792"/>
            <a:ext cx="4320480" cy="4569371"/>
          </a:xfrm>
          <a:solidFill>
            <a:schemeClr val="accent6"/>
          </a:solidFill>
        </p:spPr>
        <p:txBody>
          <a:bodyPr>
            <a:normAutofit/>
          </a:bodyPr>
          <a:lstStyle/>
          <a:p>
            <a:pPr>
              <a:buNone/>
            </a:pPr>
            <a:r>
              <a:rPr lang="ru-RU" b="1" dirty="0" smtClean="0"/>
              <a:t>     </a:t>
            </a:r>
            <a:r>
              <a:rPr lang="ru-RU" sz="2600" dirty="0" smtClean="0">
                <a:solidFill>
                  <a:srgbClr val="0070C0"/>
                </a:solidFill>
                <a:latin typeface="Times New Roman" pitchFamily="18" charset="0"/>
                <a:cs typeface="Times New Roman" pitchFamily="18" charset="0"/>
              </a:rPr>
              <a:t>  </a:t>
            </a:r>
            <a:endParaRPr lang="ru-RU" sz="2600" dirty="0">
              <a:solidFill>
                <a:srgbClr val="0070C0"/>
              </a:solidFill>
              <a:latin typeface="Times New Roman" pitchFamily="18" charset="0"/>
              <a:cs typeface="Times New Roman" pitchFamily="18" charset="0"/>
            </a:endParaRPr>
          </a:p>
          <a:p>
            <a:pPr>
              <a:buNone/>
            </a:pPr>
            <a:r>
              <a:rPr lang="ru-RU" sz="2600" b="1" dirty="0" smtClean="0">
                <a:latin typeface="Times New Roman" pitchFamily="18" charset="0"/>
                <a:cs typeface="Times New Roman" pitchFamily="18" charset="0"/>
              </a:rPr>
              <a:t>    Р</a:t>
            </a:r>
            <a:r>
              <a:rPr lang="ru-RU" sz="2600" dirty="0" smtClean="0">
                <a:latin typeface="Times New Roman" pitchFamily="18" charset="0"/>
                <a:cs typeface="Times New Roman" pitchFamily="18" charset="0"/>
              </a:rPr>
              <a:t>одился   </a:t>
            </a:r>
            <a:r>
              <a:rPr lang="ru-RU" sz="2600" dirty="0">
                <a:latin typeface="Times New Roman" pitchFamily="18" charset="0"/>
                <a:cs typeface="Times New Roman" pitchFamily="18" charset="0"/>
              </a:rPr>
              <a:t>в </a:t>
            </a:r>
            <a:endParaRPr lang="ru-RU" sz="2600" dirty="0" smtClean="0">
              <a:latin typeface="Times New Roman" pitchFamily="18" charset="0"/>
              <a:cs typeface="Times New Roman" pitchFamily="18" charset="0"/>
            </a:endParaRPr>
          </a:p>
          <a:p>
            <a:pPr>
              <a:buNone/>
            </a:pPr>
            <a:r>
              <a:rPr lang="ru-RU" sz="2600" dirty="0" smtClean="0">
                <a:latin typeface="Times New Roman" pitchFamily="18" charset="0"/>
                <a:cs typeface="Times New Roman" pitchFamily="18" charset="0"/>
              </a:rPr>
              <a:t>     г</a:t>
            </a:r>
            <a:r>
              <a:rPr lang="ru-RU" sz="2600" dirty="0">
                <a:latin typeface="Times New Roman" pitchFamily="18" charset="0"/>
                <a:cs typeface="Times New Roman" pitchFamily="18" charset="0"/>
              </a:rPr>
              <a:t>. Новокузнецке Кемеровской области.</a:t>
            </a:r>
            <a:r>
              <a:rPr lang="ru-RU" sz="2600" b="1" dirty="0">
                <a:latin typeface="Times New Roman" pitchFamily="18" charset="0"/>
                <a:cs typeface="Times New Roman" pitchFamily="18" charset="0"/>
              </a:rPr>
              <a:t>   </a:t>
            </a:r>
            <a:r>
              <a:rPr lang="ru-RU" sz="2600" dirty="0">
                <a:latin typeface="Times New Roman" pitchFamily="18" charset="0"/>
                <a:cs typeface="Times New Roman" pitchFamily="18" charset="0"/>
              </a:rPr>
              <a:t>Окончил Ярославское художественное училище. Участник многих персональных выставок.  Имеет награды и медаль </a:t>
            </a:r>
            <a:endParaRPr lang="ru-RU" sz="2600" dirty="0" smtClean="0">
              <a:latin typeface="Times New Roman" pitchFamily="18" charset="0"/>
              <a:cs typeface="Times New Roman" pitchFamily="18" charset="0"/>
            </a:endParaRPr>
          </a:p>
          <a:p>
            <a:pPr>
              <a:buNone/>
            </a:pPr>
            <a:r>
              <a:rPr lang="ru-RU" sz="2600" dirty="0" smtClean="0">
                <a:latin typeface="Times New Roman" pitchFamily="18" charset="0"/>
                <a:cs typeface="Times New Roman" pitchFamily="18" charset="0"/>
              </a:rPr>
              <a:t>    «</a:t>
            </a:r>
            <a:r>
              <a:rPr lang="ru-RU" sz="2600" dirty="0">
                <a:latin typeface="Times New Roman" pitchFamily="18" charset="0"/>
                <a:cs typeface="Times New Roman" pitchFamily="18" charset="0"/>
              </a:rPr>
              <a:t>За служение Кузбассу».</a:t>
            </a:r>
          </a:p>
        </p:txBody>
      </p:sp>
      <p:pic>
        <p:nvPicPr>
          <p:cNvPr id="4" name="Рисунок 3" descr="https://im0-tub-ru.yandex.net/i?id=1c37b781116542ca269837b0567041f8-sr&amp;n=13"/>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51520" y="836712"/>
            <a:ext cx="872836" cy="955964"/>
          </a:xfrm>
          <a:prstGeom prst="rect">
            <a:avLst/>
          </a:prstGeom>
          <a:noFill/>
          <a:ln>
            <a:noFill/>
          </a:ln>
        </p:spPr>
      </p:pic>
      <p:pic>
        <p:nvPicPr>
          <p:cNvPr id="8" name="Рисунок 7"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316416" y="692696"/>
            <a:ext cx="576064" cy="864096"/>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sz="quarter" idx="4294967295"/>
          </p:nvPr>
        </p:nvSpPr>
        <p:spPr>
          <a:xfrm>
            <a:off x="4572000" y="1052736"/>
            <a:ext cx="4041775" cy="5256584"/>
          </a:xfrm>
          <a:solidFill>
            <a:schemeClr val="accent6"/>
          </a:solidFill>
        </p:spPr>
        <p:txBody>
          <a:bodyPr>
            <a:noAutofit/>
          </a:bodyPr>
          <a:lstStyle/>
          <a:p>
            <a:pPr>
              <a:buNone/>
            </a:pPr>
            <a:r>
              <a:rPr lang="ru-RU" sz="18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Мы </a:t>
            </a:r>
            <a:r>
              <a:rPr lang="ru-RU" sz="2000" dirty="0">
                <a:latin typeface="Times New Roman" pitchFamily="18" charset="0"/>
                <a:cs typeface="Times New Roman" pitchFamily="18" charset="0"/>
              </a:rPr>
              <a:t>представляем вам серию </a:t>
            </a:r>
            <a:r>
              <a:rPr lang="ru-RU" sz="2000" b="1" dirty="0">
                <a:latin typeface="Times New Roman" pitchFamily="18" charset="0"/>
                <a:cs typeface="Times New Roman" pitchFamily="18" charset="0"/>
              </a:rPr>
              <a:t>офортов</a:t>
            </a:r>
            <a:r>
              <a:rPr lang="ru-RU" sz="2000" dirty="0">
                <a:latin typeface="Times New Roman" pitchFamily="18" charset="0"/>
                <a:cs typeface="Times New Roman" pitchFamily="18" charset="0"/>
              </a:rPr>
              <a:t> известного новокузнецкого графика Александра Гаврилова. Это самые веселые рисунки в коллекции   гимназии. У нас много живописных полотен</a:t>
            </a:r>
            <a:r>
              <a:rPr lang="ru-RU" sz="2000" b="1" dirty="0">
                <a:latin typeface="Times New Roman" pitchFamily="18" charset="0"/>
                <a:cs typeface="Times New Roman" pitchFamily="18" charset="0"/>
              </a:rPr>
              <a:t>, акварелей, гуашей, гравюр.</a:t>
            </a:r>
            <a:r>
              <a:rPr lang="ru-RU" sz="2000" dirty="0">
                <a:latin typeface="Times New Roman" pitchFamily="18" charset="0"/>
                <a:cs typeface="Times New Roman" pitchFamily="18" charset="0"/>
              </a:rPr>
              <a:t> Темы их самые разные, но только в этих над всем торжествует смех. Так художник представил народные праздники. И он не просто увидел их со стороны или прочитал о них в старых книгах. Мастер празднует сам и увлекает этим нас.</a:t>
            </a:r>
          </a:p>
          <a:p>
            <a:endParaRPr lang="ru-RU" sz="1800" dirty="0">
              <a:latin typeface="Times New Roman" pitchFamily="18" charset="0"/>
              <a:cs typeface="Times New Roman" pitchFamily="18" charset="0"/>
            </a:endParaRPr>
          </a:p>
        </p:txBody>
      </p:sp>
      <p:pic>
        <p:nvPicPr>
          <p:cNvPr id="7" name="Содержимое 6"/>
          <p:cNvPicPr>
            <a:picLocks noGrp="1"/>
          </p:cNvPicPr>
          <p:nvPr>
            <p:ph sz="half" idx="4294967295"/>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9552" y="1124744"/>
            <a:ext cx="3600400" cy="2736304"/>
          </a:xfrm>
          <a:prstGeom prst="rect">
            <a:avLst/>
          </a:prstGeom>
          <a:noFill/>
        </p:spPr>
      </p:pic>
      <p:sp>
        <p:nvSpPr>
          <p:cNvPr id="8" name="Прямоугольник 7"/>
          <p:cNvSpPr/>
          <p:nvPr/>
        </p:nvSpPr>
        <p:spPr>
          <a:xfrm>
            <a:off x="251520" y="4509120"/>
            <a:ext cx="4572000" cy="646331"/>
          </a:xfrm>
          <a:prstGeom prst="rect">
            <a:avLst/>
          </a:prstGeom>
        </p:spPr>
        <p:txBody>
          <a:bodyPr wrap="square">
            <a:spAutoFit/>
          </a:bodyPr>
          <a:lstStyle/>
          <a:p>
            <a:r>
              <a:rPr lang="ru-RU" b="1" i="1" dirty="0">
                <a:solidFill>
                  <a:schemeClr val="accent6">
                    <a:lumMod val="75000"/>
                  </a:schemeClr>
                </a:solidFill>
              </a:rPr>
              <a:t>Экспозиция офортов А.М. Гаврилова  в гимназии №32  Г. Новокузнецка </a:t>
            </a:r>
          </a:p>
        </p:txBody>
      </p:sp>
      <p:pic>
        <p:nvPicPr>
          <p:cNvPr id="9" name="Рисунок 8"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7956376" y="332656"/>
            <a:ext cx="576064" cy="86409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51520" y="260648"/>
            <a:ext cx="8712967" cy="6264695"/>
          </a:xfrm>
          <a:prstGeom prst="rect">
            <a:avLst/>
          </a:prstGeom>
          <a:solidFill>
            <a:schemeClr val="accent6"/>
          </a:solidFill>
        </p:spPr>
      </p:pic>
      <p:sp>
        <p:nvSpPr>
          <p:cNvPr id="3073" name="Rectangle 1"/>
          <p:cNvSpPr>
            <a:spLocks noChangeArrowheads="1"/>
          </p:cNvSpPr>
          <p:nvPr/>
        </p:nvSpPr>
        <p:spPr bwMode="auto">
          <a:xfrm>
            <a:off x="4860032" y="5993795"/>
            <a:ext cx="4032448"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effectLst/>
                <a:latin typeface="Times New Roman" pitchFamily="18" charset="0"/>
                <a:ea typeface="Calibri" pitchFamily="34" charset="0"/>
                <a:cs typeface="Times New Roman" pitchFamily="18" charset="0"/>
              </a:rPr>
              <a:t>"Рождественские </a:t>
            </a:r>
            <a:r>
              <a:rPr kumimoji="0" lang="ru-RU" sz="1400" b="1" i="0" u="none" strike="noStrike" cap="none" normalizeH="0" baseline="0" dirty="0" err="1" smtClean="0">
                <a:ln>
                  <a:noFill/>
                </a:ln>
                <a:effectLst/>
                <a:latin typeface="Times New Roman" pitchFamily="18" charset="0"/>
                <a:ea typeface="Calibri" pitchFamily="34" charset="0"/>
                <a:cs typeface="Times New Roman" pitchFamily="18" charset="0"/>
              </a:rPr>
              <a:t>колядования</a:t>
            </a:r>
            <a:r>
              <a:rPr kumimoji="0" lang="ru-RU" sz="1400" b="1" i="0" u="none" strike="noStrike" cap="none" normalizeH="0" baseline="0" dirty="0" smtClean="0">
                <a:ln>
                  <a:noFill/>
                </a:ln>
                <a:effectLst/>
                <a:latin typeface="Times New Roman" pitchFamily="18" charset="0"/>
                <a:ea typeface="Calibri" pitchFamily="34" charset="0"/>
                <a:cs typeface="Times New Roman" pitchFamily="18" charset="0"/>
              </a:rPr>
              <a:t>"   </a:t>
            </a:r>
            <a:endParaRPr kumimoji="0" lang="ru-RU" sz="900" b="1"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effectLst/>
                <a:latin typeface="Times New Roman" pitchFamily="18" charset="0"/>
                <a:ea typeface="Calibri" pitchFamily="34" charset="0"/>
                <a:cs typeface="Times New Roman" pitchFamily="18" charset="0"/>
              </a:rPr>
              <a:t>  52х62   1990 г. офорт, акварель</a:t>
            </a:r>
            <a:endParaRPr kumimoji="0" lang="ru-RU" sz="900" b="1"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1"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dirty="0" smtClean="0">
                <a:latin typeface="Times New Roman" pitchFamily="18" charset="0"/>
                <a:cs typeface="Times New Roman" pitchFamily="18" charset="0"/>
              </a:rPr>
              <a:t>Рождество</a:t>
            </a:r>
            <a:br>
              <a:rPr lang="ru-RU" dirty="0" smtClean="0">
                <a:latin typeface="Times New Roman" pitchFamily="18" charset="0"/>
                <a:cs typeface="Times New Roman" pitchFamily="18" charset="0"/>
              </a:rPr>
            </a:br>
            <a:endParaRPr lang="ru-RU" dirty="0"/>
          </a:p>
        </p:txBody>
      </p:sp>
      <p:sp>
        <p:nvSpPr>
          <p:cNvPr id="3" name="Содержимое 2"/>
          <p:cNvSpPr>
            <a:spLocks noGrp="1"/>
          </p:cNvSpPr>
          <p:nvPr>
            <p:ph idx="1"/>
          </p:nvPr>
        </p:nvSpPr>
        <p:spPr>
          <a:solidFill>
            <a:schemeClr val="accent6"/>
          </a:solidFill>
        </p:spPr>
        <p:txBody>
          <a:bodyPr>
            <a:normAutofit fontScale="85000" lnSpcReduction="20000"/>
          </a:bodyPr>
          <a:lstStyle/>
          <a:p>
            <a:pPr>
              <a:buNone/>
            </a:pPr>
            <a:r>
              <a:rPr lang="ru-RU" dirty="0" smtClean="0">
                <a:latin typeface="Times New Roman" pitchFamily="18" charset="0"/>
                <a:cs typeface="Times New Roman" pitchFamily="18" charset="0"/>
              </a:rPr>
              <a:t>          После празднования Рождества 7 января наступает святочная неделя. Она заканчивается накануне Крещенья. На святочную неделю в народе было принято колядовать. Молодые юноши и девушки, а также дети наряжались в разные костюмы, скрывающие их личность, и обходили дома. Когда хозяева открывали дверь, ряженые должны были спеть песню, называемую колядкой. За это их угощали сладостями. </a:t>
            </a:r>
            <a:r>
              <a:rPr lang="ru-RU" dirty="0" err="1" smtClean="0">
                <a:latin typeface="Times New Roman" pitchFamily="18" charset="0"/>
                <a:cs typeface="Times New Roman" pitchFamily="18" charset="0"/>
              </a:rPr>
              <a:t>Колядовщиков</a:t>
            </a:r>
            <a:r>
              <a:rPr lang="ru-RU" dirty="0" smtClean="0">
                <a:latin typeface="Times New Roman" pitchFamily="18" charset="0"/>
                <a:cs typeface="Times New Roman" pitchFamily="18" charset="0"/>
              </a:rPr>
              <a:t> всегда ждали и приветливо встречали. Отказать ряженым в приеме и угощении – значит накликать беду в дом.</a:t>
            </a:r>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188641"/>
            <a:ext cx="721414" cy="1224136"/>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r>
              <a:rPr lang="ru-RU" sz="2800" b="1" dirty="0" smtClean="0">
                <a:latin typeface="Times New Roman" pitchFamily="18" charset="0"/>
                <a:cs typeface="Times New Roman" pitchFamily="18" charset="0"/>
              </a:rPr>
              <a:t>Составь рассказ по картине, опираясь на вопросы.</a:t>
            </a:r>
            <a:endParaRPr lang="ru-RU" sz="2800" dirty="0"/>
          </a:p>
        </p:txBody>
      </p:sp>
      <p:sp>
        <p:nvSpPr>
          <p:cNvPr id="3" name="Содержимое 2"/>
          <p:cNvSpPr>
            <a:spLocks noGrp="1"/>
          </p:cNvSpPr>
          <p:nvPr>
            <p:ph idx="1"/>
          </p:nvPr>
        </p:nvSpPr>
        <p:spPr>
          <a:solidFill>
            <a:schemeClr val="accent6"/>
          </a:solidFill>
        </p:spPr>
        <p:txBody>
          <a:bodyPr>
            <a:normAutofit fontScale="85000" lnSpcReduction="10000"/>
          </a:bodyPr>
          <a:lstStyle/>
          <a:p>
            <a:pPr>
              <a:buNone/>
            </a:pPr>
            <a:endParaRPr lang="ru-RU" dirty="0" smtClean="0">
              <a:latin typeface="Times New Roman" pitchFamily="18" charset="0"/>
              <a:cs typeface="Times New Roman" pitchFamily="18" charset="0"/>
            </a:endParaRPr>
          </a:p>
          <a:p>
            <a:pPr marL="514350" lvl="0" indent="-514350">
              <a:buFont typeface="+mj-lt"/>
              <a:buAutoNum type="arabicPeriod"/>
            </a:pPr>
            <a:r>
              <a:rPr lang="ru-RU" dirty="0" smtClean="0">
                <a:latin typeface="Times New Roman" pitchFamily="18" charset="0"/>
                <a:cs typeface="Times New Roman" pitchFamily="18" charset="0"/>
              </a:rPr>
              <a:t>Кто изображён  на переднем плане картины?</a:t>
            </a:r>
          </a:p>
          <a:p>
            <a:pPr marL="514350" lvl="0" indent="-514350">
              <a:buFont typeface="+mj-lt"/>
              <a:buAutoNum type="arabicPeriod"/>
            </a:pPr>
            <a:r>
              <a:rPr lang="ru-RU" dirty="0" smtClean="0">
                <a:latin typeface="Times New Roman" pitchFamily="18" charset="0"/>
                <a:cs typeface="Times New Roman" pitchFamily="18" charset="0"/>
              </a:rPr>
              <a:t>Как одеты люди? Что несут в руках?</a:t>
            </a:r>
          </a:p>
          <a:p>
            <a:pPr marL="514350" lvl="0" indent="-514350">
              <a:buFont typeface="+mj-lt"/>
              <a:buAutoNum type="arabicPeriod"/>
            </a:pPr>
            <a:r>
              <a:rPr lang="ru-RU" dirty="0" smtClean="0">
                <a:latin typeface="Times New Roman" pitchFamily="18" charset="0"/>
                <a:cs typeface="Times New Roman" pitchFamily="18" charset="0"/>
              </a:rPr>
              <a:t>Куда направляется эта группа людей? Зачем они туда идут?</a:t>
            </a:r>
          </a:p>
          <a:p>
            <a:pPr marL="514350" lvl="0" indent="-514350">
              <a:buFont typeface="+mj-lt"/>
              <a:buAutoNum type="arabicPeriod"/>
            </a:pPr>
            <a:r>
              <a:rPr lang="ru-RU" dirty="0" smtClean="0">
                <a:latin typeface="Times New Roman" pitchFamily="18" charset="0"/>
                <a:cs typeface="Times New Roman" pitchFamily="18" charset="0"/>
              </a:rPr>
              <a:t> Как называется песенка,  которую они будут петь?</a:t>
            </a:r>
          </a:p>
          <a:p>
            <a:pPr marL="514350" lvl="0" indent="-514350">
              <a:buFont typeface="+mj-lt"/>
              <a:buAutoNum type="arabicPeriod"/>
            </a:pPr>
            <a:r>
              <a:rPr lang="ru-RU" dirty="0" smtClean="0">
                <a:latin typeface="Times New Roman" pitchFamily="18" charset="0"/>
                <a:cs typeface="Times New Roman" pitchFamily="18" charset="0"/>
              </a:rPr>
              <a:t>Что получат после </a:t>
            </a:r>
            <a:r>
              <a:rPr lang="ru-RU" dirty="0" err="1" smtClean="0">
                <a:latin typeface="Times New Roman" pitchFamily="18" charset="0"/>
                <a:cs typeface="Times New Roman" pitchFamily="18" charset="0"/>
              </a:rPr>
              <a:t>колядования</a:t>
            </a:r>
            <a:r>
              <a:rPr lang="ru-RU" dirty="0" smtClean="0">
                <a:latin typeface="Times New Roman" pitchFamily="18" charset="0"/>
                <a:cs typeface="Times New Roman" pitchFamily="18" charset="0"/>
              </a:rPr>
              <a:t>?</a:t>
            </a:r>
          </a:p>
          <a:p>
            <a:pPr marL="514350" lvl="0" indent="-514350">
              <a:buFont typeface="+mj-lt"/>
              <a:buAutoNum type="arabicPeriod"/>
            </a:pPr>
            <a:r>
              <a:rPr lang="ru-RU" dirty="0" smtClean="0">
                <a:latin typeface="Times New Roman" pitchFamily="18" charset="0"/>
                <a:cs typeface="Times New Roman" pitchFamily="18" charset="0"/>
              </a:rPr>
              <a:t>Что видишь на заднем плане картины? Опиши.</a:t>
            </a:r>
          </a:p>
          <a:p>
            <a:pPr marL="514350" lvl="0" indent="-514350">
              <a:buFont typeface="+mj-lt"/>
              <a:buAutoNum type="arabicPeriod"/>
            </a:pPr>
            <a:r>
              <a:rPr lang="ru-RU" dirty="0" smtClean="0">
                <a:latin typeface="Times New Roman" pitchFamily="18" charset="0"/>
                <a:cs typeface="Times New Roman" pitchFamily="18" charset="0"/>
              </a:rPr>
              <a:t>Какое чувство возникает у тебя после просмотра этой картины?</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260648"/>
            <a:ext cx="793422" cy="1368152"/>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solidFill>
            <a:schemeClr val="accent6"/>
          </a:solidFill>
        </p:spPr>
        <p:txBody>
          <a:bodyPr>
            <a:normAutofit fontScale="90000"/>
          </a:bodyPr>
          <a:lstStyle/>
          <a:p>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Словосочетание. Предложение. Текст.</a:t>
            </a:r>
            <a:r>
              <a:rPr lang="ru-RU" dirty="0" smtClean="0"/>
              <a:t/>
            </a:r>
            <a:br>
              <a:rPr lang="ru-RU" dirty="0" smtClean="0"/>
            </a:br>
            <a:endParaRPr lang="ru-RU" dirty="0"/>
          </a:p>
        </p:txBody>
      </p:sp>
      <p:sp>
        <p:nvSpPr>
          <p:cNvPr id="3" name="Подзаголовок 2"/>
          <p:cNvSpPr>
            <a:spLocks noGrp="1"/>
          </p:cNvSpPr>
          <p:nvPr>
            <p:ph type="subTitle" idx="1"/>
          </p:nvPr>
        </p:nvSpPr>
        <p:spPr/>
        <p:txBody>
          <a:bodyPr/>
          <a:lstStyle/>
          <a:p>
            <a:endParaRPr lang="ru-RU"/>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308304" y="332656"/>
            <a:ext cx="1081454" cy="162657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143000"/>
          </a:xfrm>
          <a:solidFill>
            <a:schemeClr val="accent6"/>
          </a:solidFill>
        </p:spPr>
        <p:txBody>
          <a:bodyPr>
            <a:normAutofit fontScale="90000"/>
          </a:bodyPr>
          <a:lstStyle/>
          <a:p>
            <a:pPr algn="l"/>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Прочти колядки. Спиши. Поставь ударения.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Выдели орфограммы.</a:t>
            </a: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Выучи наизусть колядку, которая тебе понравилась.</a:t>
            </a:r>
            <a:r>
              <a:rPr lang="ru-RU" dirty="0" smtClean="0"/>
              <a:t/>
            </a:r>
            <a:br>
              <a:rPr lang="ru-RU" dirty="0" smtClean="0"/>
            </a:br>
            <a:endParaRPr lang="ru-RU" dirty="0"/>
          </a:p>
        </p:txBody>
      </p:sp>
      <p:sp>
        <p:nvSpPr>
          <p:cNvPr id="3" name="Содержимое 2"/>
          <p:cNvSpPr>
            <a:spLocks noGrp="1"/>
          </p:cNvSpPr>
          <p:nvPr>
            <p:ph sz="half" idx="1"/>
          </p:nvPr>
        </p:nvSpPr>
        <p:spPr>
          <a:solidFill>
            <a:schemeClr val="accent6"/>
          </a:solidFill>
        </p:spPr>
        <p:txBody>
          <a:bodyPr>
            <a:normAutofit fontScale="92500" lnSpcReduction="10000"/>
          </a:bodyPr>
          <a:lstStyle/>
          <a:p>
            <a:pPr lvl="0">
              <a:buNone/>
            </a:pPr>
            <a:r>
              <a:rPr lang="ru-RU" dirty="0" smtClean="0">
                <a:latin typeface="Times New Roman" pitchFamily="18" charset="0"/>
                <a:cs typeface="Times New Roman" pitchFamily="18" charset="0"/>
              </a:rPr>
              <a:t>     Коляда, коляда!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Подавай пирога,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Блин да лепёшку</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В </a:t>
            </a:r>
            <a:r>
              <a:rPr lang="ru-RU" i="1" dirty="0" smtClean="0">
                <a:latin typeface="Times New Roman" pitchFamily="18" charset="0"/>
                <a:cs typeface="Times New Roman" pitchFamily="18" charset="0"/>
              </a:rPr>
              <a:t>заднее окошко</a:t>
            </a:r>
            <a:r>
              <a:rPr lang="ru-RU" dirty="0" smtClean="0">
                <a:latin typeface="Times New Roman" pitchFamily="18" charset="0"/>
                <a:cs typeface="Times New Roman" pitchFamily="18" charset="0"/>
              </a:rPr>
              <a:t>.</a:t>
            </a:r>
          </a:p>
          <a:p>
            <a:pPr>
              <a:buNone/>
            </a:pP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Не дашь мне ватрушки –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Получишь по макушке!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Не дашь пирога –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Уведу корову за рога.</a:t>
            </a:r>
          </a:p>
          <a:p>
            <a:endParaRPr lang="ru-RU" dirty="0">
              <a:latin typeface="Times New Roman" pitchFamily="18" charset="0"/>
              <a:cs typeface="Times New Roman" pitchFamily="18" charset="0"/>
            </a:endParaRPr>
          </a:p>
        </p:txBody>
      </p:sp>
      <p:sp>
        <p:nvSpPr>
          <p:cNvPr id="4" name="Содержимое 3"/>
          <p:cNvSpPr>
            <a:spLocks noGrp="1"/>
          </p:cNvSpPr>
          <p:nvPr>
            <p:ph sz="half" idx="2"/>
          </p:nvPr>
        </p:nvSpPr>
        <p:spPr>
          <a:solidFill>
            <a:schemeClr val="accent6"/>
          </a:solidFill>
        </p:spPr>
        <p:txBody>
          <a:bodyPr>
            <a:normAutofit fontScale="92500" lnSpcReduction="10000"/>
          </a:bodyPr>
          <a:lstStyle/>
          <a:p>
            <a:pPr>
              <a:buNone/>
            </a:pPr>
            <a:r>
              <a:rPr lang="ru-RU" dirty="0" smtClean="0"/>
              <a:t>     </a:t>
            </a:r>
            <a:r>
              <a:rPr lang="ru-RU" dirty="0" smtClean="0">
                <a:latin typeface="Times New Roman" pitchFamily="18" charset="0"/>
                <a:cs typeface="Times New Roman" pitchFamily="18" charset="0"/>
              </a:rPr>
              <a:t>Коляда, коляда,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Накануне Рождества!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Тетенька добренька,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Пирожка-то </a:t>
            </a:r>
            <a:r>
              <a:rPr lang="ru-RU" dirty="0" err="1" smtClean="0">
                <a:latin typeface="Times New Roman" pitchFamily="18" charset="0"/>
                <a:cs typeface="Times New Roman" pitchFamily="18" charset="0"/>
              </a:rPr>
              <a:t>сдобненька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Не режь, не ломай,</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Поскорее подавай,</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Двоим, троим,</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Давно стоим,</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Да не выстоим!</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Печка-то топиться,</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Пирожка-то хочется!</a:t>
            </a:r>
          </a:p>
          <a:p>
            <a:pPr>
              <a:buNone/>
            </a:pPr>
            <a:r>
              <a:rPr lang="ru-RU" dirty="0" smtClean="0">
                <a:latin typeface="Times New Roman" pitchFamily="18" charset="0"/>
                <a:cs typeface="Times New Roman" pitchFamily="18" charset="0"/>
              </a:rPr>
              <a:t> </a:t>
            </a:r>
          </a:p>
          <a:p>
            <a:endParaRPr lang="ru-RU" dirty="0">
              <a:latin typeface="Times New Roman" pitchFamily="18" charset="0"/>
              <a:cs typeface="Times New Roman" pitchFamily="18" charset="0"/>
            </a:endParaRPr>
          </a:p>
        </p:txBody>
      </p:sp>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188640"/>
            <a:ext cx="755576" cy="1296144"/>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solidFill>
            <a:schemeClr val="accent6"/>
          </a:solidFill>
        </p:spPr>
        <p:txBody>
          <a:bodyPr>
            <a:normAutofit fontScale="90000"/>
          </a:bodyPr>
          <a:lstStyle/>
          <a:p>
            <a:r>
              <a:rPr lang="ru-RU" b="1" dirty="0" smtClean="0">
                <a:latin typeface="Times New Roman" pitchFamily="18" charset="0"/>
                <a:cs typeface="Times New Roman" pitchFamily="18" charset="0"/>
              </a:rPr>
              <a:t>Это интересно!</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solidFill>
            <a:schemeClr val="accent6"/>
          </a:solidFill>
        </p:spPr>
        <p:txBody>
          <a:bodyPr>
            <a:normAutofit fontScale="77500" lnSpcReduction="20000"/>
          </a:bodyPr>
          <a:lstStyle/>
          <a:p>
            <a:pPr>
              <a:buNone/>
            </a:pPr>
            <a:r>
              <a:rPr lang="ru-RU" b="1" dirty="0" smtClean="0">
                <a:latin typeface="Times New Roman" pitchFamily="18" charset="0"/>
                <a:cs typeface="Times New Roman" pitchFamily="18" charset="0"/>
              </a:rPr>
              <a:t>Народные приметы. </a:t>
            </a: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Вечерний дождь больше суток не живёт.</a:t>
            </a:r>
          </a:p>
          <a:p>
            <a:pPr>
              <a:buNone/>
            </a:pPr>
            <a:r>
              <a:rPr lang="ru-RU" dirty="0" smtClean="0">
                <a:latin typeface="Times New Roman" pitchFamily="18" charset="0"/>
                <a:cs typeface="Times New Roman" pitchFamily="18" charset="0"/>
              </a:rPr>
              <a:t>Пузыри на воде – к пущему дождю.</a:t>
            </a:r>
          </a:p>
          <a:p>
            <a:pPr>
              <a:buNone/>
            </a:pPr>
            <a:r>
              <a:rPr lang="ru-RU" dirty="0" smtClean="0">
                <a:latin typeface="Times New Roman" pitchFamily="18" charset="0"/>
                <a:cs typeface="Times New Roman" pitchFamily="18" charset="0"/>
              </a:rPr>
              <a:t>Цыплята прячутся к дождливой погоде.</a:t>
            </a:r>
          </a:p>
          <a:p>
            <a:pPr>
              <a:buNone/>
            </a:pPr>
            <a:r>
              <a:rPr lang="ru-RU" dirty="0" smtClean="0">
                <a:latin typeface="Times New Roman" pitchFamily="18" charset="0"/>
                <a:cs typeface="Times New Roman" pitchFamily="18" charset="0"/>
              </a:rPr>
              <a:t>Вечером выпала обильная роса – завтра будет солнечная погода.</a:t>
            </a:r>
          </a:p>
          <a:p>
            <a:pPr>
              <a:buNone/>
            </a:pPr>
            <a:r>
              <a:rPr lang="ru-RU" dirty="0" smtClean="0">
                <a:latin typeface="Times New Roman" pitchFamily="18" charset="0"/>
                <a:cs typeface="Times New Roman" pitchFamily="18" charset="0"/>
              </a:rPr>
              <a:t>Муравьи наращивают муравейник – жди холодной зимы.</a:t>
            </a:r>
          </a:p>
          <a:p>
            <a:pPr>
              <a:buNone/>
            </a:pPr>
            <a:r>
              <a:rPr lang="ru-RU" dirty="0" smtClean="0">
                <a:latin typeface="Times New Roman" pitchFamily="18" charset="0"/>
                <a:cs typeface="Times New Roman" pitchFamily="18" charset="0"/>
              </a:rPr>
              <a:t>Обилие ягод предвещает суровую зиму.</a:t>
            </a:r>
          </a:p>
          <a:p>
            <a:pPr>
              <a:buNone/>
            </a:pPr>
            <a:endParaRPr lang="ru-RU" b="1" dirty="0" smtClean="0"/>
          </a:p>
          <a:p>
            <a:pPr>
              <a:buNone/>
            </a:pPr>
            <a:r>
              <a:rPr lang="ru-RU" b="1" dirty="0" smtClean="0">
                <a:latin typeface="Times New Roman" pitchFamily="18" charset="0"/>
                <a:cs typeface="Times New Roman" pitchFamily="18" charset="0"/>
              </a:rPr>
              <a:t>Прочти. Спиши. Выдели орфограммы. Выпиши родственные слова и формы одного и того же слова.  </a:t>
            </a:r>
            <a:endParaRPr lang="ru-RU" dirty="0" smtClean="0">
              <a:latin typeface="Times New Roman" pitchFamily="18" charset="0"/>
              <a:cs typeface="Times New Roman" pitchFamily="18" charset="0"/>
            </a:endParaRP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28384" y="260649"/>
            <a:ext cx="721414" cy="1368152"/>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solidFill>
            <a:schemeClr val="accent6"/>
          </a:solidFill>
        </p:spPr>
        <p:txBody>
          <a:bodyPr/>
          <a:lstStyle/>
          <a:p>
            <a:r>
              <a:rPr lang="ru-RU" b="1" dirty="0" smtClean="0"/>
              <a:t> </a:t>
            </a:r>
            <a:r>
              <a:rPr lang="ru-RU" b="1" dirty="0" smtClean="0">
                <a:latin typeface="Times New Roman" pitchFamily="18" charset="0"/>
                <a:cs typeface="Times New Roman" pitchFamily="18" charset="0"/>
              </a:rPr>
              <a:t>Фонетика. Буквы и звуки.</a:t>
            </a:r>
            <a:endParaRPr lang="ru-RU" dirty="0">
              <a:latin typeface="Times New Roman" pitchFamily="18" charset="0"/>
              <a:cs typeface="Times New Roman" pitchFamily="18" charset="0"/>
            </a:endParaRPr>
          </a:p>
        </p:txBody>
      </p:sp>
      <p:sp>
        <p:nvSpPr>
          <p:cNvPr id="5" name="Подзаголовок 4"/>
          <p:cNvSpPr>
            <a:spLocks noGrp="1"/>
          </p:cNvSpPr>
          <p:nvPr>
            <p:ph type="subTitle" idx="1"/>
          </p:nvPr>
        </p:nvSpPr>
        <p:spPr/>
        <p:txBody>
          <a:bodyPr/>
          <a:lstStyle/>
          <a:p>
            <a:endParaRPr lang="ru-RU"/>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596336" y="260648"/>
            <a:ext cx="1081454" cy="1626577"/>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lvl="0" algn="l"/>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Сделай фонетический разбор слов – </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названий рыб.</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endParaRPr lang="ru-RU" sz="3100" dirty="0"/>
          </a:p>
        </p:txBody>
      </p:sp>
      <p:sp>
        <p:nvSpPr>
          <p:cNvPr id="3" name="Содержимое 2"/>
          <p:cNvSpPr>
            <a:spLocks noGrp="1"/>
          </p:cNvSpPr>
          <p:nvPr>
            <p:ph idx="1"/>
          </p:nvPr>
        </p:nvSpPr>
        <p:spPr>
          <a:solidFill>
            <a:schemeClr val="accent6"/>
          </a:solidFill>
        </p:spPr>
        <p:txBody>
          <a:bodyPr/>
          <a:lstStyle/>
          <a:p>
            <a:pPr>
              <a:buNone/>
            </a:pPr>
            <a:r>
              <a:rPr lang="ru-RU" dirty="0" smtClean="0">
                <a:latin typeface="Times New Roman" pitchFamily="18" charset="0"/>
                <a:cs typeface="Times New Roman" pitchFamily="18" charset="0"/>
              </a:rPr>
              <a:t>В реках Кузбасса водится  много видов рыб.  </a:t>
            </a:r>
          </a:p>
          <a:p>
            <a:pPr>
              <a:buNone/>
            </a:pPr>
            <a:r>
              <a:rPr lang="ru-RU" dirty="0" smtClean="0">
                <a:latin typeface="Times New Roman" pitchFamily="18" charset="0"/>
                <a:cs typeface="Times New Roman" pitchFamily="18" charset="0"/>
              </a:rPr>
              <a:t>окунь - </a:t>
            </a:r>
          </a:p>
          <a:p>
            <a:pPr>
              <a:buNone/>
            </a:pPr>
            <a:r>
              <a:rPr lang="ru-RU" dirty="0" smtClean="0">
                <a:latin typeface="Times New Roman" pitchFamily="18" charset="0"/>
                <a:cs typeface="Times New Roman" pitchFamily="18" charset="0"/>
              </a:rPr>
              <a:t>карась -  </a:t>
            </a:r>
          </a:p>
          <a:p>
            <a:pPr>
              <a:buNone/>
            </a:pPr>
            <a:r>
              <a:rPr lang="ru-RU" dirty="0" smtClean="0">
                <a:latin typeface="Times New Roman" pitchFamily="18" charset="0"/>
                <a:cs typeface="Times New Roman" pitchFamily="18" charset="0"/>
              </a:rPr>
              <a:t>язь  - </a:t>
            </a:r>
          </a:p>
          <a:p>
            <a:pPr>
              <a:buNone/>
            </a:pPr>
            <a:r>
              <a:rPr lang="ru-RU" dirty="0" smtClean="0">
                <a:latin typeface="Times New Roman" pitchFamily="18" charset="0"/>
                <a:cs typeface="Times New Roman" pitchFamily="18" charset="0"/>
              </a:rPr>
              <a:t>плотва – </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260648"/>
            <a:ext cx="721414" cy="1340768"/>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r>
              <a:rPr lang="ru-RU" sz="2800" b="1" dirty="0" smtClean="0">
                <a:latin typeface="Times New Roman" pitchFamily="18" charset="0"/>
                <a:cs typeface="Times New Roman" pitchFamily="18" charset="0"/>
              </a:rPr>
              <a:t>1. Выпиши из текста сложные слова, выдели корень, подчеркни соединительную гласную.</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solidFill>
        </p:spPr>
        <p:txBody>
          <a:bodyPr>
            <a:normAutofit lnSpcReduction="10000"/>
          </a:bodyPr>
          <a:lstStyle/>
          <a:p>
            <a:pPr algn="just">
              <a:buNone/>
            </a:pPr>
            <a:r>
              <a:rPr lang="ru-RU" dirty="0" smtClean="0"/>
              <a:t>        </a:t>
            </a:r>
            <a:r>
              <a:rPr lang="ru-RU" dirty="0" smtClean="0">
                <a:latin typeface="Times New Roman" pitchFamily="18" charset="0"/>
                <a:cs typeface="Times New Roman" pitchFamily="18" charset="0"/>
              </a:rPr>
              <a:t>Из группы пресмыкающихся в Кемеровской области встречаются 2 вида ящериц: живородящая и прыткая и 5 видов змей: </a:t>
            </a:r>
          </a:p>
          <a:p>
            <a:pPr algn="just">
              <a:buNone/>
            </a:pPr>
            <a:r>
              <a:rPr lang="ru-RU" dirty="0" smtClean="0">
                <a:latin typeface="Times New Roman" pitchFamily="18" charset="0"/>
                <a:cs typeface="Times New Roman" pitchFamily="18" charset="0"/>
              </a:rPr>
              <a:t>   уж обыкновенный, узорчатый полоз, </a:t>
            </a:r>
          </a:p>
          <a:p>
            <a:pPr algn="just">
              <a:buNone/>
            </a:pPr>
            <a:r>
              <a:rPr lang="ru-RU" dirty="0" smtClean="0">
                <a:latin typeface="Times New Roman" pitchFamily="18" charset="0"/>
                <a:cs typeface="Times New Roman" pitchFamily="18" charset="0"/>
              </a:rPr>
              <a:t>гадюка степная, гадюка обыкновенная </a:t>
            </a:r>
          </a:p>
          <a:p>
            <a:pPr algn="just">
              <a:buNone/>
            </a:pPr>
            <a:r>
              <a:rPr lang="ru-RU" dirty="0" smtClean="0">
                <a:latin typeface="Times New Roman" pitchFamily="18" charset="0"/>
                <a:cs typeface="Times New Roman" pitchFamily="18" charset="0"/>
              </a:rPr>
              <a:t>и щитомордник.</a:t>
            </a:r>
          </a:p>
          <a:p>
            <a:pPr>
              <a:buNone/>
            </a:pPr>
            <a:r>
              <a:rPr lang="ru-RU" b="1" dirty="0" smtClean="0">
                <a:latin typeface="Times New Roman" pitchFamily="18" charset="0"/>
                <a:cs typeface="Times New Roman" pitchFamily="18" charset="0"/>
              </a:rPr>
              <a:t>2.   </a:t>
            </a:r>
            <a:r>
              <a:rPr lang="ru-RU" sz="2800" b="1" dirty="0" smtClean="0">
                <a:latin typeface="Times New Roman" pitchFamily="18" charset="0"/>
                <a:cs typeface="Times New Roman" pitchFamily="18" charset="0"/>
              </a:rPr>
              <a:t>Сделай фонетический разбор со словами: </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ящерица, уж, полоз.</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88424" y="188641"/>
            <a:ext cx="433382" cy="936103"/>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Поверхность Кузбасса разнообразна. Расшифруй, как называются   поверхности нашего края. Запиши. Найди  на карте эти географические объекты и покажи соседу.</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solidFill>
        </p:spPr>
        <p:txBody>
          <a:bodyPr>
            <a:normAutofit/>
          </a:bodyPr>
          <a:lstStyle/>
          <a:p>
            <a:pPr>
              <a:buNone/>
            </a:pPr>
            <a:r>
              <a:rPr lang="ru-RU" sz="5400" dirty="0" smtClean="0">
                <a:latin typeface="Times New Roman" pitchFamily="18" charset="0"/>
                <a:cs typeface="Times New Roman" pitchFamily="18" charset="0"/>
              </a:rPr>
              <a:t>[</a:t>
            </a:r>
            <a:r>
              <a:rPr lang="ru-RU" sz="5400" dirty="0" err="1" smtClean="0">
                <a:latin typeface="Times New Roman" pitchFamily="18" charset="0"/>
                <a:cs typeface="Times New Roman" pitchFamily="18" charset="0"/>
              </a:rPr>
              <a:t>кузн'эцк'ий'алатау</a:t>
            </a:r>
            <a:r>
              <a:rPr lang="ru-RU" sz="5400" dirty="0" smtClean="0">
                <a:latin typeface="Times New Roman" pitchFamily="18" charset="0"/>
                <a:cs typeface="Times New Roman" pitchFamily="18" charset="0"/>
              </a:rPr>
              <a:t>] - </a:t>
            </a:r>
          </a:p>
          <a:p>
            <a:pPr>
              <a:buNone/>
            </a:pPr>
            <a:r>
              <a:rPr lang="ru-RU" sz="5400" dirty="0" smtClean="0">
                <a:latin typeface="Times New Roman" pitchFamily="18" charset="0"/>
                <a:cs typeface="Times New Roman" pitchFamily="18" charset="0"/>
              </a:rPr>
              <a:t>[</a:t>
            </a:r>
            <a:r>
              <a:rPr lang="ru-RU" sz="5400" dirty="0" err="1" smtClean="0">
                <a:latin typeface="Times New Roman" pitchFamily="18" charset="0"/>
                <a:cs typeface="Times New Roman" pitchFamily="18" charset="0"/>
              </a:rPr>
              <a:t>салаирск'ий'кр'аш</a:t>
            </a:r>
            <a:r>
              <a:rPr lang="ru-RU" sz="5400" dirty="0" smtClean="0">
                <a:latin typeface="Times New Roman" pitchFamily="18" charset="0"/>
                <a:cs typeface="Times New Roman" pitchFamily="18" charset="0"/>
              </a:rPr>
              <a:t>] -  </a:t>
            </a:r>
          </a:p>
          <a:p>
            <a:pPr>
              <a:buNone/>
            </a:pPr>
            <a:r>
              <a:rPr lang="ru-RU" sz="5400" dirty="0" smtClean="0">
                <a:latin typeface="Times New Roman" pitchFamily="18" charset="0"/>
                <a:cs typeface="Times New Roman" pitchFamily="18" charset="0"/>
              </a:rPr>
              <a:t>[</a:t>
            </a:r>
            <a:r>
              <a:rPr lang="ru-RU" sz="5400" dirty="0" err="1" smtClean="0">
                <a:latin typeface="Times New Roman" pitchFamily="18" charset="0"/>
                <a:cs typeface="Times New Roman" pitchFamily="18" charset="0"/>
              </a:rPr>
              <a:t>кузн'эцкай'акатлав'ина</a:t>
            </a:r>
            <a:r>
              <a:rPr lang="ru-RU" sz="5400" dirty="0" smtClean="0">
                <a:latin typeface="Times New Roman" pitchFamily="18" charset="0"/>
                <a:cs typeface="Times New Roman" pitchFamily="18" charset="0"/>
              </a:rPr>
              <a:t>] -                     </a:t>
            </a:r>
          </a:p>
          <a:p>
            <a:pPr>
              <a:buNone/>
            </a:pPr>
            <a:r>
              <a:rPr lang="ru-RU" sz="5400" dirty="0" smtClean="0">
                <a:latin typeface="Times New Roman" pitchFamily="18" charset="0"/>
                <a:cs typeface="Times New Roman" pitchFamily="18" charset="0"/>
              </a:rPr>
              <a:t>[</a:t>
            </a:r>
            <a:r>
              <a:rPr lang="ru-RU" sz="5400" dirty="0" err="1" smtClean="0">
                <a:latin typeface="Times New Roman" pitchFamily="18" charset="0"/>
                <a:cs typeface="Times New Roman" pitchFamily="18" charset="0"/>
              </a:rPr>
              <a:t>горнай'ашор'ий'а</a:t>
            </a:r>
            <a:r>
              <a:rPr lang="ru-RU" sz="5400" dirty="0" smtClean="0">
                <a:latin typeface="Times New Roman" pitchFamily="18" charset="0"/>
                <a:cs typeface="Times New Roman" pitchFamily="18" charset="0"/>
              </a:rPr>
              <a:t>] -  </a:t>
            </a:r>
          </a:p>
          <a:p>
            <a:endParaRPr lang="ru-RU" sz="5400"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188641"/>
            <a:ext cx="649406" cy="1224136"/>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algn="l"/>
            <a:r>
              <a:rPr lang="ru-RU" sz="2800" b="1" dirty="0" smtClean="0">
                <a:latin typeface="Times New Roman" pitchFamily="18" charset="0"/>
                <a:cs typeface="Times New Roman" pitchFamily="18" charset="0"/>
              </a:rPr>
              <a:t>Запиши эти предложения в транскрипции.</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solidFill>
        </p:spPr>
        <p:txBody>
          <a:bodyPr/>
          <a:lstStyle/>
          <a:p>
            <a:pPr>
              <a:buNone/>
            </a:pPr>
            <a:r>
              <a:rPr lang="ru-RU" dirty="0" smtClean="0">
                <a:latin typeface="Times New Roman" pitchFamily="18" charset="0"/>
                <a:cs typeface="Times New Roman" pitchFamily="18" charset="0"/>
              </a:rPr>
              <a:t>       </a:t>
            </a:r>
          </a:p>
          <a:p>
            <a:pPr>
              <a:buNone/>
            </a:pPr>
            <a:endParaRPr lang="ru-RU" dirty="0" smtClean="0">
              <a:latin typeface="Times New Roman" pitchFamily="18" charset="0"/>
              <a:cs typeface="Times New Roman" pitchFamily="18" charset="0"/>
            </a:endParaRPr>
          </a:p>
          <a:p>
            <a:pPr>
              <a:buNone/>
            </a:pPr>
            <a:r>
              <a:rPr lang="ru-RU" b="1" dirty="0" smtClean="0">
                <a:latin typeface="Times New Roman" pitchFamily="18" charset="0"/>
                <a:cs typeface="Times New Roman" pitchFamily="18" charset="0"/>
              </a:rPr>
              <a:t>        Зима в Кемеровской области – самое продолжительное время года. Она длится около пяти месяцев.</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188641"/>
            <a:ext cx="793422" cy="1296144"/>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143000"/>
          </a:xfrm>
          <a:solidFill>
            <a:schemeClr val="accent6"/>
          </a:solidFill>
        </p:spPr>
        <p:txBody>
          <a:bodyPr>
            <a:normAutofit/>
          </a:bodyPr>
          <a:lstStyle/>
          <a:p>
            <a:r>
              <a:rPr lang="ru-RU" sz="2800" b="1" dirty="0" smtClean="0">
                <a:latin typeface="Times New Roman" pitchFamily="18" charset="0"/>
                <a:cs typeface="Times New Roman" pitchFamily="18" charset="0"/>
              </a:rPr>
              <a:t>Найди «лишнее»</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solidFill>
        </p:spPr>
        <p:txBody>
          <a:bodyPr>
            <a:normAutofit fontScale="70000" lnSpcReduction="20000"/>
          </a:bodyPr>
          <a:lstStyle/>
          <a:p>
            <a:pPr lvl="0">
              <a:buNone/>
            </a:pPr>
            <a:r>
              <a:rPr lang="ru-RU" dirty="0" smtClean="0">
                <a:latin typeface="Times New Roman" pitchFamily="18" charset="0"/>
                <a:cs typeface="Times New Roman" pitchFamily="18" charset="0"/>
              </a:rPr>
              <a:t>Найди и зачеркни «лишнее» слово. Остальные слова запиши по алфавиту.</a:t>
            </a:r>
          </a:p>
          <a:p>
            <a:pPr>
              <a:buNone/>
            </a:pPr>
            <a:r>
              <a:rPr lang="ru-RU" b="1" dirty="0" smtClean="0">
                <a:latin typeface="Times New Roman" pitchFamily="18" charset="0"/>
                <a:cs typeface="Times New Roman" pitchFamily="18" charset="0"/>
              </a:rPr>
              <a:t>1)[том']   [</a:t>
            </a:r>
            <a:r>
              <a:rPr lang="ru-RU" b="1" dirty="0" err="1" smtClean="0">
                <a:latin typeface="Times New Roman" pitchFamily="18" charset="0"/>
                <a:cs typeface="Times New Roman" pitchFamily="18" charset="0"/>
              </a:rPr>
              <a:t>к'ий'а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ин'а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ч'умыш</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й'эн'ис'эй</a:t>
            </a:r>
            <a:r>
              <a:rPr lang="ru-RU"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й'ай'а</a:t>
            </a:r>
            <a:r>
              <a:rPr lang="ru-RU" b="1"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a:t>
            </a:r>
          </a:p>
          <a:p>
            <a:pPr lvl="0">
              <a:buNone/>
            </a:pPr>
            <a:r>
              <a:rPr lang="ru-RU" dirty="0" smtClean="0">
                <a:latin typeface="Times New Roman" pitchFamily="18" charset="0"/>
                <a:cs typeface="Times New Roman" pitchFamily="18" charset="0"/>
              </a:rPr>
              <a:t>Найди и зачеркни «лишнее» слово.  Запиши остальные слова и раздели на слоги.</a:t>
            </a:r>
          </a:p>
          <a:p>
            <a:pPr>
              <a:buNone/>
            </a:pP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уш</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гад'ука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щ'итамордн'ик</a:t>
            </a:r>
            <a:r>
              <a:rPr lang="ru-RU"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полас</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удаф</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й'ащ'ир'ица</a:t>
            </a:r>
            <a:r>
              <a:rPr lang="ru-RU" b="1" dirty="0" smtClean="0">
                <a:latin typeface="Times New Roman" pitchFamily="18" charset="0"/>
                <a:cs typeface="Times New Roman" pitchFamily="18" charset="0"/>
              </a:rPr>
              <a:t>] </a:t>
            </a:r>
          </a:p>
          <a:p>
            <a:pPr>
              <a:buNone/>
            </a:pPr>
            <a:r>
              <a:rPr lang="ru-RU" b="1" dirty="0" smtClean="0">
                <a:latin typeface="Times New Roman" pitchFamily="18" charset="0"/>
                <a:cs typeface="Times New Roman" pitchFamily="18" charset="0"/>
              </a:rPr>
              <a:t> </a:t>
            </a:r>
          </a:p>
          <a:p>
            <a:pPr lvl="0">
              <a:buNone/>
            </a:pPr>
            <a:r>
              <a:rPr lang="ru-RU" dirty="0" smtClean="0">
                <a:latin typeface="Times New Roman" pitchFamily="18" charset="0"/>
                <a:cs typeface="Times New Roman" pitchFamily="18" charset="0"/>
              </a:rPr>
              <a:t>Найди и зачеркни «лишнее» слово.   Какую общую орфограмму имеют оставшиеся слова?</a:t>
            </a:r>
          </a:p>
          <a:p>
            <a:pPr>
              <a:buNone/>
            </a:pP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к'эм'ирава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навакузн'эцк</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таштагол</a:t>
            </a:r>
            <a:r>
              <a:rPr lang="ru-RU"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масква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б'илова</a:t>
            </a:r>
            <a:r>
              <a:rPr lang="ru-RU" b="1" dirty="0" smtClean="0">
                <a:latin typeface="Times New Roman" pitchFamily="18" charset="0"/>
                <a:cs typeface="Times New Roman" pitchFamily="18" charset="0"/>
              </a:rPr>
              <a:t>] </a:t>
            </a:r>
          </a:p>
          <a:p>
            <a:pPr>
              <a:buNone/>
            </a:pPr>
            <a:r>
              <a:rPr lang="ru-RU" b="1" dirty="0" smtClean="0">
                <a:latin typeface="Times New Roman" pitchFamily="18" charset="0"/>
                <a:cs typeface="Times New Roman" pitchFamily="18" charset="0"/>
              </a:rPr>
              <a:t> </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260648"/>
            <a:ext cx="649406" cy="126876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lstStyle/>
          <a:p>
            <a:r>
              <a:rPr lang="ru-RU" dirty="0" smtClean="0">
                <a:latin typeface="Times New Roman" pitchFamily="18" charset="0"/>
                <a:cs typeface="Times New Roman" pitchFamily="18" charset="0"/>
              </a:rPr>
              <a:t>Проверка</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467544" y="1556792"/>
            <a:ext cx="8229600" cy="4525963"/>
          </a:xfrm>
          <a:solidFill>
            <a:schemeClr val="accent6">
              <a:lumMod val="60000"/>
              <a:lumOff val="40000"/>
            </a:schemeClr>
          </a:solidFill>
        </p:spPr>
        <p:txBody>
          <a:bodyPr/>
          <a:lstStyle/>
          <a:p>
            <a:pPr>
              <a:buNone/>
            </a:pPr>
            <a:r>
              <a:rPr lang="ru-RU" b="1"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1)Томь, Кия, Иня, </a:t>
            </a:r>
            <a:r>
              <a:rPr lang="ru-RU" b="1" dirty="0" err="1" smtClean="0">
                <a:latin typeface="Times New Roman" pitchFamily="18" charset="0"/>
                <a:cs typeface="Times New Roman" pitchFamily="18" charset="0"/>
              </a:rPr>
              <a:t>Чумыш</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Яя</a:t>
            </a:r>
            <a:r>
              <a:rPr lang="ru-RU" b="1" dirty="0" smtClean="0">
                <a:latin typeface="Times New Roman" pitchFamily="18" charset="0"/>
                <a:cs typeface="Times New Roman" pitchFamily="18" charset="0"/>
              </a:rPr>
              <a:t>.</a:t>
            </a:r>
          </a:p>
          <a:p>
            <a:pPr>
              <a:buNone/>
            </a:pPr>
            <a:r>
              <a:rPr lang="ru-RU" b="1" dirty="0" smtClean="0">
                <a:latin typeface="Times New Roman" pitchFamily="18" charset="0"/>
                <a:cs typeface="Times New Roman" pitchFamily="18" charset="0"/>
              </a:rPr>
              <a:t> 2) Гадюка, полоз, уж, щитомордник, </a:t>
            </a:r>
            <a:r>
              <a:rPr lang="ru-RU" b="1" dirty="0" err="1" smtClean="0">
                <a:latin typeface="Times New Roman" pitchFamily="18" charset="0"/>
                <a:cs typeface="Times New Roman" pitchFamily="18" charset="0"/>
              </a:rPr>
              <a:t>ящирица</a:t>
            </a:r>
            <a:r>
              <a:rPr lang="ru-RU" b="1" dirty="0" smtClean="0">
                <a:latin typeface="Times New Roman" pitchFamily="18" charset="0"/>
                <a:cs typeface="Times New Roman" pitchFamily="18" charset="0"/>
              </a:rPr>
              <a:t>. </a:t>
            </a:r>
          </a:p>
          <a:p>
            <a:pPr>
              <a:buNone/>
            </a:pPr>
            <a:r>
              <a:rPr lang="ru-RU" b="1" dirty="0" smtClean="0">
                <a:latin typeface="Times New Roman" pitchFamily="18" charset="0"/>
                <a:cs typeface="Times New Roman" pitchFamily="18" charset="0"/>
              </a:rPr>
              <a:t>3) </a:t>
            </a:r>
            <a:r>
              <a:rPr lang="ru-RU" b="1" u="sng" dirty="0" smtClean="0">
                <a:latin typeface="Times New Roman" pitchFamily="18" charset="0"/>
                <a:cs typeface="Times New Roman" pitchFamily="18" charset="0"/>
              </a:rPr>
              <a:t>К</a:t>
            </a:r>
            <a:r>
              <a:rPr lang="ru-RU" b="1" dirty="0" smtClean="0">
                <a:latin typeface="Times New Roman" pitchFamily="18" charset="0"/>
                <a:cs typeface="Times New Roman" pitchFamily="18" charset="0"/>
              </a:rPr>
              <a:t>емерово, </a:t>
            </a:r>
            <a:r>
              <a:rPr lang="ru-RU" b="1" u="sng" dirty="0" smtClean="0">
                <a:latin typeface="Times New Roman" pitchFamily="18" charset="0"/>
                <a:cs typeface="Times New Roman" pitchFamily="18" charset="0"/>
              </a:rPr>
              <a:t>Н</a:t>
            </a:r>
            <a:r>
              <a:rPr lang="ru-RU" b="1" dirty="0" smtClean="0">
                <a:latin typeface="Times New Roman" pitchFamily="18" charset="0"/>
                <a:cs typeface="Times New Roman" pitchFamily="18" charset="0"/>
              </a:rPr>
              <a:t>овокузнецк, </a:t>
            </a:r>
            <a:r>
              <a:rPr lang="ru-RU" b="1" u="sng" dirty="0" smtClean="0">
                <a:latin typeface="Times New Roman" pitchFamily="18" charset="0"/>
                <a:cs typeface="Times New Roman" pitchFamily="18" charset="0"/>
              </a:rPr>
              <a:t>Т</a:t>
            </a:r>
            <a:r>
              <a:rPr lang="ru-RU" b="1" dirty="0" smtClean="0">
                <a:latin typeface="Times New Roman" pitchFamily="18" charset="0"/>
                <a:cs typeface="Times New Roman" pitchFamily="18" charset="0"/>
              </a:rPr>
              <a:t>аштагол, </a:t>
            </a:r>
            <a:r>
              <a:rPr lang="ru-RU" b="1" u="sng" dirty="0" smtClean="0">
                <a:latin typeface="Times New Roman" pitchFamily="18" charset="0"/>
                <a:cs typeface="Times New Roman" pitchFamily="18" charset="0"/>
              </a:rPr>
              <a:t>Б</a:t>
            </a:r>
            <a:r>
              <a:rPr lang="ru-RU" b="1" dirty="0" smtClean="0">
                <a:latin typeface="Times New Roman" pitchFamily="18" charset="0"/>
                <a:cs typeface="Times New Roman" pitchFamily="18" charset="0"/>
              </a:rPr>
              <a:t>елово .</a:t>
            </a:r>
          </a:p>
          <a:p>
            <a:pPr>
              <a:buNone/>
            </a:pPr>
            <a:endParaRPr lang="ru-RU" dirty="0" smtClean="0">
              <a:latin typeface="Times New Roman" pitchFamily="18" charset="0"/>
              <a:cs typeface="Times New Roman" pitchFamily="18" charset="0"/>
            </a:endParaRPr>
          </a:p>
          <a:p>
            <a:pPr>
              <a:buNone/>
            </a:pPr>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188641"/>
            <a:ext cx="721414" cy="12961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r>
              <a:rPr lang="ru-RU" sz="2400" b="1" dirty="0" smtClean="0">
                <a:latin typeface="Times New Roman" pitchFamily="18" charset="0"/>
                <a:cs typeface="Times New Roman" pitchFamily="18" charset="0"/>
              </a:rPr>
              <a:t>Игра «Жители Кузбасской тайги». </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Из букв  составь слова и запиши их во второй столбец.  </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p>
        </p:txBody>
      </p:sp>
      <p:sp>
        <p:nvSpPr>
          <p:cNvPr id="3" name="Содержимое 2"/>
          <p:cNvSpPr>
            <a:spLocks noGrp="1"/>
          </p:cNvSpPr>
          <p:nvPr>
            <p:ph idx="1"/>
          </p:nvPr>
        </p:nvSpPr>
        <p:spPr/>
        <p:txBody>
          <a:bodyPr/>
          <a:lstStyle/>
          <a:p>
            <a:pPr>
              <a:buNone/>
            </a:pPr>
            <a:r>
              <a:rPr lang="ru-RU" dirty="0" smtClean="0"/>
              <a:t> </a:t>
            </a:r>
            <a:endParaRPr lang="ru-RU" dirty="0"/>
          </a:p>
        </p:txBody>
      </p:sp>
      <p:graphicFrame>
        <p:nvGraphicFramePr>
          <p:cNvPr id="4" name="Таблица 3"/>
          <p:cNvGraphicFramePr>
            <a:graphicFrameLocks noGrp="1"/>
          </p:cNvGraphicFramePr>
          <p:nvPr/>
        </p:nvGraphicFramePr>
        <p:xfrm>
          <a:off x="467544" y="1397000"/>
          <a:ext cx="8208912" cy="5128345"/>
        </p:xfrm>
        <a:graphic>
          <a:graphicData uri="http://schemas.openxmlformats.org/drawingml/2006/table">
            <a:tbl>
              <a:tblPr firstRow="1" bandRow="1">
                <a:tableStyleId>{93296810-A885-4BE3-A3E7-6D5BEEA58F35}</a:tableStyleId>
              </a:tblPr>
              <a:tblGrid>
                <a:gridCol w="4104456"/>
                <a:gridCol w="4104456"/>
              </a:tblGrid>
              <a:tr h="1025669">
                <a:tc>
                  <a:txBody>
                    <a:bodyPr/>
                    <a:lstStyle/>
                    <a:p>
                      <a:pPr indent="450215" algn="r">
                        <a:lnSpc>
                          <a:spcPct val="115000"/>
                        </a:lnSpc>
                        <a:spcAft>
                          <a:spcPts val="0"/>
                        </a:spcAft>
                      </a:pPr>
                      <a:r>
                        <a:rPr lang="ru-RU" sz="4000" dirty="0">
                          <a:latin typeface="Times New Roman"/>
                          <a:ea typeface="Calibri"/>
                          <a:cs typeface="Times New Roman"/>
                        </a:rPr>
                        <a:t>м, </a:t>
                      </a:r>
                      <a:r>
                        <a:rPr lang="ru-RU" sz="4000" dirty="0" err="1">
                          <a:latin typeface="Times New Roman"/>
                          <a:ea typeface="Calibri"/>
                          <a:cs typeface="Times New Roman"/>
                        </a:rPr>
                        <a:t>р</a:t>
                      </a:r>
                      <a:r>
                        <a:rPr lang="ru-RU" sz="4000" dirty="0">
                          <a:latin typeface="Times New Roman"/>
                          <a:ea typeface="Calibri"/>
                          <a:cs typeface="Times New Roman"/>
                        </a:rPr>
                        <a:t>, а, а, л</a:t>
                      </a:r>
                      <a:endParaRPr lang="ru-RU" sz="4000" dirty="0">
                        <a:latin typeface="Calibri"/>
                        <a:ea typeface="Calibri"/>
                        <a:cs typeface="Times New Roman"/>
                      </a:endParaRPr>
                    </a:p>
                  </a:txBody>
                  <a:tcPr marL="68580" marR="68580" marT="0" marB="0"/>
                </a:tc>
                <a:tc>
                  <a:txBody>
                    <a:bodyPr/>
                    <a:lstStyle/>
                    <a:p>
                      <a:r>
                        <a:rPr lang="ru-RU" sz="4800" dirty="0" smtClean="0">
                          <a:latin typeface="Times New Roman" pitchFamily="18" charset="0"/>
                          <a:cs typeface="Times New Roman" pitchFamily="18" charset="0"/>
                        </a:rPr>
                        <a:t> </a:t>
                      </a:r>
                      <a:endParaRPr lang="ru-RU" sz="4800" dirty="0">
                        <a:latin typeface="Times New Roman" pitchFamily="18" charset="0"/>
                        <a:cs typeface="Times New Roman" pitchFamily="18" charset="0"/>
                      </a:endParaRPr>
                    </a:p>
                  </a:txBody>
                  <a:tcPr/>
                </a:tc>
              </a:tr>
              <a:tr h="1025669">
                <a:tc>
                  <a:txBody>
                    <a:bodyPr/>
                    <a:lstStyle/>
                    <a:p>
                      <a:pPr indent="450215" algn="r">
                        <a:lnSpc>
                          <a:spcPct val="115000"/>
                        </a:lnSpc>
                        <a:spcAft>
                          <a:spcPts val="0"/>
                        </a:spcAft>
                      </a:pPr>
                      <a:r>
                        <a:rPr lang="ru-RU" sz="4000" dirty="0">
                          <a:latin typeface="Times New Roman"/>
                          <a:ea typeface="Calibri"/>
                          <a:cs typeface="Times New Roman"/>
                        </a:rPr>
                        <a:t>б, с, о, о, </a:t>
                      </a:r>
                      <a:r>
                        <a:rPr lang="ru-RU" sz="4000" dirty="0" err="1">
                          <a:latin typeface="Times New Roman"/>
                          <a:ea typeface="Calibri"/>
                          <a:cs typeface="Times New Roman"/>
                        </a:rPr>
                        <a:t>ь</a:t>
                      </a:r>
                      <a:r>
                        <a:rPr lang="ru-RU" sz="4000" dirty="0">
                          <a:latin typeface="Times New Roman"/>
                          <a:ea typeface="Calibri"/>
                          <a:cs typeface="Times New Roman"/>
                        </a:rPr>
                        <a:t>, л</a:t>
                      </a:r>
                      <a:endParaRPr lang="ru-RU" sz="4000" dirty="0">
                        <a:latin typeface="Calibri"/>
                        <a:ea typeface="Calibri"/>
                        <a:cs typeface="Times New Roman"/>
                      </a:endParaRPr>
                    </a:p>
                  </a:txBody>
                  <a:tcPr marL="68580" marR="68580" marT="0" marB="0"/>
                </a:tc>
                <a:tc>
                  <a:txBody>
                    <a:bodyPr/>
                    <a:lstStyle/>
                    <a:p>
                      <a:endParaRPr lang="ru-RU" dirty="0"/>
                    </a:p>
                  </a:txBody>
                  <a:tcPr/>
                </a:tc>
              </a:tr>
              <a:tr h="1025669">
                <a:tc>
                  <a:txBody>
                    <a:bodyPr/>
                    <a:lstStyle/>
                    <a:p>
                      <a:pPr indent="450215" algn="r">
                        <a:lnSpc>
                          <a:spcPct val="115000"/>
                        </a:lnSpc>
                        <a:spcAft>
                          <a:spcPts val="0"/>
                        </a:spcAft>
                      </a:pPr>
                      <a:r>
                        <a:rPr lang="ru-RU" sz="4000" dirty="0">
                          <a:latin typeface="Times New Roman"/>
                          <a:ea typeface="Calibri"/>
                          <a:cs typeface="Times New Roman"/>
                        </a:rPr>
                        <a:t>в, </a:t>
                      </a:r>
                      <a:r>
                        <a:rPr lang="ru-RU" sz="4000" dirty="0" err="1">
                          <a:latin typeface="Times New Roman"/>
                          <a:ea typeface="Calibri"/>
                          <a:cs typeface="Times New Roman"/>
                        </a:rPr>
                        <a:t>д</a:t>
                      </a:r>
                      <a:r>
                        <a:rPr lang="ru-RU" sz="4000" dirty="0">
                          <a:latin typeface="Times New Roman"/>
                          <a:ea typeface="Calibri"/>
                          <a:cs typeface="Times New Roman"/>
                        </a:rPr>
                        <a:t>, а, </a:t>
                      </a:r>
                      <a:r>
                        <a:rPr lang="ru-RU" sz="4000" dirty="0" err="1">
                          <a:latin typeface="Times New Roman"/>
                          <a:ea typeface="Calibri"/>
                          <a:cs typeface="Times New Roman"/>
                        </a:rPr>
                        <a:t>ы</a:t>
                      </a:r>
                      <a:r>
                        <a:rPr lang="ru-RU" sz="4000" dirty="0">
                          <a:latin typeface="Times New Roman"/>
                          <a:ea typeface="Calibri"/>
                          <a:cs typeface="Times New Roman"/>
                        </a:rPr>
                        <a:t>, </a:t>
                      </a:r>
                      <a:r>
                        <a:rPr lang="ru-RU" sz="4000" dirty="0" err="1">
                          <a:latin typeface="Times New Roman"/>
                          <a:ea typeface="Calibri"/>
                          <a:cs typeface="Times New Roman"/>
                        </a:rPr>
                        <a:t>р</a:t>
                      </a:r>
                      <a:endParaRPr lang="ru-RU" sz="4000" dirty="0">
                        <a:latin typeface="Calibri"/>
                        <a:ea typeface="Calibri"/>
                        <a:cs typeface="Times New Roman"/>
                      </a:endParaRPr>
                    </a:p>
                  </a:txBody>
                  <a:tcPr marL="68580" marR="68580" marT="0" marB="0"/>
                </a:tc>
                <a:tc>
                  <a:txBody>
                    <a:bodyPr/>
                    <a:lstStyle/>
                    <a:p>
                      <a:endParaRPr lang="ru-RU" dirty="0"/>
                    </a:p>
                  </a:txBody>
                  <a:tcPr/>
                </a:tc>
              </a:tr>
              <a:tr h="1025669">
                <a:tc>
                  <a:txBody>
                    <a:bodyPr/>
                    <a:lstStyle/>
                    <a:p>
                      <a:pPr indent="450215" algn="r">
                        <a:lnSpc>
                          <a:spcPct val="115000"/>
                        </a:lnSpc>
                        <a:spcAft>
                          <a:spcPts val="0"/>
                        </a:spcAft>
                      </a:pPr>
                      <a:r>
                        <a:rPr lang="ru-RU" sz="4000" dirty="0" err="1" smtClean="0">
                          <a:latin typeface="Times New Roman"/>
                          <a:ea typeface="Calibri"/>
                          <a:cs typeface="Times New Roman"/>
                        </a:rPr>
                        <a:t>у,о,к,с,л,я</a:t>
                      </a:r>
                      <a:endParaRPr lang="ru-RU" sz="4000" dirty="0">
                        <a:latin typeface="Calibri"/>
                        <a:ea typeface="Calibri"/>
                        <a:cs typeface="Times New Roman"/>
                      </a:endParaRPr>
                    </a:p>
                  </a:txBody>
                  <a:tcPr marL="68580" marR="68580" marT="0" marB="0"/>
                </a:tc>
                <a:tc>
                  <a:txBody>
                    <a:bodyPr/>
                    <a:lstStyle/>
                    <a:p>
                      <a:endParaRPr lang="ru-RU"/>
                    </a:p>
                  </a:txBody>
                  <a:tcPr/>
                </a:tc>
              </a:tr>
              <a:tr h="1025669">
                <a:tc>
                  <a:txBody>
                    <a:bodyPr/>
                    <a:lstStyle/>
                    <a:p>
                      <a:pPr indent="450215" algn="r">
                        <a:lnSpc>
                          <a:spcPct val="115000"/>
                        </a:lnSpc>
                        <a:spcAft>
                          <a:spcPts val="0"/>
                        </a:spcAft>
                      </a:pPr>
                      <a:r>
                        <a:rPr lang="ru-RU" sz="4000" dirty="0">
                          <a:latin typeface="Times New Roman"/>
                          <a:ea typeface="Calibri"/>
                          <a:cs typeface="Times New Roman"/>
                        </a:rPr>
                        <a:t>е, м, </a:t>
                      </a:r>
                      <a:r>
                        <a:rPr lang="ru-RU" sz="4000" dirty="0" err="1">
                          <a:latin typeface="Times New Roman"/>
                          <a:ea typeface="Calibri"/>
                          <a:cs typeface="Times New Roman"/>
                        </a:rPr>
                        <a:t>д</a:t>
                      </a:r>
                      <a:r>
                        <a:rPr lang="ru-RU" sz="4000" dirty="0">
                          <a:latin typeface="Times New Roman"/>
                          <a:ea typeface="Calibri"/>
                          <a:cs typeface="Times New Roman"/>
                        </a:rPr>
                        <a:t>,  е, </a:t>
                      </a:r>
                      <a:r>
                        <a:rPr lang="ru-RU" sz="4000" dirty="0" err="1">
                          <a:latin typeface="Times New Roman"/>
                          <a:ea typeface="Calibri"/>
                          <a:cs typeface="Times New Roman"/>
                        </a:rPr>
                        <a:t>ь</a:t>
                      </a:r>
                      <a:r>
                        <a:rPr lang="ru-RU" sz="4000" dirty="0">
                          <a:latin typeface="Times New Roman"/>
                          <a:ea typeface="Calibri"/>
                          <a:cs typeface="Times New Roman"/>
                        </a:rPr>
                        <a:t>, </a:t>
                      </a:r>
                      <a:r>
                        <a:rPr lang="ru-RU" sz="4000" dirty="0" err="1">
                          <a:latin typeface="Times New Roman"/>
                          <a:ea typeface="Calibri"/>
                          <a:cs typeface="Times New Roman"/>
                        </a:rPr>
                        <a:t>д</a:t>
                      </a:r>
                      <a:r>
                        <a:rPr lang="ru-RU" sz="4000" dirty="0">
                          <a:latin typeface="Times New Roman"/>
                          <a:ea typeface="Calibri"/>
                          <a:cs typeface="Times New Roman"/>
                        </a:rPr>
                        <a:t>, в</a:t>
                      </a:r>
                      <a:endParaRPr lang="ru-RU" sz="4000" dirty="0">
                        <a:latin typeface="Calibri"/>
                        <a:ea typeface="Calibri"/>
                        <a:cs typeface="Times New Roman"/>
                      </a:endParaRPr>
                    </a:p>
                  </a:txBody>
                  <a:tcPr marL="68580" marR="68580" marT="0" marB="0"/>
                </a:tc>
                <a:tc>
                  <a:txBody>
                    <a:bodyPr/>
                    <a:lstStyle/>
                    <a:p>
                      <a:endParaRPr lang="ru-RU" dirty="0"/>
                    </a:p>
                  </a:txBody>
                  <a:tcPr/>
                </a:tc>
              </a:tr>
            </a:tbl>
          </a:graphicData>
        </a:graphic>
      </p:graphicFrame>
      <p:pic>
        <p:nvPicPr>
          <p:cNvPr id="5" name="Рисунок 4"/>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452320" y="1412776"/>
            <a:ext cx="1249335" cy="136815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4294967295"/>
          </p:nvPr>
        </p:nvSpPr>
        <p:spPr>
          <a:xfrm>
            <a:off x="611560" y="476672"/>
            <a:ext cx="8064896" cy="5649491"/>
          </a:xfrm>
          <a:solidFill>
            <a:schemeClr val="accent6"/>
          </a:solidFill>
        </p:spPr>
        <p:txBody>
          <a:bodyPr>
            <a:normAutofit fontScale="47500" lnSpcReduction="20000"/>
          </a:bodyPr>
          <a:lstStyle/>
          <a:p>
            <a:pPr>
              <a:buNone/>
            </a:pPr>
            <a:r>
              <a:rPr lang="ru-RU" b="1" dirty="0"/>
              <a:t> </a:t>
            </a:r>
            <a:endParaRPr lang="ru-RU" dirty="0"/>
          </a:p>
          <a:p>
            <a:pPr>
              <a:buNone/>
            </a:pPr>
            <a:r>
              <a:rPr lang="ru-RU" sz="4400" dirty="0">
                <a:latin typeface="Times New Roman" pitchFamily="18" charset="0"/>
                <a:cs typeface="Times New Roman" pitchFamily="18" charset="0"/>
              </a:rPr>
              <a:t>              </a:t>
            </a:r>
            <a:r>
              <a:rPr lang="ru-RU" sz="4400" dirty="0" smtClean="0">
                <a:latin typeface="Times New Roman" pitchFamily="18" charset="0"/>
                <a:cs typeface="Times New Roman" pitchFamily="18" charset="0"/>
              </a:rPr>
              <a:t>    </a:t>
            </a:r>
            <a:r>
              <a:rPr lang="ru-RU" sz="4400" dirty="0">
                <a:latin typeface="Times New Roman" pitchFamily="18" charset="0"/>
                <a:cs typeface="Times New Roman" pitchFamily="18" charset="0"/>
              </a:rPr>
              <a:t>Кузбасс — России кладовая,</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Богат рудою и углем.</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В полях пшеница золотая</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Пылает бронзовым огнем.</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Шумят здесь кедры вековые,</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Покрыты снегом шапки гор.</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И куполами золотыми сияет</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Знаменский Собор.</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Кузбасс — жемчужина Сибири.</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За труд наград твоих не счесть,</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Надежное плечо России,</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Ее достоинство и честь.</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Гордись, Кузбасс, людьми своими,</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Склонись в поклоне неземном.</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На них и держится Россия,</a:t>
            </a:r>
            <a:br>
              <a:rPr lang="ru-RU" sz="4400" dirty="0">
                <a:latin typeface="Times New Roman" pitchFamily="18" charset="0"/>
                <a:cs typeface="Times New Roman" pitchFamily="18" charset="0"/>
              </a:rPr>
            </a:br>
            <a:r>
              <a:rPr lang="ru-RU" sz="4400" dirty="0">
                <a:latin typeface="Times New Roman" pitchFamily="18" charset="0"/>
                <a:cs typeface="Times New Roman" pitchFamily="18" charset="0"/>
              </a:rPr>
              <a:t>          На них и держится наш дом.</a:t>
            </a:r>
          </a:p>
          <a:p>
            <a:pPr>
              <a:buNone/>
            </a:pPr>
            <a:r>
              <a:rPr lang="ru-RU" sz="4400" i="1" dirty="0">
                <a:latin typeface="Times New Roman" pitchFamily="18" charset="0"/>
                <a:cs typeface="Times New Roman" pitchFamily="18" charset="0"/>
              </a:rPr>
              <a:t> </a:t>
            </a:r>
            <a:r>
              <a:rPr lang="ru-RU" sz="4400" i="1" dirty="0" smtClean="0">
                <a:latin typeface="Times New Roman" pitchFamily="18" charset="0"/>
                <a:cs typeface="Times New Roman" pitchFamily="18" charset="0"/>
              </a:rPr>
              <a:t>                                                                                                                                          </a:t>
            </a:r>
            <a:r>
              <a:rPr lang="ru-RU" sz="4400" i="1" dirty="0" err="1" smtClean="0">
                <a:latin typeface="Times New Roman" pitchFamily="18" charset="0"/>
                <a:cs typeface="Times New Roman" pitchFamily="18" charset="0"/>
              </a:rPr>
              <a:t>Чимбарова</a:t>
            </a:r>
            <a:r>
              <a:rPr lang="ru-RU" sz="4400" i="1" dirty="0" smtClean="0">
                <a:latin typeface="Times New Roman" pitchFamily="18" charset="0"/>
                <a:cs typeface="Times New Roman" pitchFamily="18" charset="0"/>
              </a:rPr>
              <a:t> </a:t>
            </a:r>
            <a:r>
              <a:rPr lang="ru-RU" sz="4400" i="1" dirty="0">
                <a:latin typeface="Times New Roman" pitchFamily="18" charset="0"/>
                <a:cs typeface="Times New Roman" pitchFamily="18" charset="0"/>
              </a:rPr>
              <a:t>Н.</a:t>
            </a:r>
            <a:endParaRPr lang="ru-RU" sz="4400" dirty="0">
              <a:latin typeface="Times New Roman" pitchFamily="18" charset="0"/>
              <a:cs typeface="Times New Roman" pitchFamily="18" charset="0"/>
            </a:endParaRPr>
          </a:p>
          <a:p>
            <a:endParaRPr lang="ru-RU" dirty="0"/>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012160" y="836712"/>
            <a:ext cx="2520280" cy="3528392"/>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195736" y="188640"/>
            <a:ext cx="4552395" cy="641905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lvl="0"/>
            <a:r>
              <a:rPr lang="ru-RU" sz="2800" b="1" dirty="0" smtClean="0">
                <a:latin typeface="Times New Roman" pitchFamily="18" charset="0"/>
                <a:cs typeface="Times New Roman" pitchFamily="18" charset="0"/>
              </a:rPr>
              <a:t>Прочти. Найди эти реки на карте.  Выпиши их названия  в порядке возрастания звуков в слове.</a:t>
            </a:r>
            <a:r>
              <a:rPr lang="ru-RU" sz="2800" dirty="0" smtClean="0">
                <a:latin typeface="Times New Roman" pitchFamily="18" charset="0"/>
                <a:cs typeface="Times New Roman" pitchFamily="18" charset="0"/>
              </a:rPr>
              <a:t>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p:txBody>
          <a:bodyPr/>
          <a:lstStyle/>
          <a:p>
            <a:pPr lvl="0">
              <a:buNone/>
            </a:pPr>
            <a:r>
              <a:rPr lang="ru-RU" dirty="0" smtClean="0">
                <a:latin typeface="Times New Roman" pitchFamily="18" charset="0"/>
                <a:cs typeface="Times New Roman" pitchFamily="18" charset="0"/>
              </a:rPr>
              <a:t>       В нашей области насчитывается около 750 рек. Наиболее крупные из них – Томь, Кия, </a:t>
            </a:r>
            <a:r>
              <a:rPr lang="ru-RU" dirty="0" err="1" smtClean="0">
                <a:latin typeface="Times New Roman" pitchFamily="18" charset="0"/>
                <a:cs typeface="Times New Roman" pitchFamily="18" charset="0"/>
              </a:rPr>
              <a:t>Яя</a:t>
            </a:r>
            <a:r>
              <a:rPr lang="ru-RU" dirty="0" smtClean="0">
                <a:latin typeface="Times New Roman" pitchFamily="18" charset="0"/>
                <a:cs typeface="Times New Roman" pitchFamily="18" charset="0"/>
              </a:rPr>
              <a:t>, Иня, </a:t>
            </a:r>
            <a:r>
              <a:rPr lang="ru-RU" dirty="0" err="1" smtClean="0">
                <a:latin typeface="Times New Roman" pitchFamily="18" charset="0"/>
                <a:cs typeface="Times New Roman" pitchFamily="18" charset="0"/>
              </a:rPr>
              <a:t>Чумыш</a:t>
            </a:r>
            <a:r>
              <a:rPr lang="ru-RU" dirty="0" smtClean="0">
                <a:latin typeface="Times New Roman" pitchFamily="18" charset="0"/>
                <a:cs typeface="Times New Roman" pitchFamily="18" charset="0"/>
              </a:rPr>
              <a:t>.</a:t>
            </a:r>
          </a:p>
          <a:p>
            <a:pPr>
              <a:buNone/>
            </a:pPr>
            <a:r>
              <a:rPr lang="ru-RU" dirty="0" smtClean="0">
                <a:latin typeface="Times New Roman" pitchFamily="18" charset="0"/>
                <a:cs typeface="Times New Roman" pitchFamily="18" charset="0"/>
              </a:rPr>
              <a:t> </a:t>
            </a:r>
          </a:p>
          <a:p>
            <a:endParaRPr lang="ru-RU" dirty="0"/>
          </a:p>
        </p:txBody>
      </p:sp>
      <p:pic>
        <p:nvPicPr>
          <p:cNvPr id="4" name="Рисунок 3" descr="http://lik-kuzbassa.narod.ru/B.files/Ekolog3.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11560" y="3356992"/>
            <a:ext cx="2088232" cy="1656184"/>
          </a:xfrm>
          <a:prstGeom prst="rect">
            <a:avLst/>
          </a:prstGeom>
          <a:noFill/>
          <a:ln>
            <a:noFill/>
          </a:ln>
        </p:spPr>
      </p:pic>
      <p:pic>
        <p:nvPicPr>
          <p:cNvPr id="5" name="Рисунок 4" descr="http://lik-kuzbassa.narod.ru/B.files/Ekolog4.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059832" y="3356992"/>
            <a:ext cx="2232248" cy="1656184"/>
          </a:xfrm>
          <a:prstGeom prst="rect">
            <a:avLst/>
          </a:prstGeom>
          <a:noFill/>
          <a:ln>
            <a:noFill/>
          </a:ln>
        </p:spPr>
      </p:pic>
      <p:pic>
        <p:nvPicPr>
          <p:cNvPr id="6" name="Рисунок 5" descr="http://lik-kuzbassa.narod.ru/B.files/Ekolog6.jpg"/>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940152" y="3356992"/>
            <a:ext cx="2088232" cy="1584176"/>
          </a:xfrm>
          <a:prstGeom prst="rect">
            <a:avLst/>
          </a:prstGeom>
          <a:noFill/>
          <a:ln>
            <a:noFill/>
          </a:ln>
        </p:spPr>
      </p:pic>
      <p:sp>
        <p:nvSpPr>
          <p:cNvPr id="7" name="Прямоугольник 6"/>
          <p:cNvSpPr/>
          <p:nvPr/>
        </p:nvSpPr>
        <p:spPr>
          <a:xfrm>
            <a:off x="827584" y="5229200"/>
            <a:ext cx="1140184" cy="369332"/>
          </a:xfrm>
          <a:prstGeom prst="rect">
            <a:avLst/>
          </a:prstGeom>
        </p:spPr>
        <p:txBody>
          <a:bodyPr wrap="none">
            <a:spAutoFit/>
          </a:bodyPr>
          <a:lstStyle/>
          <a:p>
            <a:r>
              <a:rPr lang="ru-RU" b="1" dirty="0" smtClean="0">
                <a:latin typeface="Times New Roman" pitchFamily="18" charset="0"/>
                <a:cs typeface="Times New Roman" pitchFamily="18" charset="0"/>
              </a:rPr>
              <a:t>Кондома</a:t>
            </a:r>
            <a:r>
              <a:rPr lang="ru-RU" b="1" dirty="0" smtClean="0"/>
              <a:t> </a:t>
            </a:r>
            <a:endParaRPr lang="ru-RU" b="1" dirty="0"/>
          </a:p>
        </p:txBody>
      </p:sp>
      <p:sp>
        <p:nvSpPr>
          <p:cNvPr id="8" name="Прямоугольник 7"/>
          <p:cNvSpPr/>
          <p:nvPr/>
        </p:nvSpPr>
        <p:spPr>
          <a:xfrm>
            <a:off x="3347864" y="5229200"/>
            <a:ext cx="1152128" cy="369332"/>
          </a:xfrm>
          <a:prstGeom prst="rect">
            <a:avLst/>
          </a:prstGeom>
        </p:spPr>
        <p:txBody>
          <a:bodyPr wrap="square">
            <a:spAutoFit/>
          </a:bodyPr>
          <a:lstStyle/>
          <a:p>
            <a:r>
              <a:rPr lang="ru-RU" b="1" dirty="0" smtClean="0">
                <a:latin typeface="Times New Roman" pitchFamily="18" charset="0"/>
                <a:cs typeface="Times New Roman" pitchFamily="18" charset="0"/>
              </a:rPr>
              <a:t>Томь</a:t>
            </a:r>
            <a:r>
              <a:rPr lang="ru-RU" b="1" dirty="0" smtClean="0"/>
              <a:t> </a:t>
            </a:r>
            <a:endParaRPr lang="ru-RU" b="1" dirty="0"/>
          </a:p>
        </p:txBody>
      </p:sp>
      <p:sp>
        <p:nvSpPr>
          <p:cNvPr id="33793" name="Rectangle 1"/>
          <p:cNvSpPr>
            <a:spLocks noChangeArrowheads="1"/>
          </p:cNvSpPr>
          <p:nvPr/>
        </p:nvSpPr>
        <p:spPr bwMode="auto">
          <a:xfrm>
            <a:off x="6516216" y="5198423"/>
            <a:ext cx="82758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90488"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Кия</a:t>
            </a:r>
            <a:endParaRPr kumimoji="0" lang="ru-RU" b="1"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Рисунок 9" descr="Найдите на физической карте Кемеровской области указанные горные вершины и ...">
            <a:hlinkClick r:id="rId5"/>
          </p:cNvPr>
          <p:cNvPicPr/>
          <p:nvPr/>
        </p:nvPicPr>
        <p:blipFill>
          <a:blip r:embed="rId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332656"/>
            <a:ext cx="577398" cy="864096"/>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lvl="0"/>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Прочти текст. Запомни названия рек Кузбасса. Выпиши их. Найди эти реки на карте.  </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solidFill>
        </p:spPr>
        <p:txBody>
          <a:bodyPr>
            <a:normAutofit fontScale="92500" lnSpcReduction="10000"/>
          </a:bodyPr>
          <a:lstStyle/>
          <a:p>
            <a:endParaRPr lang="ru-RU" dirty="0" smtClean="0"/>
          </a:p>
          <a:p>
            <a:pPr>
              <a:buNone/>
            </a:pPr>
            <a:r>
              <a:rPr lang="ru-RU" dirty="0" smtClean="0"/>
              <a:t>         </a:t>
            </a:r>
            <a:r>
              <a:rPr lang="ru-RU" dirty="0" smtClean="0">
                <a:latin typeface="Times New Roman" pitchFamily="18" charset="0"/>
                <a:cs typeface="Times New Roman" pitchFamily="18" charset="0"/>
              </a:rPr>
              <a:t>На Земле множество безымянных лесов и гор, но редко река или озеро, даже самые маленькие, не имеют названия.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Названия некоторых рек Кемеровской области означают: Аба – отец,  Кия – скала,  Кондома – длинная, Томь – тёмная вода, </a:t>
            </a:r>
            <a:r>
              <a:rPr lang="ru-RU" dirty="0" err="1" smtClean="0">
                <a:latin typeface="Times New Roman" pitchFamily="18" charset="0"/>
                <a:cs typeface="Times New Roman" pitchFamily="18" charset="0"/>
              </a:rPr>
              <a:t>Чеболсу</a:t>
            </a:r>
            <a:r>
              <a:rPr lang="ru-RU" dirty="0" smtClean="0">
                <a:latin typeface="Times New Roman" pitchFamily="18" charset="0"/>
                <a:cs typeface="Times New Roman" pitchFamily="18" charset="0"/>
              </a:rPr>
              <a:t> – плохая вода.</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lvl="0" algn="l"/>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Прочти текст. Озаглавь.  Составь план.  Напиши изложение по плану. </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solidFill>
        </p:spPr>
        <p:txBody>
          <a:bodyPr>
            <a:normAutofit fontScale="70000" lnSpcReduction="20000"/>
          </a:bodyPr>
          <a:lstStyle/>
          <a:p>
            <a:pPr>
              <a:buNone/>
            </a:pPr>
            <a:r>
              <a:rPr lang="ru-RU" dirty="0" smtClean="0">
                <a:latin typeface="Times New Roman" pitchFamily="18" charset="0"/>
                <a:cs typeface="Times New Roman" pitchFamily="18" charset="0"/>
              </a:rPr>
              <a:t>            Реки Кемеровской области можно разделить на равнинные, горные и смешанного типа.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Равнинные реки плавно текут среди полей и лесов. Они широкие и глубокие, поэтому по ним могут ходить суда. Из равнинных рек одна из самых крупных - Иня. Её длина 660 км. </a:t>
            </a:r>
          </a:p>
          <a:p>
            <a:pPr>
              <a:buNone/>
            </a:pPr>
            <a:r>
              <a:rPr lang="ru-RU" dirty="0" smtClean="0">
                <a:latin typeface="Times New Roman" pitchFamily="18" charset="0"/>
                <a:cs typeface="Times New Roman" pitchFamily="18" charset="0"/>
              </a:rPr>
              <a:t>           Горные реки рождаются в вечных ледниках, в горах. Течение у них быстрое, мощное. Срываясь с большой высоты, горная река пробивает себе русло даже в твёрдых скалах. Горные реки полноводнее летом, когда их питают тающие высокогорные льды и снега.                               </a:t>
            </a:r>
          </a:p>
          <a:p>
            <a:pPr>
              <a:buNone/>
            </a:pPr>
            <a:r>
              <a:rPr lang="ru-RU" dirty="0" smtClean="0">
                <a:latin typeface="Times New Roman" pitchFamily="18" charset="0"/>
                <a:cs typeface="Times New Roman" pitchFamily="18" charset="0"/>
              </a:rPr>
              <a:t>           Реки смешанного типа, например Томь, обычно рождаются в горах и сначала ничем не отличаются от горных рек. Но, выйдя на равнину, они замедляют своё течение и становятся равнинными.                                    </a:t>
            </a:r>
          </a:p>
          <a:p>
            <a:pPr>
              <a:buNone/>
            </a:pPr>
            <a:r>
              <a:rPr lang="ru-RU" dirty="0" smtClean="0">
                <a:latin typeface="Times New Roman" pitchFamily="18" charset="0"/>
                <a:cs typeface="Times New Roman" pitchFamily="18" charset="0"/>
              </a:rPr>
              <a:t>           Почти все они текут с юга на север.</a:t>
            </a:r>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28384" y="332656"/>
            <a:ext cx="577398" cy="1008112"/>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sz="2400" b="1" dirty="0" smtClean="0">
                <a:latin typeface="Times New Roman" pitchFamily="18" charset="0"/>
                <a:cs typeface="Times New Roman" pitchFamily="18" charset="0"/>
              </a:rPr>
              <a:t>Отгадайте загадки, загаданные пословицами и поговорками. Сделать фонетический разбор отгаданных слов.</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solidFill>
        </p:spPr>
        <p:txBody>
          <a:bodyPr>
            <a:normAutofit fontScale="70000" lnSpcReduction="20000"/>
          </a:bodyPr>
          <a:lstStyle/>
          <a:p>
            <a:endParaRPr lang="ru-RU" dirty="0" smtClean="0"/>
          </a:p>
          <a:p>
            <a:pPr lvl="0">
              <a:buNone/>
            </a:pPr>
            <a:r>
              <a:rPr lang="ru-RU" dirty="0" smtClean="0">
                <a:latin typeface="Times New Roman" pitchFamily="18" charset="0"/>
                <a:cs typeface="Times New Roman" pitchFamily="18" charset="0"/>
              </a:rPr>
              <a:t>Как его не корми, он всё в лес глядит.</a:t>
            </a:r>
          </a:p>
          <a:p>
            <a:pPr>
              <a:buNone/>
            </a:pPr>
            <a:r>
              <a:rPr lang="ru-RU" dirty="0" smtClean="0">
                <a:latin typeface="Times New Roman" pitchFamily="18" charset="0"/>
                <a:cs typeface="Times New Roman" pitchFamily="18" charset="0"/>
              </a:rPr>
              <a:t>       Его ноги кормят. </a:t>
            </a:r>
          </a:p>
          <a:p>
            <a:pPr>
              <a:buNone/>
            </a:pPr>
            <a:r>
              <a:rPr lang="ru-RU" dirty="0" smtClean="0">
                <a:latin typeface="Times New Roman" pitchFamily="18" charset="0"/>
                <a:cs typeface="Times New Roman" pitchFamily="18" charset="0"/>
              </a:rPr>
              <a:t> </a:t>
            </a:r>
          </a:p>
          <a:p>
            <a:pPr lvl="0">
              <a:buNone/>
            </a:pPr>
            <a:r>
              <a:rPr lang="ru-RU" dirty="0" smtClean="0">
                <a:latin typeface="Times New Roman" pitchFamily="18" charset="0"/>
                <a:cs typeface="Times New Roman" pitchFamily="18" charset="0"/>
              </a:rPr>
              <a:t>Он неуклюж, да дюж.</a:t>
            </a:r>
          </a:p>
          <a:p>
            <a:pPr>
              <a:buNone/>
            </a:pPr>
            <a:r>
              <a:rPr lang="ru-RU" dirty="0" smtClean="0">
                <a:latin typeface="Times New Roman" pitchFamily="18" charset="0"/>
                <a:cs typeface="Times New Roman" pitchFamily="18" charset="0"/>
              </a:rPr>
              <a:t>    Два их в одной берлоге не уживутся.</a:t>
            </a:r>
          </a:p>
          <a:p>
            <a:pPr>
              <a:buNone/>
            </a:pPr>
            <a:r>
              <a:rPr lang="ru-RU" dirty="0" smtClean="0">
                <a:latin typeface="Times New Roman" pitchFamily="18" charset="0"/>
                <a:cs typeface="Times New Roman" pitchFamily="18" charset="0"/>
              </a:rPr>
              <a:t> </a:t>
            </a:r>
          </a:p>
          <a:p>
            <a:pPr lvl="0">
              <a:buNone/>
            </a:pPr>
            <a:r>
              <a:rPr lang="ru-RU" dirty="0" smtClean="0">
                <a:latin typeface="Times New Roman" pitchFamily="18" charset="0"/>
                <a:cs typeface="Times New Roman" pitchFamily="18" charset="0"/>
              </a:rPr>
              <a:t>Она  семерых волков проведёт,</a:t>
            </a:r>
          </a:p>
          <a:p>
            <a:pPr>
              <a:buNone/>
            </a:pPr>
            <a:r>
              <a:rPr lang="ru-RU" dirty="0" smtClean="0">
                <a:latin typeface="Times New Roman" pitchFamily="18" charset="0"/>
                <a:cs typeface="Times New Roman" pitchFamily="18" charset="0"/>
              </a:rPr>
              <a:t>   Ей хвост не для красы нужен. </a:t>
            </a:r>
          </a:p>
          <a:p>
            <a:pPr>
              <a:buNone/>
            </a:pPr>
            <a:r>
              <a:rPr lang="ru-RU" dirty="0" smtClean="0">
                <a:latin typeface="Times New Roman" pitchFamily="18" charset="0"/>
                <a:cs typeface="Times New Roman" pitchFamily="18" charset="0"/>
              </a:rPr>
              <a:t> </a:t>
            </a:r>
          </a:p>
          <a:p>
            <a:pPr lvl="0">
              <a:buNone/>
            </a:pPr>
            <a:r>
              <a:rPr lang="ru-RU" dirty="0" smtClean="0">
                <a:latin typeface="Times New Roman" pitchFamily="18" charset="0"/>
                <a:cs typeface="Times New Roman" pitchFamily="18" charset="0"/>
              </a:rPr>
              <a:t>За двумя ими погонишься, ни одного не поймаешь.</a:t>
            </a:r>
          </a:p>
          <a:p>
            <a:pPr>
              <a:buNone/>
            </a:pPr>
            <a:r>
              <a:rPr lang="ru-RU" dirty="0" smtClean="0">
                <a:latin typeface="Times New Roman" pitchFamily="18" charset="0"/>
                <a:cs typeface="Times New Roman" pitchFamily="18" charset="0"/>
              </a:rPr>
              <a:t> Он от листа, а лягушка от него бежит. </a:t>
            </a:r>
            <a:endParaRPr lang="ru-RU" dirty="0">
              <a:latin typeface="Times New Roman" pitchFamily="18" charset="0"/>
              <a:cs typeface="Times New Roman" pitchFamily="18" charset="0"/>
            </a:endParaRPr>
          </a:p>
        </p:txBody>
      </p:sp>
      <p:pic>
        <p:nvPicPr>
          <p:cNvPr id="4" name="Picture 32" descr="волк"/>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580112" y="1628800"/>
            <a:ext cx="1304181" cy="1451428"/>
          </a:xfrm>
          <a:prstGeom prst="rect">
            <a:avLst/>
          </a:prstGeom>
          <a:noFill/>
          <a:ln>
            <a:noFill/>
          </a:ln>
          <a:effectLst/>
          <a:extLst/>
        </p:spPr>
      </p:pic>
      <p:pic>
        <p:nvPicPr>
          <p:cNvPr id="5" name="Picture 22" descr="медведь"/>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948264" y="2636912"/>
            <a:ext cx="1320237" cy="1080120"/>
          </a:xfrm>
          <a:prstGeom prst="rect">
            <a:avLst/>
          </a:prstGeom>
          <a:noFill/>
          <a:extLst/>
        </p:spPr>
      </p:pic>
      <p:pic>
        <p:nvPicPr>
          <p:cNvPr id="6" name="Picture 31" descr="лиса"/>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652120" y="3501008"/>
            <a:ext cx="1185950" cy="1319643"/>
          </a:xfrm>
          <a:prstGeom prst="rect">
            <a:avLst/>
          </a:prstGeom>
          <a:noFill/>
          <a:ln>
            <a:noFill/>
          </a:ln>
          <a:effectLst/>
          <a:extLst/>
        </p:spPr>
      </p:pic>
      <p:pic>
        <p:nvPicPr>
          <p:cNvPr id="7" name="Picture 12" descr="заяц зима"/>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876256" y="4941168"/>
            <a:ext cx="1224907" cy="914400"/>
          </a:xfrm>
          <a:prstGeom prst="rect">
            <a:avLst/>
          </a:prstGeom>
          <a:noFill/>
          <a:ln>
            <a:noFill/>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000" b="1" dirty="0" smtClean="0">
                <a:latin typeface="Times New Roman" pitchFamily="18" charset="0"/>
                <a:cs typeface="Times New Roman" pitchFamily="18" charset="0"/>
              </a:rPr>
              <a:t>Прочти. Отгадай, о каком времени года идёт речь? Напиши стихотворение по памяти.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Поставь ударения в каждом слове.</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solidFill>
        </p:spPr>
        <p:txBody>
          <a:bodyPr>
            <a:normAutofit fontScale="92500" lnSpcReduction="20000"/>
          </a:bodyPr>
          <a:lstStyle/>
          <a:p>
            <a:pPr>
              <a:buNone/>
            </a:pPr>
            <a:r>
              <a:rPr lang="ru-RU" dirty="0" smtClean="0">
                <a:latin typeface="Times New Roman" pitchFamily="18" charset="0"/>
                <a:cs typeface="Times New Roman" pitchFamily="18" charset="0"/>
              </a:rPr>
              <a:t>Кора, хвоя набухли влагой,</a:t>
            </a:r>
          </a:p>
          <a:p>
            <a:pPr>
              <a:buNone/>
            </a:pPr>
            <a:r>
              <a:rPr lang="ru-RU" dirty="0" smtClean="0">
                <a:latin typeface="Times New Roman" pitchFamily="18" charset="0"/>
                <a:cs typeface="Times New Roman" pitchFamily="18" charset="0"/>
              </a:rPr>
              <a:t>Размок густой таёжный мох,</a:t>
            </a:r>
          </a:p>
          <a:p>
            <a:pPr>
              <a:buNone/>
            </a:pPr>
            <a:r>
              <a:rPr lang="ru-RU" dirty="0" smtClean="0">
                <a:latin typeface="Times New Roman" pitchFamily="18" charset="0"/>
                <a:cs typeface="Times New Roman" pitchFamily="18" charset="0"/>
              </a:rPr>
              <a:t>И пестрокрылая ватага</a:t>
            </a:r>
          </a:p>
          <a:p>
            <a:pPr>
              <a:buNone/>
            </a:pPr>
            <a:r>
              <a:rPr lang="ru-RU" dirty="0" smtClean="0">
                <a:latin typeface="Times New Roman" pitchFamily="18" charset="0"/>
                <a:cs typeface="Times New Roman" pitchFamily="18" charset="0"/>
              </a:rPr>
              <a:t>Такой творит переполох – </a:t>
            </a:r>
          </a:p>
          <a:p>
            <a:pPr>
              <a:buNone/>
            </a:pPr>
            <a:r>
              <a:rPr lang="ru-RU" dirty="0" smtClean="0">
                <a:latin typeface="Times New Roman" pitchFamily="18" charset="0"/>
                <a:cs typeface="Times New Roman" pitchFamily="18" charset="0"/>
              </a:rPr>
              <a:t>Трещит,</a:t>
            </a:r>
          </a:p>
          <a:p>
            <a:pPr>
              <a:buNone/>
            </a:pPr>
            <a:r>
              <a:rPr lang="ru-RU" dirty="0" smtClean="0">
                <a:latin typeface="Times New Roman" pitchFamily="18" charset="0"/>
                <a:cs typeface="Times New Roman" pitchFamily="18" charset="0"/>
              </a:rPr>
              <a:t>Звенит,</a:t>
            </a:r>
          </a:p>
          <a:p>
            <a:pPr>
              <a:buNone/>
            </a:pPr>
            <a:r>
              <a:rPr lang="ru-RU" dirty="0" smtClean="0">
                <a:latin typeface="Times New Roman" pitchFamily="18" charset="0"/>
                <a:cs typeface="Times New Roman" pitchFamily="18" charset="0"/>
              </a:rPr>
              <a:t>Свистит, </a:t>
            </a:r>
          </a:p>
          <a:p>
            <a:pPr>
              <a:buNone/>
            </a:pPr>
            <a:r>
              <a:rPr lang="ru-RU" dirty="0" smtClean="0">
                <a:latin typeface="Times New Roman" pitchFamily="18" charset="0"/>
                <a:cs typeface="Times New Roman" pitchFamily="18" charset="0"/>
              </a:rPr>
              <a:t>Щебечет!                                                          </a:t>
            </a:r>
          </a:p>
          <a:p>
            <a:pPr>
              <a:buNone/>
            </a:pPr>
            <a:r>
              <a:rPr lang="ru-RU" dirty="0" smtClean="0">
                <a:latin typeface="Times New Roman" pitchFamily="18" charset="0"/>
                <a:cs typeface="Times New Roman" pitchFamily="18" charset="0"/>
              </a:rPr>
              <a:t>                                     А.Пинаев, кузбасский поэт</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956376" y="404664"/>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algn="l"/>
            <a:r>
              <a:rPr lang="ru-RU" sz="2800" b="1" dirty="0" smtClean="0">
                <a:latin typeface="Times New Roman" pitchFamily="18" charset="0"/>
                <a:cs typeface="Times New Roman" pitchFamily="18" charset="0"/>
              </a:rPr>
              <a:t>Диктант с предварительной подготовкой</a:t>
            </a: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solidFill>
        </p:spPr>
        <p:txBody>
          <a:bodyPr>
            <a:normAutofit fontScale="70000" lnSpcReduction="20000"/>
          </a:bodyPr>
          <a:lstStyle/>
          <a:p>
            <a:pPr>
              <a:buNone/>
            </a:pPr>
            <a:endParaRPr lang="ru-RU" dirty="0" smtClean="0"/>
          </a:p>
          <a:p>
            <a:pPr>
              <a:buNone/>
            </a:pPr>
            <a:r>
              <a:rPr lang="ru-RU" sz="3400" i="1" dirty="0" smtClean="0">
                <a:latin typeface="Times New Roman" pitchFamily="18" charset="0"/>
                <a:cs typeface="Times New Roman" pitchFamily="18" charset="0"/>
              </a:rPr>
              <a:t>                       Кедр сибирский</a:t>
            </a:r>
            <a:endParaRPr lang="ru-RU" sz="3400" dirty="0" smtClean="0">
              <a:latin typeface="Times New Roman" pitchFamily="18" charset="0"/>
              <a:cs typeface="Times New Roman" pitchFamily="18" charset="0"/>
            </a:endParaRPr>
          </a:p>
          <a:p>
            <a:pPr>
              <a:buNone/>
            </a:pPr>
            <a:r>
              <a:rPr lang="ru-RU" sz="3400" dirty="0" smtClean="0">
                <a:latin typeface="Times New Roman" pitchFamily="18" charset="0"/>
                <a:cs typeface="Times New Roman" pitchFamily="18" charset="0"/>
              </a:rPr>
              <a:t>      В </a:t>
            </a:r>
            <a:r>
              <a:rPr lang="ru-RU" sz="3400" dirty="0" err="1" smtClean="0">
                <a:latin typeface="Times New Roman" pitchFamily="18" charset="0"/>
                <a:cs typeface="Times New Roman" pitchFamily="18" charset="0"/>
              </a:rPr>
              <a:t>горношорской</a:t>
            </a:r>
            <a:r>
              <a:rPr lang="ru-RU" sz="3400" dirty="0" smtClean="0">
                <a:latin typeface="Times New Roman" pitchFamily="18" charset="0"/>
                <a:cs typeface="Times New Roman" pitchFamily="18" charset="0"/>
              </a:rPr>
              <a:t> тайге очень часто встречается кедр сибирский. Хвоя у него длинная, мягкая, тёмно-зелёная, сидит в пучке по пять штук. Шишки крупные. Он славится своими семенами – кедровыми орешками. Они вкусные и питательные. Содержат много жира, белков и витаминов. </a:t>
            </a:r>
          </a:p>
          <a:p>
            <a:pPr>
              <a:buNone/>
            </a:pPr>
            <a:r>
              <a:rPr lang="ru-RU" sz="3400" dirty="0" smtClean="0">
                <a:latin typeface="Times New Roman" pitchFamily="18" charset="0"/>
                <a:cs typeface="Times New Roman" pitchFamily="18" charset="0"/>
              </a:rPr>
              <a:t>     Древесина кедра очень красива и хорошо обрабатывается. Из неё делают мебель, карандаши, сувениры. Из смолы и отходов древесины кедра получают хвойный бальзам и другие лекарственные препараты.</a:t>
            </a:r>
          </a:p>
          <a:p>
            <a:pPr>
              <a:buNone/>
            </a:pPr>
            <a:r>
              <a:rPr lang="ru-RU" sz="3400" dirty="0" smtClean="0">
                <a:latin typeface="Times New Roman" pitchFamily="18" charset="0"/>
                <a:cs typeface="Times New Roman" pitchFamily="18" charset="0"/>
              </a:rPr>
              <a:t>  Кедровые леса – наше богатство.  Их надо охранять: не ломать веток при сборе шишек, беречь от пожаров.</a:t>
            </a:r>
          </a:p>
          <a:p>
            <a:endParaRPr lang="ru-RU" sz="3400" dirty="0">
              <a:latin typeface="Times New Roman" pitchFamily="18" charset="0"/>
              <a:cs typeface="Times New Roman" pitchFamily="18" charset="0"/>
            </a:endParaRPr>
          </a:p>
        </p:txBody>
      </p:sp>
      <p:pic>
        <p:nvPicPr>
          <p:cNvPr id="4" name="Picture 7" descr="IMGP0738"/>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9552" y="260648"/>
            <a:ext cx="8136904" cy="5904656"/>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sz="2700" b="1" dirty="0" smtClean="0">
                <a:latin typeface="Times New Roman" pitchFamily="18" charset="0"/>
                <a:cs typeface="Times New Roman" pitchFamily="18" charset="0"/>
              </a:rPr>
              <a:t>Отгадай загадку. Запиши  текст по памяти.</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solidFill>
        </p:spPr>
        <p:txBody>
          <a:bodyPr/>
          <a:lstStyle/>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Кто любит меня, </a:t>
            </a:r>
          </a:p>
          <a:p>
            <a:pPr>
              <a:buNone/>
            </a:pPr>
            <a:r>
              <a:rPr lang="ru-RU" dirty="0" smtClean="0">
                <a:latin typeface="Times New Roman" pitchFamily="18" charset="0"/>
                <a:cs typeface="Times New Roman" pitchFamily="18" charset="0"/>
              </a:rPr>
              <a:t>Тот и рад поклониться, </a:t>
            </a:r>
          </a:p>
          <a:p>
            <a:pPr>
              <a:buNone/>
            </a:pPr>
            <a:r>
              <a:rPr lang="ru-RU" dirty="0" smtClean="0">
                <a:latin typeface="Times New Roman" pitchFamily="18" charset="0"/>
                <a:cs typeface="Times New Roman" pitchFamily="18" charset="0"/>
              </a:rPr>
              <a:t>А имя дала мне</a:t>
            </a:r>
          </a:p>
          <a:p>
            <a:pPr>
              <a:buNone/>
            </a:pPr>
            <a:r>
              <a:rPr lang="ru-RU" dirty="0" smtClean="0">
                <a:latin typeface="Times New Roman" pitchFamily="18" charset="0"/>
                <a:cs typeface="Times New Roman" pitchFamily="18" charset="0"/>
              </a:rPr>
              <a:t>Родная землица.</a:t>
            </a:r>
          </a:p>
          <a:p>
            <a:pPr>
              <a:buNone/>
            </a:pPr>
            <a:r>
              <a:rPr lang="ru-RU" dirty="0" smtClean="0">
                <a:latin typeface="Times New Roman" pitchFamily="18" charset="0"/>
                <a:cs typeface="Times New Roman" pitchFamily="18" charset="0"/>
              </a:rPr>
              <a:t> </a:t>
            </a:r>
          </a:p>
          <a:p>
            <a:endParaRPr lang="ru-RU" dirty="0"/>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95536" y="260648"/>
            <a:ext cx="936104" cy="792088"/>
          </a:xfrm>
          <a:prstGeom prst="rect">
            <a:avLst/>
          </a:prstGeom>
          <a:noFill/>
        </p:spPr>
      </p:pic>
      <p:pic>
        <p:nvPicPr>
          <p:cNvPr id="5" name="Рисунок 4" descr="https://vserastenija.ru/wp-content/uploads/2018/07/zemlyanika-54.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580112" y="2276872"/>
            <a:ext cx="2880320" cy="2664296"/>
          </a:xfrm>
          <a:prstGeom prst="rect">
            <a:avLst/>
          </a:prstGeom>
          <a:noFill/>
          <a:ln>
            <a:noFill/>
          </a:ln>
        </p:spPr>
      </p:pic>
      <p:pic>
        <p:nvPicPr>
          <p:cNvPr id="6" name="Рисунок 5"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956376" y="332656"/>
            <a:ext cx="649406" cy="10081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sz="2700" b="1" dirty="0" smtClean="0">
                <a:latin typeface="Times New Roman" pitchFamily="18" charset="0"/>
                <a:cs typeface="Times New Roman" pitchFamily="18" charset="0"/>
              </a:rPr>
              <a:t>Прочти отрывок из сказки. Спиши.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Вставь пропущенные буквы.</a:t>
            </a:r>
            <a:r>
              <a:rPr lang="ru-RU" sz="2700" dirty="0" smtClean="0">
                <a:latin typeface="Times New Roman" pitchFamily="18" charset="0"/>
                <a:cs typeface="Times New Roman" pitchFamily="18" charset="0"/>
              </a:rPr>
              <a:t/>
            </a:r>
            <a:br>
              <a:rPr lang="ru-RU" sz="2700" dirty="0" smtClean="0">
                <a:latin typeface="Times New Roman" pitchFamily="18" charset="0"/>
                <a:cs typeface="Times New Roman" pitchFamily="18" charset="0"/>
              </a:rPr>
            </a:br>
            <a:endParaRPr lang="ru-RU" sz="27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solidFill>
        </p:spPr>
        <p:txBody>
          <a:bodyPr>
            <a:normAutofit fontScale="92500" lnSpcReduction="10000"/>
          </a:bodyPr>
          <a:lstStyle/>
          <a:p>
            <a:pPr>
              <a:buNone/>
            </a:pPr>
            <a:r>
              <a:rPr lang="ru-RU" dirty="0" smtClean="0">
                <a:latin typeface="Times New Roman" pitchFamily="18" charset="0"/>
                <a:cs typeface="Times New Roman" pitchFamily="18" charset="0"/>
              </a:rPr>
              <a:t>      Со..</a:t>
            </a:r>
            <a:r>
              <a:rPr lang="ru-RU" dirty="0" err="1" smtClean="0">
                <a:latin typeface="Times New Roman" pitchFamily="18" charset="0"/>
                <a:cs typeface="Times New Roman" pitchFamily="18" charset="0"/>
              </a:rPr>
              <a:t>нце</a:t>
            </a:r>
            <a:r>
              <a:rPr lang="ru-RU" dirty="0" smtClean="0">
                <a:latin typeface="Times New Roman" pitchFamily="18" charset="0"/>
                <a:cs typeface="Times New Roman" pitchFamily="18" charset="0"/>
              </a:rPr>
              <a:t> по небу б..жало, со..</a:t>
            </a:r>
            <a:r>
              <a:rPr lang="ru-RU" dirty="0" err="1" smtClean="0">
                <a:latin typeface="Times New Roman" pitchFamily="18" charset="0"/>
                <a:cs typeface="Times New Roman" pitchFamily="18" charset="0"/>
              </a:rPr>
              <a:t>нце</a:t>
            </a:r>
            <a:r>
              <a:rPr lang="ru-RU" dirty="0" smtClean="0">
                <a:latin typeface="Times New Roman" pitchFamily="18" charset="0"/>
                <a:cs typeface="Times New Roman" pitchFamily="18" charset="0"/>
              </a:rPr>
              <a:t> лучики  т..</a:t>
            </a:r>
            <a:r>
              <a:rPr lang="ru-RU" dirty="0" err="1" smtClean="0">
                <a:latin typeface="Times New Roman" pitchFamily="18" charset="0"/>
                <a:cs typeface="Times New Roman" pitchFamily="18" charset="0"/>
              </a:rPr>
              <a:t>ряло</a:t>
            </a:r>
            <a:r>
              <a:rPr lang="ru-RU" dirty="0" smtClean="0">
                <a:latin typeface="Times New Roman" pitchFamily="18" charset="0"/>
                <a:cs typeface="Times New Roman" pitchFamily="18" charset="0"/>
              </a:rPr>
              <a:t>. Там, где лучик </a:t>
            </a:r>
            <a:r>
              <a:rPr lang="ru-RU" dirty="0" err="1" smtClean="0">
                <a:latin typeface="Times New Roman" pitchFamily="18" charset="0"/>
                <a:cs typeface="Times New Roman" pitchFamily="18" charset="0"/>
              </a:rPr>
              <a:t>уп</a:t>
            </a:r>
            <a:r>
              <a:rPr lang="ru-RU" dirty="0" smtClean="0">
                <a:latin typeface="Times New Roman" pitchFamily="18" charset="0"/>
                <a:cs typeface="Times New Roman" pitchFamily="18" charset="0"/>
              </a:rPr>
              <a:t>..дёт – </a:t>
            </a:r>
            <a:r>
              <a:rPr lang="ru-RU" dirty="0" err="1" smtClean="0">
                <a:latin typeface="Times New Roman" pitchFamily="18" charset="0"/>
                <a:cs typeface="Times New Roman" pitchFamily="18" charset="0"/>
              </a:rPr>
              <a:t>тра</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ка</a:t>
            </a:r>
            <a:r>
              <a:rPr lang="ru-RU" dirty="0" smtClean="0">
                <a:latin typeface="Times New Roman" pitchFamily="18" charset="0"/>
                <a:cs typeface="Times New Roman" pitchFamily="18" charset="0"/>
              </a:rPr>
              <a:t> новая взойдёт. Словно солнечные зайчики,   </a:t>
            </a:r>
            <a:r>
              <a:rPr lang="ru-RU" dirty="0" err="1" smtClean="0">
                <a:latin typeface="Times New Roman" pitchFamily="18" charset="0"/>
                <a:cs typeface="Times New Roman" pitchFamily="18" charset="0"/>
              </a:rPr>
              <a:t>заж</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лтеют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дуванчики</a:t>
            </a:r>
            <a:r>
              <a:rPr lang="ru-RU" dirty="0" smtClean="0">
                <a:latin typeface="Times New Roman" pitchFamily="18" charset="0"/>
                <a:cs typeface="Times New Roman" pitchFamily="18" charset="0"/>
              </a:rPr>
              <a:t>.</a:t>
            </a:r>
          </a:p>
          <a:p>
            <a:pPr>
              <a:buNone/>
            </a:pPr>
            <a:r>
              <a:rPr lang="ru-RU" dirty="0" smtClean="0">
                <a:latin typeface="Times New Roman" pitchFamily="18" charset="0"/>
                <a:cs typeface="Times New Roman" pitchFamily="18" charset="0"/>
              </a:rPr>
              <a:t>         Дев..</a:t>
            </a:r>
            <a:r>
              <a:rPr lang="ru-RU" dirty="0" err="1" smtClean="0">
                <a:latin typeface="Times New Roman" pitchFamily="18" charset="0"/>
                <a:cs typeface="Times New Roman" pitchFamily="18" charset="0"/>
              </a:rPr>
              <a:t>чка</a:t>
            </a:r>
            <a:r>
              <a:rPr lang="ru-RU" dirty="0" smtClean="0">
                <a:latin typeface="Times New Roman" pitchFamily="18" charset="0"/>
                <a:cs typeface="Times New Roman" pitchFamily="18" charset="0"/>
              </a:rPr>
              <a:t> Мила п..гулять решила.  Вышла во двор, а там </a:t>
            </a:r>
            <a:r>
              <a:rPr lang="ru-RU" dirty="0" err="1" smtClean="0">
                <a:latin typeface="Times New Roman" pitchFamily="18" charset="0"/>
                <a:cs typeface="Times New Roman" pitchFamily="18" charset="0"/>
              </a:rPr>
              <a:t>зо</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ло</a:t>
            </a:r>
            <a:r>
              <a:rPr lang="ru-RU" dirty="0" smtClean="0">
                <a:latin typeface="Times New Roman" pitchFamily="18" charset="0"/>
                <a:cs typeface="Times New Roman" pitchFamily="18" charset="0"/>
              </a:rPr>
              <a:t>..той ко..вёр. К </a:t>
            </a:r>
            <a:r>
              <a:rPr lang="ru-RU" dirty="0" err="1" smtClean="0">
                <a:latin typeface="Times New Roman" pitchFamily="18" charset="0"/>
                <a:cs typeface="Times New Roman" pitchFamily="18" charset="0"/>
              </a:rPr>
              <a:t>цв</a:t>
            </a:r>
            <a:r>
              <a:rPr lang="ru-RU" dirty="0" smtClean="0">
                <a:latin typeface="Times New Roman" pitchFamily="18" charset="0"/>
                <a:cs typeface="Times New Roman" pitchFamily="18" charset="0"/>
              </a:rPr>
              <a:t>..точку </a:t>
            </a:r>
            <a:r>
              <a:rPr lang="ru-RU" dirty="0" err="1" smtClean="0">
                <a:latin typeface="Times New Roman" pitchFamily="18" charset="0"/>
                <a:cs typeface="Times New Roman" pitchFamily="18" charset="0"/>
              </a:rPr>
              <a:t>цв</a:t>
            </a:r>
            <a:r>
              <a:rPr lang="ru-RU" dirty="0" smtClean="0">
                <a:latin typeface="Times New Roman" pitchFamily="18" charset="0"/>
                <a:cs typeface="Times New Roman" pitchFamily="18" charset="0"/>
              </a:rPr>
              <a:t>..точек – получился в..ночек. На русую голо..</a:t>
            </a:r>
            <a:r>
              <a:rPr lang="ru-RU" dirty="0" err="1" smtClean="0">
                <a:latin typeface="Times New Roman" pitchFamily="18" charset="0"/>
                <a:cs typeface="Times New Roman" pitchFamily="18" charset="0"/>
              </a:rPr>
              <a:t>ку</a:t>
            </a:r>
            <a:r>
              <a:rPr lang="ru-RU" dirty="0" smtClean="0">
                <a:latin typeface="Times New Roman" pitchFamily="18" charset="0"/>
                <a:cs typeface="Times New Roman" pitchFamily="18" charset="0"/>
              </a:rPr>
              <a:t> надела </a:t>
            </a:r>
            <a:r>
              <a:rPr lang="ru-RU" dirty="0" err="1" smtClean="0">
                <a:latin typeface="Times New Roman" pitchFamily="18" charset="0"/>
                <a:cs typeface="Times New Roman" pitchFamily="18" charset="0"/>
              </a:rPr>
              <a:t>ло</a:t>
            </a:r>
            <a:r>
              <a:rPr lang="ru-RU" dirty="0" smtClean="0">
                <a:latin typeface="Times New Roman" pitchFamily="18" charset="0"/>
                <a:cs typeface="Times New Roman" pitchFamily="18" charset="0"/>
              </a:rPr>
              <a:t>..ко. </a:t>
            </a:r>
          </a:p>
          <a:p>
            <a:pPr>
              <a:buNone/>
            </a:pPr>
            <a:r>
              <a:rPr lang="ru-RU" sz="2600" i="1" dirty="0" smtClean="0">
                <a:latin typeface="Times New Roman" pitchFamily="18" charset="0"/>
                <a:cs typeface="Times New Roman" pitchFamily="18" charset="0"/>
              </a:rPr>
              <a:t>                                                       «Сказки бабушки Татьяны»  </a:t>
            </a:r>
          </a:p>
          <a:p>
            <a:pPr>
              <a:buNone/>
            </a:pPr>
            <a:r>
              <a:rPr lang="ru-RU" sz="2600" i="1" dirty="0" smtClean="0">
                <a:latin typeface="Times New Roman" pitchFamily="18" charset="0"/>
                <a:cs typeface="Times New Roman" pitchFamily="18" charset="0"/>
              </a:rPr>
              <a:t>                                                       Из рукописи Т.К. Яковлевой. </a:t>
            </a:r>
            <a:endParaRPr lang="ru-RU" sz="2600" dirty="0">
              <a:latin typeface="Times New Roman" pitchFamily="18" charset="0"/>
              <a:cs typeface="Times New Roman" pitchFamily="18" charset="0"/>
            </a:endParaRPr>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9552" y="332656"/>
            <a:ext cx="936104" cy="936104"/>
          </a:xfrm>
          <a:prstGeom prst="rect">
            <a:avLst/>
          </a:prstGeom>
          <a:noFill/>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28384" y="332656"/>
            <a:ext cx="577398" cy="864096"/>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solidFill>
            <a:schemeClr val="accent6"/>
          </a:solidFill>
        </p:spPr>
        <p:txBody>
          <a:bodyPr/>
          <a:lstStyle/>
          <a:p>
            <a:r>
              <a:rPr lang="ru-RU" b="1" dirty="0" smtClean="0">
                <a:latin typeface="Times New Roman" pitchFamily="18" charset="0"/>
                <a:cs typeface="Times New Roman" pitchFamily="18" charset="0"/>
              </a:rPr>
              <a:t>Состав слова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5" name="Подзаголовок 4"/>
          <p:cNvSpPr>
            <a:spLocks noGrp="1"/>
          </p:cNvSpPr>
          <p:nvPr>
            <p:ph type="subTitle" idx="1"/>
          </p:nvPr>
        </p:nvSpPr>
        <p:spPr/>
        <p:txBody>
          <a:bodyPr/>
          <a:lstStyle/>
          <a:p>
            <a:endParaRPr lang="ru-RU"/>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308304" y="332656"/>
            <a:ext cx="1081454" cy="1626577"/>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Спиши текст. Вставь пропущенные буквы. В первом предложении выдели грамматическую основу. </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p>
        </p:txBody>
      </p:sp>
      <p:sp>
        <p:nvSpPr>
          <p:cNvPr id="3" name="Содержимое 2"/>
          <p:cNvSpPr>
            <a:spLocks noGrp="1"/>
          </p:cNvSpPr>
          <p:nvPr>
            <p:ph idx="1"/>
          </p:nvPr>
        </p:nvSpPr>
        <p:spPr>
          <a:solidFill>
            <a:schemeClr val="accent6"/>
          </a:solidFill>
        </p:spPr>
        <p:txBody>
          <a:bodyPr>
            <a:normAutofit/>
          </a:bodyPr>
          <a:lstStyle/>
          <a:p>
            <a:pPr>
              <a:buNone/>
            </a:pPr>
            <a:r>
              <a:rPr lang="ru-RU"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a:t>
            </a:r>
          </a:p>
          <a:p>
            <a:pPr>
              <a:buNone/>
            </a:pPr>
            <a:r>
              <a:rPr lang="ru-RU" sz="2400"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Мы </a:t>
            </a:r>
            <a:r>
              <a:rPr lang="ru-RU" dirty="0">
                <a:latin typeface="Times New Roman" pitchFamily="18" charset="0"/>
                <a:cs typeface="Times New Roman" pitchFamily="18" charset="0"/>
              </a:rPr>
              <a:t>ж..</a:t>
            </a:r>
            <a:r>
              <a:rPr lang="ru-RU" dirty="0" err="1">
                <a:latin typeface="Times New Roman" pitchFamily="18" charset="0"/>
                <a:cs typeface="Times New Roman" pitchFamily="18" charset="0"/>
              </a:rPr>
              <a:t>вём</a:t>
            </a:r>
            <a:r>
              <a:rPr lang="ru-RU" dirty="0">
                <a:latin typeface="Times New Roman" pitchFamily="18" charset="0"/>
                <a:cs typeface="Times New Roman" pitchFamily="18" charset="0"/>
              </a:rPr>
              <a:t> в огромной стр..не – Р..</a:t>
            </a:r>
            <a:r>
              <a:rPr lang="ru-RU" dirty="0" err="1">
                <a:latin typeface="Times New Roman" pitchFamily="18" charset="0"/>
                <a:cs typeface="Times New Roman" pitchFamily="18" charset="0"/>
              </a:rPr>
              <a:t>ссии</a:t>
            </a:r>
            <a:r>
              <a:rPr lang="ru-RU" dirty="0">
                <a:latin typeface="Times New Roman" pitchFamily="18" charset="0"/>
                <a:cs typeface="Times New Roman" pitchFamily="18" charset="0"/>
              </a:rPr>
              <a:t>.  Прекрасна и разнообразна её пр..рода. Среди </a:t>
            </a:r>
            <a:r>
              <a:rPr lang="ru-RU" dirty="0" err="1">
                <a:latin typeface="Times New Roman" pitchFamily="18" charset="0"/>
                <a:cs typeface="Times New Roman" pitchFamily="18" charset="0"/>
              </a:rPr>
              <a:t>необ</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ятных</a:t>
            </a:r>
            <a:r>
              <a:rPr lang="ru-RU" dirty="0">
                <a:latin typeface="Times New Roman" pitchFamily="18" charset="0"/>
                <a:cs typeface="Times New Roman" pitchFamily="18" charset="0"/>
              </a:rPr>
              <a:t> просторов есть уголок, который называется </a:t>
            </a:r>
            <a:r>
              <a:rPr lang="ru-RU" dirty="0" err="1">
                <a:latin typeface="Times New Roman" pitchFamily="18" charset="0"/>
                <a:cs typeface="Times New Roman" pitchFamily="18" charset="0"/>
              </a:rPr>
              <a:t>Кузба</a:t>
            </a:r>
            <a:r>
              <a:rPr lang="ru-RU" dirty="0">
                <a:latin typeface="Times New Roman" pitchFamily="18" charset="0"/>
                <a:cs typeface="Times New Roman" pitchFamily="18" charset="0"/>
              </a:rPr>
              <a:t>….. Это наш р..</a:t>
            </a:r>
            <a:r>
              <a:rPr lang="ru-RU" dirty="0" err="1">
                <a:latin typeface="Times New Roman" pitchFamily="18" charset="0"/>
                <a:cs typeface="Times New Roman" pitchFamily="18" charset="0"/>
              </a:rPr>
              <a:t>дной</a:t>
            </a:r>
            <a:r>
              <a:rPr lang="ru-RU" dirty="0">
                <a:latin typeface="Times New Roman" pitchFamily="18" charset="0"/>
                <a:cs typeface="Times New Roman" pitchFamily="18" charset="0"/>
              </a:rPr>
              <a:t> край, наша малая родина</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028384" y="332656"/>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sz="2700" b="1" dirty="0" smtClean="0">
                <a:latin typeface="Times New Roman" pitchFamily="18" charset="0"/>
                <a:cs typeface="Times New Roman" pitchFamily="18" charset="0"/>
              </a:rPr>
              <a:t>«Вырасти» свой садик, используя данные корни.</a:t>
            </a:r>
            <a:r>
              <a:rPr lang="ru-RU" dirty="0" smtClean="0"/>
              <a:t/>
            </a:r>
            <a:br>
              <a:rPr lang="ru-RU" dirty="0" smtClean="0"/>
            </a:br>
            <a:endParaRPr lang="ru-RU" dirty="0"/>
          </a:p>
        </p:txBody>
      </p:sp>
      <p:pic>
        <p:nvPicPr>
          <p:cNvPr id="4" name="Содержимое 3" descr="Картинки по запросу дерево рисунок"/>
          <p:cNvPicPr>
            <a:picLocks noGrp="1"/>
          </p:cNvPicPr>
          <p:nvPr>
            <p:ph idx="1"/>
          </p:nvPr>
        </p:nvPicPr>
        <p:blipFill>
          <a:blip r:embed="rId2" cstate="print"/>
          <a:srcRect/>
          <a:stretch>
            <a:fillRect/>
          </a:stretch>
        </p:blipFill>
        <p:spPr bwMode="auto">
          <a:xfrm>
            <a:off x="3347864" y="2204864"/>
            <a:ext cx="2332963" cy="2376264"/>
          </a:xfrm>
          <a:prstGeom prst="rect">
            <a:avLst/>
          </a:prstGeom>
          <a:noFill/>
          <a:ln w="9525">
            <a:noFill/>
            <a:miter lim="800000"/>
            <a:headEnd/>
            <a:tailEnd/>
          </a:ln>
        </p:spPr>
      </p:pic>
      <p:pic>
        <p:nvPicPr>
          <p:cNvPr id="5" name="Рисунок 4" descr="Картинки по запросу дерево рисунок"/>
          <p:cNvPicPr/>
          <p:nvPr/>
        </p:nvPicPr>
        <p:blipFill>
          <a:blip r:embed="rId2" cstate="print"/>
          <a:srcRect/>
          <a:stretch>
            <a:fillRect/>
          </a:stretch>
        </p:blipFill>
        <p:spPr bwMode="auto">
          <a:xfrm>
            <a:off x="6372200" y="2276872"/>
            <a:ext cx="2021363" cy="2016224"/>
          </a:xfrm>
          <a:prstGeom prst="rect">
            <a:avLst/>
          </a:prstGeom>
          <a:noFill/>
          <a:ln w="9525">
            <a:noFill/>
            <a:miter lim="800000"/>
            <a:headEnd/>
            <a:tailEnd/>
          </a:ln>
        </p:spPr>
      </p:pic>
      <p:pic>
        <p:nvPicPr>
          <p:cNvPr id="6" name="Рисунок 5" descr="Картинки по запросу дерево рисунок"/>
          <p:cNvPicPr/>
          <p:nvPr/>
        </p:nvPicPr>
        <p:blipFill>
          <a:blip r:embed="rId2" cstate="print"/>
          <a:srcRect/>
          <a:stretch>
            <a:fillRect/>
          </a:stretch>
        </p:blipFill>
        <p:spPr bwMode="auto">
          <a:xfrm>
            <a:off x="755576" y="2204864"/>
            <a:ext cx="2304256" cy="2232248"/>
          </a:xfrm>
          <a:prstGeom prst="rect">
            <a:avLst/>
          </a:prstGeom>
          <a:solidFill>
            <a:schemeClr val="accent6"/>
          </a:solidFill>
          <a:ln w="9525">
            <a:noFill/>
            <a:miter lim="800000"/>
            <a:headEnd/>
            <a:tailEnd/>
          </a:ln>
        </p:spPr>
      </p:pic>
      <p:sp>
        <p:nvSpPr>
          <p:cNvPr id="4097" name="Rectangle 1"/>
          <p:cNvSpPr>
            <a:spLocks noChangeArrowheads="1"/>
          </p:cNvSpPr>
          <p:nvPr/>
        </p:nvSpPr>
        <p:spPr bwMode="auto">
          <a:xfrm>
            <a:off x="1539797" y="4434880"/>
            <a:ext cx="6488587"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шахт-                      </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2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металл-                         -</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уголь</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Рисунок 6"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812360" y="692696"/>
            <a:ext cx="1081454" cy="1626577"/>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sz="3100" b="1" dirty="0" smtClean="0">
                <a:latin typeface="Times New Roman" pitchFamily="18" charset="0"/>
                <a:cs typeface="Times New Roman" pitchFamily="18" charset="0"/>
              </a:rPr>
              <a:t>Прочти стихотворение нашего</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 кузбасского поэта.</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40000"/>
              <a:lumOff val="60000"/>
            </a:schemeClr>
          </a:solidFill>
        </p:spPr>
        <p:txBody>
          <a:bodyPr/>
          <a:lstStyle/>
          <a:p>
            <a:pPr>
              <a:buNone/>
            </a:pPr>
            <a:r>
              <a:rPr lang="ru-RU" dirty="0" smtClean="0">
                <a:latin typeface="Times New Roman" pitchFamily="18" charset="0"/>
                <a:cs typeface="Times New Roman" pitchFamily="18" charset="0"/>
              </a:rPr>
              <a:t>Отошла страда, </a:t>
            </a:r>
            <a:r>
              <a:rPr lang="ru-RU" dirty="0" err="1" smtClean="0">
                <a:latin typeface="Times New Roman" pitchFamily="18" charset="0"/>
                <a:cs typeface="Times New Roman" pitchFamily="18" charset="0"/>
              </a:rPr>
              <a:t>отзолотела</a:t>
            </a:r>
            <a:r>
              <a:rPr lang="ru-RU" dirty="0" smtClean="0">
                <a:latin typeface="Times New Roman" pitchFamily="18" charset="0"/>
                <a:cs typeface="Times New Roman" pitchFamily="18" charset="0"/>
              </a:rPr>
              <a:t>,             </a:t>
            </a:r>
          </a:p>
          <a:p>
            <a:pPr>
              <a:buNone/>
            </a:pPr>
            <a:r>
              <a:rPr lang="ru-RU" dirty="0" err="1" smtClean="0">
                <a:latin typeface="Times New Roman" pitchFamily="18" charset="0"/>
                <a:cs typeface="Times New Roman" pitchFamily="18" charset="0"/>
              </a:rPr>
              <a:t>Погорелка</a:t>
            </a:r>
            <a:r>
              <a:rPr lang="ru-RU" dirty="0" smtClean="0">
                <a:latin typeface="Times New Roman" pitchFamily="18" charset="0"/>
                <a:cs typeface="Times New Roman" pitchFamily="18" charset="0"/>
              </a:rPr>
              <a:t> – осень </a:t>
            </a:r>
            <a:r>
              <a:rPr lang="ru-RU" dirty="0" err="1" smtClean="0">
                <a:latin typeface="Times New Roman" pitchFamily="18" charset="0"/>
                <a:cs typeface="Times New Roman" pitchFamily="18" charset="0"/>
              </a:rPr>
              <a:t>отрыдала</a:t>
            </a: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Роща отпылала – не согрела, </a:t>
            </a:r>
          </a:p>
          <a:p>
            <a:pPr>
              <a:buNone/>
            </a:pPr>
            <a:r>
              <a:rPr lang="ru-RU" dirty="0" smtClean="0">
                <a:latin typeface="Times New Roman" pitchFamily="18" charset="0"/>
                <a:cs typeface="Times New Roman" pitchFamily="18" charset="0"/>
              </a:rPr>
              <a:t>Посветила только мало-мало.                          </a:t>
            </a:r>
          </a:p>
          <a:p>
            <a:pPr>
              <a:buNone/>
            </a:pPr>
            <a:r>
              <a:rPr lang="ru-RU" dirty="0" smtClean="0">
                <a:latin typeface="Times New Roman" pitchFamily="18" charset="0"/>
                <a:cs typeface="Times New Roman" pitchFamily="18" charset="0"/>
              </a:rPr>
              <a:t>                    Владимир </a:t>
            </a:r>
            <a:r>
              <a:rPr lang="ru-RU" dirty="0" err="1" smtClean="0">
                <a:latin typeface="Times New Roman" pitchFamily="18" charset="0"/>
                <a:cs typeface="Times New Roman" pitchFamily="18" charset="0"/>
              </a:rPr>
              <a:t>Поташов</a:t>
            </a: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r>
              <a:rPr lang="ru-RU" sz="2800" b="1" dirty="0" smtClean="0">
                <a:latin typeface="Times New Roman" pitchFamily="18" charset="0"/>
                <a:cs typeface="Times New Roman" pitchFamily="18" charset="0"/>
              </a:rPr>
              <a:t>Выпиши  слова с приставками. Выдели  их.</a:t>
            </a:r>
            <a:endParaRPr lang="ru-RU" sz="2800" dirty="0" smtClean="0">
              <a:latin typeface="Times New Roman" pitchFamily="18" charset="0"/>
              <a:cs typeface="Times New Roman" pitchFamily="18" charset="0"/>
            </a:endParaRPr>
          </a:p>
          <a:p>
            <a:endParaRPr lang="ru-RU" dirty="0"/>
          </a:p>
        </p:txBody>
      </p:sp>
      <p:pic>
        <p:nvPicPr>
          <p:cNvPr id="4" name="Рисунок 3" descr="https://avatars.mds.yandex.net/get-pdb/1211668/b54eb15a-29a7-46be-b4d8-7f51e9e23db7/s1200?webp=false"/>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300192" y="1628801"/>
            <a:ext cx="2350105" cy="1800200"/>
          </a:xfrm>
          <a:prstGeom prst="rect">
            <a:avLst/>
          </a:prstGeom>
          <a:noFill/>
          <a:ln>
            <a:noFill/>
          </a:ln>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188640"/>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229600" cy="1143000"/>
          </a:xfrm>
          <a:solidFill>
            <a:schemeClr val="accent6"/>
          </a:solidFill>
        </p:spPr>
        <p:txBody>
          <a:bodyPr>
            <a:normAutofit/>
          </a:bodyPr>
          <a:lstStyle/>
          <a:p>
            <a:pPr lvl="0"/>
            <a:r>
              <a:rPr lang="ru-RU" sz="2800" b="1" dirty="0" smtClean="0">
                <a:latin typeface="Times New Roman" pitchFamily="18" charset="0"/>
                <a:cs typeface="Times New Roman" pitchFamily="18" charset="0"/>
              </a:rPr>
              <a:t>Замени словосочетания словами с суффиксами:</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40000"/>
              <a:lumOff val="60000"/>
            </a:schemeClr>
          </a:solidFill>
        </p:spPr>
        <p:txBody>
          <a:bodyPr>
            <a:normAutofit lnSpcReduction="10000"/>
          </a:bodyPr>
          <a:lstStyle/>
          <a:p>
            <a:pPr>
              <a:buNone/>
            </a:pPr>
            <a:r>
              <a:rPr lang="ru-RU" dirty="0" smtClean="0">
                <a:latin typeface="Times New Roman" pitchFamily="18" charset="0"/>
                <a:cs typeface="Times New Roman" pitchFamily="18" charset="0"/>
              </a:rPr>
              <a:t>состоящий из угля  -               </a:t>
            </a:r>
            <a:r>
              <a:rPr lang="ru-RU" i="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относящийся к Кузбассу – </a:t>
            </a:r>
          </a:p>
          <a:p>
            <a:pPr>
              <a:buNone/>
            </a:pPr>
            <a:r>
              <a:rPr lang="ru-RU" dirty="0" smtClean="0">
                <a:latin typeface="Times New Roman" pitchFamily="18" charset="0"/>
                <a:cs typeface="Times New Roman" pitchFamily="18" charset="0"/>
              </a:rPr>
              <a:t>равнина из холмов – </a:t>
            </a:r>
          </a:p>
          <a:p>
            <a:pPr>
              <a:buNone/>
            </a:pPr>
            <a:r>
              <a:rPr lang="ru-RU" dirty="0" smtClean="0">
                <a:latin typeface="Times New Roman" pitchFamily="18" charset="0"/>
                <a:cs typeface="Times New Roman" pitchFamily="18" charset="0"/>
              </a:rPr>
              <a:t>человек,  работающий на угольном предприятии–</a:t>
            </a:r>
          </a:p>
          <a:p>
            <a:pPr>
              <a:buNone/>
            </a:pPr>
            <a:r>
              <a:rPr lang="ru-RU" dirty="0" smtClean="0">
                <a:latin typeface="Times New Roman" pitchFamily="18" charset="0"/>
                <a:cs typeface="Times New Roman" pitchFamily="18" charset="0"/>
              </a:rPr>
              <a:t>сделанный из камня  - </a:t>
            </a:r>
          </a:p>
          <a:p>
            <a:pPr>
              <a:buNone/>
            </a:pPr>
            <a:r>
              <a:rPr lang="ru-RU" dirty="0" smtClean="0">
                <a:latin typeface="Times New Roman" pitchFamily="18" charset="0"/>
                <a:cs typeface="Times New Roman" pitchFamily="18" charset="0"/>
              </a:rPr>
              <a:t>еловый лес – </a:t>
            </a:r>
          </a:p>
          <a:p>
            <a:pPr>
              <a:buNone/>
            </a:pPr>
            <a:r>
              <a:rPr lang="ru-RU" i="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88424" y="260648"/>
            <a:ext cx="577398" cy="1008112"/>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dirty="0"/>
          </a:p>
        </p:txBody>
      </p:sp>
      <p:sp>
        <p:nvSpPr>
          <p:cNvPr id="3" name="Содержимое 2"/>
          <p:cNvSpPr>
            <a:spLocks noGrp="1"/>
          </p:cNvSpPr>
          <p:nvPr>
            <p:ph idx="1"/>
          </p:nvPr>
        </p:nvSpPr>
        <p:spPr>
          <a:xfrm>
            <a:off x="457200" y="404664"/>
            <a:ext cx="8229600" cy="5721499"/>
          </a:xfrm>
          <a:solidFill>
            <a:schemeClr val="accent6">
              <a:lumMod val="40000"/>
              <a:lumOff val="60000"/>
            </a:schemeClr>
          </a:solidFill>
        </p:spPr>
        <p:txBody>
          <a:bodyPr>
            <a:normAutofit fontScale="32500" lnSpcReduction="20000"/>
          </a:bodyPr>
          <a:lstStyle/>
          <a:p>
            <a:pPr>
              <a:buNone/>
            </a:pPr>
            <a:endParaRPr lang="ru-RU" sz="9800" dirty="0" smtClean="0">
              <a:latin typeface="Times New Roman" pitchFamily="18" charset="0"/>
              <a:cs typeface="Times New Roman" pitchFamily="18" charset="0"/>
            </a:endParaRPr>
          </a:p>
          <a:p>
            <a:pPr>
              <a:buNone/>
            </a:pPr>
            <a:endParaRPr lang="ru-RU" sz="9800" dirty="0" smtClean="0">
              <a:latin typeface="Times New Roman" pitchFamily="18" charset="0"/>
              <a:cs typeface="Times New Roman" pitchFamily="18" charset="0"/>
            </a:endParaRPr>
          </a:p>
          <a:p>
            <a:pPr>
              <a:buNone/>
            </a:pPr>
            <a:r>
              <a:rPr lang="ru-RU" sz="9800" dirty="0" smtClean="0">
                <a:latin typeface="Times New Roman" pitchFamily="18" charset="0"/>
                <a:cs typeface="Times New Roman" pitchFamily="18" charset="0"/>
              </a:rPr>
              <a:t>состоящий из угля  </a:t>
            </a:r>
            <a:r>
              <a:rPr lang="ru-RU" sz="9800" i="1" dirty="0" smtClean="0">
                <a:latin typeface="Times New Roman" pitchFamily="18" charset="0"/>
                <a:cs typeface="Times New Roman" pitchFamily="18" charset="0"/>
              </a:rPr>
              <a:t>-     угольный           </a:t>
            </a:r>
          </a:p>
          <a:p>
            <a:pPr>
              <a:buNone/>
            </a:pPr>
            <a:r>
              <a:rPr lang="ru-RU" sz="9800" dirty="0" smtClean="0">
                <a:latin typeface="Times New Roman" pitchFamily="18" charset="0"/>
                <a:cs typeface="Times New Roman" pitchFamily="18" charset="0"/>
              </a:rPr>
              <a:t>относящийся к Кузбассу – </a:t>
            </a:r>
            <a:r>
              <a:rPr lang="ru-RU" sz="9800" i="1" dirty="0" smtClean="0">
                <a:latin typeface="Times New Roman" pitchFamily="18" charset="0"/>
                <a:cs typeface="Times New Roman" pitchFamily="18" charset="0"/>
              </a:rPr>
              <a:t>кузбасский</a:t>
            </a:r>
            <a:endParaRPr lang="ru-RU" sz="9800" dirty="0" smtClean="0">
              <a:latin typeface="Times New Roman" pitchFamily="18" charset="0"/>
              <a:cs typeface="Times New Roman" pitchFamily="18" charset="0"/>
            </a:endParaRPr>
          </a:p>
          <a:p>
            <a:pPr>
              <a:buNone/>
            </a:pPr>
            <a:r>
              <a:rPr lang="ru-RU" sz="9800" dirty="0" smtClean="0">
                <a:latin typeface="Times New Roman" pitchFamily="18" charset="0"/>
                <a:cs typeface="Times New Roman" pitchFamily="18" charset="0"/>
              </a:rPr>
              <a:t>равнина из холмов –  </a:t>
            </a:r>
            <a:r>
              <a:rPr lang="ru-RU" sz="9800" i="1" dirty="0" smtClean="0">
                <a:latin typeface="Times New Roman" pitchFamily="18" charset="0"/>
                <a:cs typeface="Times New Roman" pitchFamily="18" charset="0"/>
              </a:rPr>
              <a:t>  холмистая</a:t>
            </a:r>
            <a:endParaRPr lang="ru-RU" sz="9800" dirty="0" smtClean="0">
              <a:latin typeface="Times New Roman" pitchFamily="18" charset="0"/>
              <a:cs typeface="Times New Roman" pitchFamily="18" charset="0"/>
            </a:endParaRPr>
          </a:p>
          <a:p>
            <a:pPr>
              <a:buNone/>
            </a:pPr>
            <a:r>
              <a:rPr lang="ru-RU" sz="9800" dirty="0" smtClean="0">
                <a:latin typeface="Times New Roman" pitchFamily="18" charset="0"/>
                <a:cs typeface="Times New Roman" pitchFamily="18" charset="0"/>
              </a:rPr>
              <a:t> человек,  работающий на угольном предприятии–  </a:t>
            </a:r>
            <a:r>
              <a:rPr lang="ru-RU" sz="9800" i="1" dirty="0" smtClean="0">
                <a:latin typeface="Times New Roman" pitchFamily="18" charset="0"/>
                <a:cs typeface="Times New Roman" pitchFamily="18" charset="0"/>
              </a:rPr>
              <a:t>шахтер,</a:t>
            </a:r>
            <a:endParaRPr lang="ru-RU" sz="9800" dirty="0" smtClean="0">
              <a:latin typeface="Times New Roman" pitchFamily="18" charset="0"/>
              <a:cs typeface="Times New Roman" pitchFamily="18" charset="0"/>
            </a:endParaRPr>
          </a:p>
          <a:p>
            <a:pPr>
              <a:buNone/>
            </a:pPr>
            <a:r>
              <a:rPr lang="ru-RU" sz="9800" dirty="0" smtClean="0">
                <a:latin typeface="Times New Roman" pitchFamily="18" charset="0"/>
                <a:cs typeface="Times New Roman" pitchFamily="18" charset="0"/>
              </a:rPr>
              <a:t>сделанный из камня  - </a:t>
            </a:r>
            <a:r>
              <a:rPr lang="ru-RU" sz="9800" i="1" dirty="0" smtClean="0">
                <a:latin typeface="Times New Roman" pitchFamily="18" charset="0"/>
                <a:cs typeface="Times New Roman" pitchFamily="18" charset="0"/>
              </a:rPr>
              <a:t>каменный</a:t>
            </a:r>
            <a:endParaRPr lang="ru-RU" sz="9800" dirty="0" smtClean="0">
              <a:latin typeface="Times New Roman" pitchFamily="18" charset="0"/>
              <a:cs typeface="Times New Roman" pitchFamily="18" charset="0"/>
            </a:endParaRPr>
          </a:p>
          <a:p>
            <a:pPr>
              <a:buNone/>
            </a:pPr>
            <a:r>
              <a:rPr lang="ru-RU" sz="9800" dirty="0" smtClean="0">
                <a:latin typeface="Times New Roman" pitchFamily="18" charset="0"/>
                <a:cs typeface="Times New Roman" pitchFamily="18" charset="0"/>
              </a:rPr>
              <a:t>еловый лес – </a:t>
            </a:r>
            <a:r>
              <a:rPr lang="ru-RU" sz="9800" i="1" dirty="0" smtClean="0">
                <a:latin typeface="Times New Roman" pitchFamily="18" charset="0"/>
                <a:cs typeface="Times New Roman" pitchFamily="18" charset="0"/>
              </a:rPr>
              <a:t>ельник</a:t>
            </a:r>
            <a:endParaRPr lang="ru-RU" sz="9800" dirty="0" smtClean="0">
              <a:latin typeface="Times New Roman" pitchFamily="18" charset="0"/>
              <a:cs typeface="Times New Roman" pitchFamily="18" charset="0"/>
            </a:endParaRPr>
          </a:p>
          <a:p>
            <a:pPr>
              <a:buNone/>
            </a:pPr>
            <a:r>
              <a:rPr lang="ru-RU" sz="5100" i="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 </a:t>
            </a:r>
          </a:p>
          <a:p>
            <a:endParaRPr lang="ru-RU" dirty="0"/>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668344" y="188640"/>
            <a:ext cx="1081454" cy="1626577"/>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3100" b="1" dirty="0" smtClean="0">
                <a:latin typeface="Times New Roman" pitchFamily="18" charset="0"/>
                <a:cs typeface="Times New Roman" pitchFamily="18" charset="0"/>
              </a:rPr>
              <a:t>Вставь пропущенные суффиксы:</a:t>
            </a:r>
            <a:r>
              <a:rPr lang="ru-RU" b="1" dirty="0" smtClean="0"/>
              <a:t> </a:t>
            </a:r>
            <a:endParaRPr lang="ru-RU" dirty="0"/>
          </a:p>
        </p:txBody>
      </p:sp>
      <p:sp>
        <p:nvSpPr>
          <p:cNvPr id="3" name="Содержимое 2"/>
          <p:cNvSpPr>
            <a:spLocks noGrp="1"/>
          </p:cNvSpPr>
          <p:nvPr>
            <p:ph idx="1"/>
          </p:nvPr>
        </p:nvSpPr>
        <p:spPr>
          <a:solidFill>
            <a:schemeClr val="accent6">
              <a:lumMod val="40000"/>
              <a:lumOff val="60000"/>
            </a:schemeClr>
          </a:solidFill>
        </p:spPr>
        <p:txBody>
          <a:bodyPr/>
          <a:lstStyle/>
          <a:p>
            <a:pPr>
              <a:buNone/>
            </a:pPr>
            <a:r>
              <a:rPr lang="ru-RU" dirty="0" smtClean="0"/>
              <a:t>      </a:t>
            </a:r>
          </a:p>
          <a:p>
            <a:pPr>
              <a:buNone/>
            </a:pPr>
            <a:r>
              <a:rPr lang="ru-RU" dirty="0" smtClean="0">
                <a:latin typeface="Times New Roman" pitchFamily="18" charset="0"/>
                <a:cs typeface="Times New Roman" pitchFamily="18" charset="0"/>
              </a:rPr>
              <a:t>     Волк – </a:t>
            </a:r>
            <a:r>
              <a:rPr lang="ru-RU" dirty="0" err="1" smtClean="0">
                <a:latin typeface="Times New Roman" pitchFamily="18" charset="0"/>
                <a:cs typeface="Times New Roman" pitchFamily="18" charset="0"/>
              </a:rPr>
              <a:t>волч</a:t>
            </a:r>
            <a:r>
              <a:rPr lang="ru-RU" dirty="0" smtClean="0">
                <a:latin typeface="Times New Roman" pitchFamily="18" charset="0"/>
                <a:cs typeface="Times New Roman" pitchFamily="18" charset="0"/>
              </a:rPr>
              <a:t>…а, медведь – </a:t>
            </a:r>
            <a:r>
              <a:rPr lang="ru-RU" dirty="0" err="1" smtClean="0">
                <a:latin typeface="Times New Roman" pitchFamily="18" charset="0"/>
                <a:cs typeface="Times New Roman" pitchFamily="18" charset="0"/>
              </a:rPr>
              <a:t>медвед</a:t>
            </a:r>
            <a:r>
              <a:rPr lang="ru-RU" dirty="0" smtClean="0">
                <a:latin typeface="Times New Roman" pitchFamily="18" charset="0"/>
                <a:cs typeface="Times New Roman" pitchFamily="18" charset="0"/>
              </a:rPr>
              <a:t>…а, заяц – </a:t>
            </a:r>
            <a:r>
              <a:rPr lang="ru-RU" dirty="0" err="1" smtClean="0">
                <a:latin typeface="Times New Roman" pitchFamily="18" charset="0"/>
                <a:cs typeface="Times New Roman" pitchFamily="18" charset="0"/>
              </a:rPr>
              <a:t>зайч</a:t>
            </a:r>
            <a:r>
              <a:rPr lang="ru-RU" dirty="0" smtClean="0">
                <a:latin typeface="Times New Roman" pitchFamily="18" charset="0"/>
                <a:cs typeface="Times New Roman" pitchFamily="18" charset="0"/>
              </a:rPr>
              <a:t>…а, белка – </a:t>
            </a:r>
            <a:r>
              <a:rPr lang="ru-RU" dirty="0" err="1" smtClean="0">
                <a:latin typeface="Times New Roman" pitchFamily="18" charset="0"/>
                <a:cs typeface="Times New Roman" pitchFamily="18" charset="0"/>
              </a:rPr>
              <a:t>бельч</a:t>
            </a:r>
            <a:r>
              <a:rPr lang="ru-RU" dirty="0" smtClean="0">
                <a:latin typeface="Times New Roman" pitchFamily="18" charset="0"/>
                <a:cs typeface="Times New Roman" pitchFamily="18" charset="0"/>
              </a:rPr>
              <a:t>….,  лось – </a:t>
            </a:r>
            <a:r>
              <a:rPr lang="ru-RU" dirty="0" err="1" smtClean="0">
                <a:latin typeface="Times New Roman" pitchFamily="18" charset="0"/>
                <a:cs typeface="Times New Roman" pitchFamily="18" charset="0"/>
              </a:rPr>
              <a:t>лос</a:t>
            </a:r>
            <a:r>
              <a:rPr lang="ru-RU" dirty="0" smtClean="0">
                <a:latin typeface="Times New Roman" pitchFamily="18" charset="0"/>
                <a:cs typeface="Times New Roman" pitchFamily="18" charset="0"/>
              </a:rPr>
              <a:t>…а,  рысь – </a:t>
            </a:r>
            <a:r>
              <a:rPr lang="ru-RU" dirty="0" err="1" smtClean="0">
                <a:latin typeface="Times New Roman" pitchFamily="18" charset="0"/>
                <a:cs typeface="Times New Roman" pitchFamily="18" charset="0"/>
              </a:rPr>
              <a:t>рыс</a:t>
            </a:r>
            <a:r>
              <a:rPr lang="ru-RU" dirty="0" smtClean="0">
                <a:latin typeface="Times New Roman" pitchFamily="18" charset="0"/>
                <a:cs typeface="Times New Roman" pitchFamily="18" charset="0"/>
              </a:rPr>
              <a:t>…., скворец – </a:t>
            </a:r>
            <a:r>
              <a:rPr lang="ru-RU" dirty="0" err="1" smtClean="0">
                <a:latin typeface="Times New Roman" pitchFamily="18" charset="0"/>
                <a:cs typeface="Times New Roman" pitchFamily="18" charset="0"/>
              </a:rPr>
              <a:t>скворч</a:t>
            </a:r>
            <a:r>
              <a:rPr lang="ru-RU" dirty="0" smtClean="0">
                <a:latin typeface="Times New Roman" pitchFamily="18" charset="0"/>
                <a:cs typeface="Times New Roman" pitchFamily="18" charset="0"/>
              </a:rPr>
              <a:t>….., кукушка – </a:t>
            </a:r>
            <a:r>
              <a:rPr lang="ru-RU" dirty="0" err="1" smtClean="0">
                <a:latin typeface="Times New Roman" pitchFamily="18" charset="0"/>
                <a:cs typeface="Times New Roman" pitchFamily="18" charset="0"/>
              </a:rPr>
              <a:t>кукуш</a:t>
            </a:r>
            <a:r>
              <a:rPr lang="ru-RU" dirty="0" smtClean="0">
                <a:latin typeface="Times New Roman" pitchFamily="18" charset="0"/>
                <a:cs typeface="Times New Roman" pitchFamily="18" charset="0"/>
              </a:rPr>
              <a:t>……, олень – </a:t>
            </a:r>
            <a:r>
              <a:rPr lang="ru-RU" dirty="0" err="1" smtClean="0">
                <a:latin typeface="Times New Roman" pitchFamily="18" charset="0"/>
                <a:cs typeface="Times New Roman" pitchFamily="18" charset="0"/>
              </a:rPr>
              <a:t>олен</a:t>
            </a:r>
            <a:r>
              <a:rPr lang="ru-RU" dirty="0" smtClean="0">
                <a:latin typeface="Times New Roman" pitchFamily="18" charset="0"/>
                <a:cs typeface="Times New Roman" pitchFamily="18" charset="0"/>
              </a:rPr>
              <a:t>…. .</a:t>
            </a:r>
          </a:p>
          <a:p>
            <a:pPr>
              <a:buNone/>
            </a:pPr>
            <a:r>
              <a:rPr lang="ru-RU" dirty="0" smtClean="0"/>
              <a:t>                                  </a:t>
            </a:r>
          </a:p>
          <a:p>
            <a:pPr>
              <a:buNone/>
            </a:pPr>
            <a:r>
              <a:rPr lang="ru-RU" dirty="0" smtClean="0"/>
              <a:t> </a:t>
            </a:r>
          </a:p>
          <a:p>
            <a:pPr>
              <a:buNone/>
            </a:pPr>
            <a:r>
              <a:rPr lang="ru-RU" b="1" dirty="0" smtClean="0">
                <a:latin typeface="Times New Roman" pitchFamily="18" charset="0"/>
                <a:cs typeface="Times New Roman" pitchFamily="18" charset="0"/>
              </a:rPr>
              <a:t>Для работы:</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иц</a:t>
            </a:r>
            <a:r>
              <a:rPr lang="ru-RU" dirty="0" smtClean="0">
                <a:latin typeface="Times New Roman" pitchFamily="18" charset="0"/>
                <a:cs typeface="Times New Roman" pitchFamily="18" charset="0"/>
              </a:rPr>
              <a:t>,  - их,  - </a:t>
            </a:r>
            <a:r>
              <a:rPr lang="ru-RU" dirty="0" err="1" smtClean="0">
                <a:latin typeface="Times New Roman" pitchFamily="18" charset="0"/>
                <a:cs typeface="Times New Roman" pitchFamily="18" charset="0"/>
              </a:rPr>
              <a:t>онок</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ёнок</a:t>
            </a:r>
            <a:r>
              <a:rPr lang="ru-RU" dirty="0" smtClean="0"/>
              <a:t> </a:t>
            </a:r>
            <a:endParaRPr lang="ru-RU" dirty="0"/>
          </a:p>
        </p:txBody>
      </p:sp>
      <p:pic>
        <p:nvPicPr>
          <p:cNvPr id="4" name="Picture 41" descr="рысь"/>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524328" y="4293096"/>
            <a:ext cx="1125415" cy="1248508"/>
          </a:xfrm>
          <a:prstGeom prst="rect">
            <a:avLst/>
          </a:prstGeom>
          <a:noFill/>
          <a:extLst/>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28384" y="188641"/>
            <a:ext cx="793422" cy="1368152"/>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400" b="1" dirty="0" smtClean="0">
                <a:latin typeface="Times New Roman" pitchFamily="18" charset="0"/>
                <a:cs typeface="Times New Roman" pitchFamily="18" charset="0"/>
              </a:rPr>
              <a:t>Допиши к данным словам слова, образованные при помощи суффиксов и обозначающие профессию: </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xfrm>
            <a:off x="467544" y="1700808"/>
            <a:ext cx="8229600" cy="4525963"/>
          </a:xfrm>
          <a:solidFill>
            <a:schemeClr val="accent6">
              <a:lumMod val="40000"/>
              <a:lumOff val="60000"/>
            </a:schemeClr>
          </a:solidFill>
        </p:spPr>
        <p:txBody>
          <a:bodyPr>
            <a:normAutofit/>
          </a:bodyPr>
          <a:lstStyle/>
          <a:p>
            <a:pPr>
              <a:buNone/>
            </a:pP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Водить - ………., сварить - …………, учить - …………, машина - ………,                 </a:t>
            </a:r>
          </a:p>
          <a:p>
            <a:pPr>
              <a:buNone/>
            </a:pPr>
            <a:r>
              <a:rPr lang="ru-RU" dirty="0" smtClean="0">
                <a:latin typeface="Times New Roman" pitchFamily="18" charset="0"/>
                <a:cs typeface="Times New Roman" pitchFamily="18" charset="0"/>
              </a:rPr>
              <a:t>шахта -…………., варить сталь - …………,  трактор - …………., электричество - …………….</a:t>
            </a:r>
          </a:p>
          <a:p>
            <a:pPr>
              <a:buNone/>
            </a:pPr>
            <a:r>
              <a:rPr lang="ru-RU" i="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260649"/>
            <a:ext cx="721414" cy="1224136"/>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b="1" i="1" dirty="0" smtClean="0">
                <a:latin typeface="Times New Roman" pitchFamily="18" charset="0"/>
                <a:cs typeface="Times New Roman" pitchFamily="18" charset="0"/>
              </a:rPr>
              <a:t>Ответы: </a:t>
            </a: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endParaRPr lang="ru-RU" b="1" dirty="0"/>
          </a:p>
        </p:txBody>
      </p:sp>
      <p:sp>
        <p:nvSpPr>
          <p:cNvPr id="3" name="Содержимое 2"/>
          <p:cNvSpPr>
            <a:spLocks noGrp="1"/>
          </p:cNvSpPr>
          <p:nvPr>
            <p:ph idx="1"/>
          </p:nvPr>
        </p:nvSpPr>
        <p:spPr>
          <a:solidFill>
            <a:schemeClr val="accent6">
              <a:lumMod val="40000"/>
              <a:lumOff val="60000"/>
            </a:schemeClr>
          </a:solidFill>
        </p:spPr>
        <p:txBody>
          <a:bodyPr/>
          <a:lstStyle/>
          <a:p>
            <a:pPr>
              <a:buNone/>
            </a:pPr>
            <a:r>
              <a:rPr lang="ru-RU" dirty="0" smtClean="0">
                <a:latin typeface="Times New Roman" pitchFamily="18" charset="0"/>
                <a:cs typeface="Times New Roman" pitchFamily="18" charset="0"/>
              </a:rPr>
              <a:t>Водить -  </a:t>
            </a:r>
            <a:r>
              <a:rPr lang="ru-RU" b="1" i="1" dirty="0" smtClean="0">
                <a:latin typeface="Times New Roman" pitchFamily="18" charset="0"/>
                <a:cs typeface="Times New Roman" pitchFamily="18" charset="0"/>
              </a:rPr>
              <a:t>водитель</a:t>
            </a:r>
            <a:r>
              <a:rPr lang="ru-RU" dirty="0" smtClean="0">
                <a:latin typeface="Times New Roman" pitchFamily="18" charset="0"/>
                <a:cs typeface="Times New Roman" pitchFamily="18" charset="0"/>
              </a:rPr>
              <a:t>, сварить - </a:t>
            </a:r>
            <a:r>
              <a:rPr lang="ru-RU" b="1" i="1" dirty="0" smtClean="0">
                <a:latin typeface="Times New Roman" pitchFamily="18" charset="0"/>
                <a:cs typeface="Times New Roman" pitchFamily="18" charset="0"/>
              </a:rPr>
              <a:t>сварщик</a:t>
            </a:r>
            <a:r>
              <a:rPr lang="ru-RU" dirty="0" smtClean="0">
                <a:latin typeface="Times New Roman" pitchFamily="18" charset="0"/>
                <a:cs typeface="Times New Roman" pitchFamily="18" charset="0"/>
              </a:rPr>
              <a:t> , учить - </a:t>
            </a:r>
            <a:r>
              <a:rPr lang="ru-RU" b="1" i="1" dirty="0" smtClean="0">
                <a:latin typeface="Times New Roman" pitchFamily="18" charset="0"/>
                <a:cs typeface="Times New Roman" pitchFamily="18" charset="0"/>
              </a:rPr>
              <a:t>учитель</a:t>
            </a:r>
            <a:r>
              <a:rPr lang="ru-RU" dirty="0" smtClean="0">
                <a:latin typeface="Times New Roman" pitchFamily="18" charset="0"/>
                <a:cs typeface="Times New Roman" pitchFamily="18" charset="0"/>
              </a:rPr>
              <a:t> , машина - </a:t>
            </a:r>
            <a:r>
              <a:rPr lang="ru-RU" b="1" i="1" dirty="0" smtClean="0">
                <a:latin typeface="Times New Roman" pitchFamily="18" charset="0"/>
                <a:cs typeface="Times New Roman" pitchFamily="18" charset="0"/>
              </a:rPr>
              <a:t>машинист</a:t>
            </a:r>
            <a:r>
              <a:rPr lang="ru-RU" dirty="0" smtClean="0">
                <a:latin typeface="Times New Roman" pitchFamily="18" charset="0"/>
                <a:cs typeface="Times New Roman" pitchFamily="18" charset="0"/>
              </a:rPr>
              <a:t> ,                 </a:t>
            </a:r>
          </a:p>
          <a:p>
            <a:pPr>
              <a:buNone/>
            </a:pPr>
            <a:r>
              <a:rPr lang="ru-RU" dirty="0" smtClean="0">
                <a:latin typeface="Times New Roman" pitchFamily="18" charset="0"/>
                <a:cs typeface="Times New Roman" pitchFamily="18" charset="0"/>
              </a:rPr>
              <a:t>шахта - </a:t>
            </a:r>
            <a:r>
              <a:rPr lang="ru-RU" b="1" i="1" dirty="0" smtClean="0">
                <a:latin typeface="Times New Roman" pitchFamily="18" charset="0"/>
                <a:cs typeface="Times New Roman" pitchFamily="18" charset="0"/>
              </a:rPr>
              <a:t>шахтёр</a:t>
            </a:r>
            <a:r>
              <a:rPr lang="ru-RU" dirty="0" smtClean="0">
                <a:latin typeface="Times New Roman" pitchFamily="18" charset="0"/>
                <a:cs typeface="Times New Roman" pitchFamily="18" charset="0"/>
              </a:rPr>
              <a:t>, варить сталь - </a:t>
            </a:r>
            <a:r>
              <a:rPr lang="ru-RU" b="1" i="1" dirty="0" smtClean="0">
                <a:latin typeface="Times New Roman" pitchFamily="18" charset="0"/>
                <a:cs typeface="Times New Roman" pitchFamily="18" charset="0"/>
              </a:rPr>
              <a:t>сталевар</a:t>
            </a:r>
            <a:r>
              <a:rPr lang="ru-RU" dirty="0" smtClean="0">
                <a:latin typeface="Times New Roman" pitchFamily="18" charset="0"/>
                <a:cs typeface="Times New Roman" pitchFamily="18" charset="0"/>
              </a:rPr>
              <a:t> ,  трактор - </a:t>
            </a:r>
            <a:r>
              <a:rPr lang="ru-RU" b="1" i="1" dirty="0" smtClean="0">
                <a:latin typeface="Times New Roman" pitchFamily="18" charset="0"/>
                <a:cs typeface="Times New Roman" pitchFamily="18" charset="0"/>
              </a:rPr>
              <a:t>тракторист</a:t>
            </a:r>
            <a:r>
              <a:rPr lang="ru-RU" dirty="0" smtClean="0">
                <a:latin typeface="Times New Roman" pitchFamily="18" charset="0"/>
                <a:cs typeface="Times New Roman" pitchFamily="18" charset="0"/>
              </a:rPr>
              <a:t> , электричество - </a:t>
            </a:r>
            <a:r>
              <a:rPr lang="ru-RU" b="1" i="1" dirty="0" smtClean="0">
                <a:latin typeface="Times New Roman" pitchFamily="18" charset="0"/>
                <a:cs typeface="Times New Roman" pitchFamily="18" charset="0"/>
              </a:rPr>
              <a:t>электрик.</a:t>
            </a:r>
            <a:r>
              <a:rPr lang="ru-RU" dirty="0" smtClean="0">
                <a:latin typeface="Times New Roman" pitchFamily="18" charset="0"/>
                <a:cs typeface="Times New Roman" pitchFamily="18" charset="0"/>
              </a:rPr>
              <a:t> .</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956376" y="260649"/>
            <a:ext cx="865430" cy="1368152"/>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Вставь подходящие предлоги.  Выдели приставки.</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40000"/>
              <a:lumOff val="60000"/>
            </a:schemeClr>
          </a:solidFill>
        </p:spPr>
        <p:txBody>
          <a:bodyPr>
            <a:normAutofit/>
          </a:bodyPr>
          <a:lstStyle/>
          <a:p>
            <a:pPr>
              <a:buNone/>
            </a:pPr>
            <a:r>
              <a:rPr lang="ru-RU" sz="2800" dirty="0" smtClean="0">
                <a:latin typeface="Times New Roman" pitchFamily="18" charset="0"/>
                <a:cs typeface="Times New Roman" pitchFamily="18" charset="0"/>
              </a:rPr>
              <a:t>          Широко (рас) кинулась кузнецкая тайга  (от) северных  (до) южных границ области.  Она поднимается   (по) склонам горных хребтов.   </a:t>
            </a:r>
          </a:p>
          <a:p>
            <a:pPr>
              <a:buNone/>
            </a:pPr>
            <a:r>
              <a:rPr lang="ru-RU" sz="2800" dirty="0" smtClean="0">
                <a:latin typeface="Times New Roman" pitchFamily="18" charset="0"/>
                <a:cs typeface="Times New Roman" pitchFamily="18" charset="0"/>
              </a:rPr>
              <a:t>    (В )тайге встречается самый крупный представитель оленей – лось.  Его высота  (в) холке   (до)</a:t>
            </a:r>
            <a:r>
              <a:rPr lang="ru-RU" sz="2800" dirty="0" err="1" smtClean="0">
                <a:latin typeface="Times New Roman" pitchFamily="18" charset="0"/>
                <a:cs typeface="Times New Roman" pitchFamily="18" charset="0"/>
              </a:rPr>
              <a:t>стигает</a:t>
            </a:r>
            <a:r>
              <a:rPr lang="ru-RU" sz="2800" dirty="0" smtClean="0">
                <a:latin typeface="Times New Roman" pitchFamily="18" charset="0"/>
                <a:cs typeface="Times New Roman" pitchFamily="18" charset="0"/>
              </a:rPr>
              <a:t> двух метров (при) длине тела три метра.  (На) голове самца красивые ветвистые рога.   (За) эти рога лось получил название  «сохатый».</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260648"/>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Прочти, спиши.  Разбери по составу слова  названия грибов.</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p:txBody>
          <a:bodyPr>
            <a:noAutofit/>
          </a:bodyPr>
          <a:lstStyle/>
          <a:p>
            <a:pPr>
              <a:buNone/>
            </a:pPr>
            <a:r>
              <a:rPr lang="ru-RU" sz="2800" dirty="0" smtClean="0">
                <a:latin typeface="Times New Roman" pitchFamily="18" charset="0"/>
                <a:cs typeface="Times New Roman" pitchFamily="18" charset="0"/>
              </a:rPr>
              <a:t>Мир грибов. </a:t>
            </a:r>
          </a:p>
          <a:p>
            <a:pPr>
              <a:buNone/>
            </a:pPr>
            <a:r>
              <a:rPr lang="ru-RU" sz="2800" dirty="0" smtClean="0">
                <a:latin typeface="Times New Roman" pitchFamily="18" charset="0"/>
                <a:cs typeface="Times New Roman" pitchFamily="18" charset="0"/>
              </a:rPr>
              <a:t>        Повсеместно в наших лесах, </a:t>
            </a:r>
            <a:r>
              <a:rPr lang="ru-RU" sz="2800" dirty="0" err="1" smtClean="0">
                <a:latin typeface="Times New Roman" pitchFamily="18" charset="0"/>
                <a:cs typeface="Times New Roman" pitchFamily="18" charset="0"/>
              </a:rPr>
              <a:t>лесостепях</a:t>
            </a:r>
            <a:r>
              <a:rPr lang="ru-RU" sz="2800" dirty="0" smtClean="0">
                <a:latin typeface="Times New Roman" pitchFamily="18" charset="0"/>
                <a:cs typeface="Times New Roman" pitchFamily="18" charset="0"/>
              </a:rPr>
              <a:t> и колках растёт много грибов. Это опята, грузди,   подосиновики, подберёзовики, маслята,. </a:t>
            </a:r>
          </a:p>
          <a:p>
            <a:pPr>
              <a:buNone/>
            </a:pPr>
            <a:r>
              <a:rPr lang="ru-RU" sz="2800" dirty="0" smtClean="0">
                <a:latin typeface="Times New Roman" pitchFamily="18" charset="0"/>
                <a:cs typeface="Times New Roman" pitchFamily="18" charset="0"/>
              </a:rPr>
              <a:t>      Грибом первой величины среди них является белый гриб.  Его называют царём грибов. Белые грибы редко растут поодиночке.  Если найдёте один боровик, осмотритесь. Рядом должны быть ещё. Часто белые грибы растут рядом с мухоморами.    </a:t>
            </a:r>
          </a:p>
          <a:p>
            <a:endParaRPr lang="ru-RU" sz="2800" dirty="0"/>
          </a:p>
        </p:txBody>
      </p:sp>
      <p:pic>
        <p:nvPicPr>
          <p:cNvPr id="4" name="Рисунок 3" descr="https://avatars.mds.yandex.net/get-pdb/34158/24c927b9-8f04-443d-948a-6dcffb512e2c/s1200"/>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39552" y="1340768"/>
            <a:ext cx="8136904" cy="48245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Спиши текст. Выдели орфограммы. Найди сложные слова. Разбери по составу.</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40000"/>
              <a:lumOff val="60000"/>
            </a:schemeClr>
          </a:solidFill>
        </p:spPr>
        <p:txBody>
          <a:bodyPr>
            <a:normAutofit fontScale="40000" lnSpcReduction="20000"/>
          </a:bodyPr>
          <a:lstStyle/>
          <a:p>
            <a:pPr>
              <a:buNone/>
            </a:pPr>
            <a:r>
              <a:rPr lang="ru-RU" sz="3600" dirty="0" smtClean="0">
                <a:latin typeface="Times New Roman" pitchFamily="18" charset="0"/>
                <a:cs typeface="Times New Roman" pitchFamily="18" charset="0"/>
              </a:rPr>
              <a:t>          </a:t>
            </a:r>
          </a:p>
          <a:p>
            <a:pPr>
              <a:buNone/>
            </a:pPr>
            <a:endParaRPr lang="ru-RU" sz="3600" dirty="0" smtClean="0">
              <a:latin typeface="Times New Roman" pitchFamily="18" charset="0"/>
              <a:cs typeface="Times New Roman" pitchFamily="18" charset="0"/>
            </a:endParaRPr>
          </a:p>
          <a:p>
            <a:pPr>
              <a:buNone/>
            </a:pPr>
            <a:endParaRPr lang="ru-RU" sz="3600" dirty="0" smtClean="0">
              <a:latin typeface="Times New Roman" pitchFamily="18" charset="0"/>
              <a:cs typeface="Times New Roman" pitchFamily="18" charset="0"/>
            </a:endParaRPr>
          </a:p>
          <a:p>
            <a:pPr>
              <a:buNone/>
            </a:pPr>
            <a:r>
              <a:rPr lang="ru-RU" sz="7600" dirty="0" smtClean="0">
                <a:latin typeface="Times New Roman" pitchFamily="18" charset="0"/>
                <a:cs typeface="Times New Roman" pitchFamily="18" charset="0"/>
              </a:rPr>
              <a:t>           Мухомор красный – самый красивый и эффектный гриб. У него яркая красная шляпка  с белыми крапинками.  Над вздутым основанием ножки  мухомор имеет кольцо. Встречаются другие виды мухоморов: </a:t>
            </a:r>
            <a:r>
              <a:rPr lang="ru-RU" sz="7600" dirty="0" err="1" smtClean="0">
                <a:latin typeface="Times New Roman" pitchFamily="18" charset="0"/>
                <a:cs typeface="Times New Roman" pitchFamily="18" charset="0"/>
              </a:rPr>
              <a:t>поганковидный</a:t>
            </a:r>
            <a:r>
              <a:rPr lang="ru-RU" sz="7600" dirty="0" smtClean="0">
                <a:latin typeface="Times New Roman" pitchFamily="18" charset="0"/>
                <a:cs typeface="Times New Roman" pitchFamily="18" charset="0"/>
              </a:rPr>
              <a:t>, </a:t>
            </a:r>
            <a:r>
              <a:rPr lang="ru-RU" sz="7600" dirty="0" err="1" smtClean="0">
                <a:latin typeface="Times New Roman" pitchFamily="18" charset="0"/>
                <a:cs typeface="Times New Roman" pitchFamily="18" charset="0"/>
              </a:rPr>
              <a:t>пантерный</a:t>
            </a:r>
            <a:r>
              <a:rPr lang="ru-RU" sz="7600" dirty="0" smtClean="0">
                <a:latin typeface="Times New Roman" pitchFamily="18" charset="0"/>
                <a:cs typeface="Times New Roman" pitchFamily="18" charset="0"/>
              </a:rPr>
              <a:t>. </a:t>
            </a:r>
          </a:p>
          <a:p>
            <a:pPr>
              <a:buNone/>
            </a:pPr>
            <a:r>
              <a:rPr lang="ru-RU" sz="7600" dirty="0" smtClean="0">
                <a:latin typeface="Times New Roman" pitchFamily="18" charset="0"/>
                <a:cs typeface="Times New Roman" pitchFamily="18" charset="0"/>
              </a:rPr>
              <a:t>                                                                      </a:t>
            </a:r>
          </a:p>
          <a:p>
            <a:pPr>
              <a:buNone/>
            </a:pPr>
            <a:r>
              <a:rPr lang="ru-RU" dirty="0" smtClean="0"/>
              <a:t> </a:t>
            </a:r>
          </a:p>
          <a:p>
            <a:pPr>
              <a:buNone/>
            </a:pPr>
            <a:r>
              <a:rPr lang="ru-RU" dirty="0" smtClean="0"/>
              <a:t> </a:t>
            </a:r>
          </a:p>
          <a:p>
            <a:pPr>
              <a:buNone/>
            </a:pPr>
            <a:r>
              <a:rPr lang="ru-RU" dirty="0" smtClean="0"/>
              <a:t> </a:t>
            </a:r>
          </a:p>
          <a:p>
            <a:pPr>
              <a:buNone/>
            </a:pPr>
            <a:r>
              <a:rPr lang="ru-RU" dirty="0" smtClean="0"/>
              <a:t> </a:t>
            </a:r>
          </a:p>
          <a:p>
            <a:endParaRPr lang="ru-RU" dirty="0"/>
          </a:p>
        </p:txBody>
      </p:sp>
      <p:pic>
        <p:nvPicPr>
          <p:cNvPr id="4" name="Рисунок 3" descr="Мухомор красный фото">
            <a:hlinkClick r:id="rId2" tooltip="&quot;&quot;"/>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987824" y="4653136"/>
            <a:ext cx="3323493" cy="1661746"/>
          </a:xfrm>
          <a:prstGeom prst="rect">
            <a:avLst/>
          </a:prstGeom>
          <a:noFill/>
          <a:ln>
            <a:noFill/>
          </a:ln>
        </p:spPr>
      </p:pic>
      <p:pic>
        <p:nvPicPr>
          <p:cNvPr id="5" name="Рисунок 4"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1"/>
            <a:ext cx="721414" cy="141277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4294967295"/>
          </p:nvPr>
        </p:nvSpPr>
        <p:spPr>
          <a:xfrm>
            <a:off x="251520" y="260350"/>
            <a:ext cx="6048672" cy="5865813"/>
          </a:xfrm>
          <a:solidFill>
            <a:schemeClr val="accent6"/>
          </a:solidFill>
        </p:spPr>
        <p:txBody>
          <a:bodyPr>
            <a:normAutofit fontScale="85000" lnSpcReduction="20000"/>
          </a:bodyPr>
          <a:lstStyle/>
          <a:p>
            <a:pPr>
              <a:buNone/>
            </a:pPr>
            <a:r>
              <a:rPr lang="ru-RU" sz="3300" b="1"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Спиши </a:t>
            </a:r>
            <a:r>
              <a:rPr lang="ru-RU" sz="2800" b="1" dirty="0">
                <a:latin typeface="Times New Roman" pitchFamily="18" charset="0"/>
                <a:cs typeface="Times New Roman" pitchFamily="18" charset="0"/>
              </a:rPr>
              <a:t>текст.   Четвёртое предложение  разбери по  членам  предложения и частям речи</a:t>
            </a:r>
            <a:r>
              <a:rPr lang="ru-RU" sz="2800" b="1" dirty="0" smtClean="0">
                <a:latin typeface="Times New Roman" pitchFamily="18" charset="0"/>
                <a:cs typeface="Times New Roman" pitchFamily="18" charset="0"/>
              </a:rPr>
              <a:t>.</a:t>
            </a:r>
          </a:p>
          <a:p>
            <a:pPr>
              <a:buNone/>
            </a:pPr>
            <a:endParaRPr lang="ru-RU" sz="3300" dirty="0" smtClean="0">
              <a:latin typeface="Times New Roman" pitchFamily="18" charset="0"/>
              <a:cs typeface="Times New Roman" pitchFamily="18" charset="0"/>
            </a:endParaRPr>
          </a:p>
          <a:p>
            <a:pPr>
              <a:buNone/>
            </a:pPr>
            <a:r>
              <a:rPr lang="ru-RU" sz="3300" dirty="0">
                <a:latin typeface="Times New Roman" pitchFamily="18" charset="0"/>
                <a:cs typeface="Times New Roman" pitchFamily="18" charset="0"/>
              </a:rPr>
              <a:t> </a:t>
            </a:r>
            <a:r>
              <a:rPr lang="ru-RU" sz="3300" dirty="0" smtClean="0">
                <a:latin typeface="Times New Roman" pitchFamily="18" charset="0"/>
                <a:cs typeface="Times New Roman" pitchFamily="18" charset="0"/>
              </a:rPr>
              <a:t>            </a:t>
            </a:r>
            <a:r>
              <a:rPr lang="ru-RU" sz="3300" dirty="0">
                <a:latin typeface="Times New Roman" pitchFamily="18" charset="0"/>
                <a:cs typeface="Times New Roman" pitchFamily="18" charset="0"/>
              </a:rPr>
              <a:t>В   западной части Кузнецкой котловины, между левым берегом реки Иня и </a:t>
            </a:r>
            <a:r>
              <a:rPr lang="ru-RU" sz="3300" dirty="0" err="1">
                <a:latin typeface="Times New Roman" pitchFamily="18" charset="0"/>
                <a:cs typeface="Times New Roman" pitchFamily="18" charset="0"/>
              </a:rPr>
              <a:t>Салаирским</a:t>
            </a:r>
            <a:r>
              <a:rPr lang="ru-RU" sz="3300" dirty="0">
                <a:latin typeface="Times New Roman" pitchFamily="18" charset="0"/>
                <a:cs typeface="Times New Roman" pitchFamily="18" charset="0"/>
              </a:rPr>
              <a:t> кряжем, находится степь.  Данный район является самым сухим в нашей области.  Здесь выпадает значительно меньше осадков, чем где-либо в Кузбассе.  Растения степи имеют невысокий рост и   мелкие   узкие листья. Это ковыль перистый, типчак, тонконог, полынь горькая, клубника, горицвет.</a:t>
            </a:r>
          </a:p>
          <a:p>
            <a:endParaRPr lang="ru-RU" dirty="0"/>
          </a:p>
        </p:txBody>
      </p:sp>
      <p:pic>
        <p:nvPicPr>
          <p:cNvPr id="9" name="Содержимое 8"/>
          <p:cNvPicPr>
            <a:picLocks noGrp="1"/>
          </p:cNvPicPr>
          <p:nvPr>
            <p:ph sz="quarter" idx="4294967295"/>
          </p:nvPr>
        </p:nvPicPr>
        <p:blipFill>
          <a:blip r:embed="rId2" cstate="print"/>
          <a:srcRect/>
          <a:stretch>
            <a:fillRect/>
          </a:stretch>
        </p:blipFill>
        <p:spPr bwMode="auto">
          <a:xfrm>
            <a:off x="6444208" y="2780928"/>
            <a:ext cx="1512168" cy="1368152"/>
          </a:xfrm>
          <a:prstGeom prst="rect">
            <a:avLst/>
          </a:prstGeom>
          <a:noFill/>
          <a:ln w="9525">
            <a:noFill/>
            <a:miter lim="800000"/>
            <a:headEnd/>
            <a:tailEnd/>
          </a:ln>
          <a:effectLst/>
        </p:spPr>
      </p:pic>
      <p:pic>
        <p:nvPicPr>
          <p:cNvPr id="4" name="Рисунок 3"/>
          <p:cNvPicPr/>
          <p:nvPr/>
        </p:nvPicPr>
        <p:blipFill>
          <a:blip r:embed="rId3" cstate="print"/>
          <a:srcRect/>
          <a:stretch>
            <a:fillRect/>
          </a:stretch>
        </p:blipFill>
        <p:spPr bwMode="auto">
          <a:xfrm>
            <a:off x="6516217" y="1268760"/>
            <a:ext cx="1224136" cy="1296144"/>
          </a:xfrm>
          <a:prstGeom prst="rect">
            <a:avLst/>
          </a:prstGeom>
          <a:noFill/>
          <a:ln w="9525">
            <a:noFill/>
            <a:miter lim="800000"/>
            <a:headEnd/>
            <a:tailEnd/>
          </a:ln>
          <a:effectLst/>
        </p:spPr>
      </p:pic>
      <p:pic>
        <p:nvPicPr>
          <p:cNvPr id="10" name="Рисунок 9"/>
          <p:cNvPicPr/>
          <p:nvPr/>
        </p:nvPicPr>
        <p:blipFill>
          <a:blip r:embed="rId4" cstate="print"/>
          <a:srcRect/>
          <a:stretch>
            <a:fillRect/>
          </a:stretch>
        </p:blipFill>
        <p:spPr bwMode="auto">
          <a:xfrm>
            <a:off x="6444208" y="4437112"/>
            <a:ext cx="1440160" cy="1243082"/>
          </a:xfrm>
          <a:prstGeom prst="rect">
            <a:avLst/>
          </a:prstGeom>
          <a:noFill/>
          <a:ln w="9525">
            <a:noFill/>
            <a:miter lim="800000"/>
            <a:headEnd/>
            <a:tailEnd/>
          </a:ln>
          <a:effectLst/>
        </p:spPr>
      </p:pic>
      <p:pic>
        <p:nvPicPr>
          <p:cNvPr id="6" name="Рисунок 5" descr="Найдите на физической карте Кемеровской области указанные горные вершины и ...">
            <a:hlinkClick r:id="rId5"/>
          </p:cNvPr>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7812360" y="260648"/>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229600" cy="1143000"/>
          </a:xfrm>
          <a:solidFill>
            <a:schemeClr val="accent6"/>
          </a:solidFill>
        </p:spPr>
        <p:txBody>
          <a:bodyPr>
            <a:normAutofit fontScale="90000"/>
          </a:bodyPr>
          <a:lstStyle/>
          <a:p>
            <a:r>
              <a:rPr lang="ru-RU" sz="2800" b="1" dirty="0" smtClean="0">
                <a:latin typeface="Times New Roman" pitchFamily="18" charset="0"/>
                <a:cs typeface="Times New Roman" pitchFamily="18" charset="0"/>
              </a:rPr>
              <a:t>Отгадай загадку. Спиши. Отгадку разбери по составу.</a:t>
            </a:r>
            <a:r>
              <a:rPr lang="ru-RU" sz="2800" dirty="0" smtClean="0">
                <a:latin typeface="Times New Roman" pitchFamily="18" charset="0"/>
                <a:cs typeface="Times New Roman" pitchFamily="18" charset="0"/>
              </a:rPr>
              <a:t>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40000"/>
              <a:lumOff val="60000"/>
            </a:schemeClr>
          </a:solidFill>
        </p:spPr>
        <p:txBody>
          <a:bodyPr>
            <a:normAutofit fontScale="92500" lnSpcReduction="20000"/>
          </a:bodyPr>
          <a:lstStyle/>
          <a:p>
            <a:pPr>
              <a:buNone/>
            </a:pPr>
            <a:r>
              <a:rPr lang="ru-RU"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Путника друг, всем знаком,</a:t>
            </a:r>
          </a:p>
          <a:p>
            <a:pPr>
              <a:buNone/>
            </a:pPr>
            <a:r>
              <a:rPr lang="ru-RU" dirty="0" smtClean="0">
                <a:latin typeface="Times New Roman" pitchFamily="18" charset="0"/>
                <a:cs typeface="Times New Roman" pitchFamily="18" charset="0"/>
              </a:rPr>
              <a:t>                  скромный,  невзрачный цветок, </a:t>
            </a:r>
          </a:p>
          <a:p>
            <a:pPr>
              <a:buNone/>
            </a:pPr>
            <a:r>
              <a:rPr lang="ru-RU" dirty="0" smtClean="0">
                <a:latin typeface="Times New Roman" pitchFamily="18" charset="0"/>
                <a:cs typeface="Times New Roman" pitchFamily="18" charset="0"/>
              </a:rPr>
              <a:t>Ты на порезанный палец</a:t>
            </a:r>
          </a:p>
          <a:p>
            <a:pPr>
              <a:buNone/>
            </a:pPr>
            <a:r>
              <a:rPr lang="ru-RU" dirty="0" smtClean="0">
                <a:latin typeface="Times New Roman" pitchFamily="18" charset="0"/>
                <a:cs typeface="Times New Roman" pitchFamily="18" charset="0"/>
              </a:rPr>
              <a:t>                    Влажной заплаткою лёг.</a:t>
            </a:r>
          </a:p>
          <a:p>
            <a:pPr>
              <a:buNone/>
            </a:pPr>
            <a:r>
              <a:rPr lang="ru-RU" dirty="0" smtClean="0">
                <a:latin typeface="Times New Roman" pitchFamily="18" charset="0"/>
                <a:cs typeface="Times New Roman" pitchFamily="18" charset="0"/>
              </a:rPr>
              <a:t>Путника друг, всем знакомый,</a:t>
            </a:r>
          </a:p>
          <a:p>
            <a:pPr>
              <a:buNone/>
            </a:pPr>
            <a:r>
              <a:rPr lang="ru-RU" dirty="0" smtClean="0">
                <a:latin typeface="Times New Roman" pitchFamily="18" charset="0"/>
                <a:cs typeface="Times New Roman" pitchFamily="18" charset="0"/>
              </a:rPr>
              <a:t>                    Многим из нас невдомёк,</a:t>
            </a:r>
          </a:p>
          <a:p>
            <a:pPr>
              <a:buNone/>
            </a:pPr>
            <a:r>
              <a:rPr lang="ru-RU" dirty="0" smtClean="0">
                <a:latin typeface="Times New Roman" pitchFamily="18" charset="0"/>
                <a:cs typeface="Times New Roman" pitchFamily="18" charset="0"/>
              </a:rPr>
              <a:t>Что отыскалось лекарств</a:t>
            </a:r>
          </a:p>
          <a:p>
            <a:pPr>
              <a:buNone/>
            </a:pPr>
            <a:r>
              <a:rPr lang="ru-RU" dirty="0" smtClean="0">
                <a:latin typeface="Times New Roman" pitchFamily="18" charset="0"/>
                <a:cs typeface="Times New Roman" pitchFamily="18" charset="0"/>
              </a:rPr>
              <a:t>                    Тут же, на тропке у ног.</a:t>
            </a:r>
          </a:p>
          <a:p>
            <a:endParaRPr lang="ru-RU" dirty="0"/>
          </a:p>
        </p:txBody>
      </p:sp>
      <p:pic>
        <p:nvPicPr>
          <p:cNvPr id="4" name="Рисунок 3" descr="https://agroflora.ru/wp-content/uploads/2016/07/podorognik-bolshoy-4.jpg.pagespeed.ce.uxSCbLurJ6.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51520" y="332656"/>
            <a:ext cx="8280920" cy="5976664"/>
          </a:xfrm>
          <a:prstGeom prst="rect">
            <a:avLst/>
          </a:prstGeom>
          <a:noFill/>
          <a:ln>
            <a:noFill/>
          </a:ln>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422586" y="404664"/>
            <a:ext cx="721414" cy="1412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Прочти отрывок из сказки. Спиши.  Выделенные жирным шрифтом слова разбери по составу.</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40000"/>
              <a:lumOff val="60000"/>
            </a:schemeClr>
          </a:solidFill>
        </p:spPr>
        <p:txBody>
          <a:bodyPr>
            <a:normAutofit/>
          </a:bodyPr>
          <a:lstStyle/>
          <a:p>
            <a:pPr>
              <a:buNone/>
            </a:pP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Но незаметно </a:t>
            </a:r>
            <a:r>
              <a:rPr lang="ru-RU" b="1" dirty="0" smtClean="0">
                <a:latin typeface="Times New Roman" pitchFamily="18" charset="0"/>
                <a:cs typeface="Times New Roman" pitchFamily="18" charset="0"/>
              </a:rPr>
              <a:t>пролетели </a:t>
            </a:r>
            <a:r>
              <a:rPr lang="ru-RU" dirty="0" smtClean="0">
                <a:latin typeface="Times New Roman" pitchFamily="18" charset="0"/>
                <a:cs typeface="Times New Roman" pitchFamily="18" charset="0"/>
              </a:rPr>
              <a:t>недели – и одуванчики </a:t>
            </a:r>
            <a:r>
              <a:rPr lang="ru-RU" b="1" dirty="0" smtClean="0">
                <a:latin typeface="Times New Roman" pitchFamily="18" charset="0"/>
                <a:cs typeface="Times New Roman" pitchFamily="18" charset="0"/>
              </a:rPr>
              <a:t>поседели</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Забелели</a:t>
            </a:r>
            <a:r>
              <a:rPr lang="ru-RU" dirty="0" smtClean="0">
                <a:latin typeface="Times New Roman" pitchFamily="18" charset="0"/>
                <a:cs typeface="Times New Roman" pitchFamily="18" charset="0"/>
              </a:rPr>
              <a:t> они на </a:t>
            </a:r>
            <a:r>
              <a:rPr lang="ru-RU" b="1" dirty="0" smtClean="0">
                <a:latin typeface="Times New Roman" pitchFamily="18" charset="0"/>
                <a:cs typeface="Times New Roman" pitchFamily="18" charset="0"/>
              </a:rPr>
              <a:t>горушке</a:t>
            </a:r>
            <a:r>
              <a:rPr lang="ru-RU" dirty="0" smtClean="0">
                <a:latin typeface="Times New Roman" pitchFamily="18" charset="0"/>
                <a:cs typeface="Times New Roman" pitchFamily="18" charset="0"/>
              </a:rPr>
              <a:t>, словно </a:t>
            </a:r>
            <a:r>
              <a:rPr lang="ru-RU" b="1" dirty="0" smtClean="0">
                <a:latin typeface="Times New Roman" pitchFamily="18" charset="0"/>
                <a:cs typeface="Times New Roman" pitchFamily="18" charset="0"/>
              </a:rPr>
              <a:t>маленькие старушки.</a:t>
            </a:r>
            <a:r>
              <a:rPr lang="ru-RU" dirty="0" smtClean="0">
                <a:latin typeface="Times New Roman" pitchFamily="18" charset="0"/>
                <a:cs typeface="Times New Roman" pitchFamily="18" charset="0"/>
              </a:rPr>
              <a:t> Девочка Мила очень огорчилась.   </a:t>
            </a:r>
          </a:p>
          <a:p>
            <a:pPr>
              <a:buNone/>
            </a:pPr>
            <a:r>
              <a:rPr lang="ru-RU"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buNone/>
            </a:pPr>
            <a:r>
              <a:rPr lang="ru-RU" i="1" dirty="0" smtClean="0">
                <a:latin typeface="Times New Roman" pitchFamily="18" charset="0"/>
                <a:cs typeface="Times New Roman" pitchFamily="18" charset="0"/>
              </a:rPr>
              <a:t>                                       </a:t>
            </a:r>
            <a:r>
              <a:rPr lang="ru-RU" sz="2400" i="1" dirty="0" smtClean="0">
                <a:latin typeface="Times New Roman" pitchFamily="18" charset="0"/>
                <a:cs typeface="Times New Roman" pitchFamily="18" charset="0"/>
              </a:rPr>
              <a:t>«Сказки бабушки Татьяны» </a:t>
            </a:r>
          </a:p>
          <a:p>
            <a:pPr>
              <a:buNone/>
            </a:pPr>
            <a:r>
              <a:rPr lang="ru-RU" sz="2400" i="1" dirty="0" smtClean="0">
                <a:latin typeface="Times New Roman" pitchFamily="18" charset="0"/>
                <a:cs typeface="Times New Roman" pitchFamily="18" charset="0"/>
              </a:rPr>
              <a:t>                                                     Из рукописи Т.К. Яковлевой. </a:t>
            </a:r>
            <a:endParaRPr lang="ru-RU" sz="2400"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699792" y="4365104"/>
            <a:ext cx="1410191" cy="1224135"/>
          </a:xfrm>
          <a:prstGeom prst="rect">
            <a:avLst/>
          </a:prstGeom>
          <a:noFill/>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260648"/>
            <a:ext cx="721414" cy="1412776"/>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сканирование0015"/>
          <p:cNvPicPr>
            <a:picLocks noGrp="1"/>
          </p:cNvPicPr>
          <p:nvPr>
            <p:ph idx="1"/>
          </p:nvPr>
        </p:nvPicPr>
        <p:blipFill>
          <a:blip r:embed="rId2" cstate="print"/>
          <a:srcRect/>
          <a:stretch>
            <a:fillRect/>
          </a:stretch>
        </p:blipFill>
        <p:spPr bwMode="auto">
          <a:xfrm>
            <a:off x="467544" y="188640"/>
            <a:ext cx="8280920" cy="6336704"/>
          </a:xfrm>
          <a:prstGeom prst="rect">
            <a:avLst/>
          </a:prstGeom>
          <a:noFill/>
          <a:ln w="9525">
            <a:noFill/>
            <a:miter lim="800000"/>
            <a:headEnd/>
            <a:tailEnd/>
          </a:ln>
        </p:spPr>
      </p:pic>
      <p:sp>
        <p:nvSpPr>
          <p:cNvPr id="1028" name="Rectangle 4"/>
          <p:cNvSpPr>
            <a:spLocks noChangeArrowheads="1"/>
          </p:cNvSpPr>
          <p:nvPr/>
        </p:nvSpPr>
        <p:spPr bwMode="auto">
          <a:xfrm>
            <a:off x="4459629" y="74711"/>
            <a:ext cx="224742"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5076056" y="5985575"/>
            <a:ext cx="356388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400" b="1" dirty="0" smtClean="0">
                <a:latin typeface="Times New Roman" pitchFamily="18" charset="0"/>
                <a:ea typeface="Times New Roman" pitchFamily="18" charset="0"/>
                <a:cs typeface="Times New Roman" pitchFamily="18" charset="0"/>
              </a:rPr>
              <a:t>Гаврилов А.М. «</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Заклинание весны"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52х60 1990 г. Офорт, акварель</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solidFill>
            <a:schemeClr val="accent6"/>
          </a:solidFill>
        </p:spPr>
        <p:txBody>
          <a:bodyPr/>
          <a:lstStyle/>
          <a:p>
            <a:r>
              <a:rPr lang="ru-RU" dirty="0" smtClean="0">
                <a:latin typeface="Times New Roman" pitchFamily="18" charset="0"/>
                <a:cs typeface="Times New Roman" pitchFamily="18" charset="0"/>
              </a:rPr>
              <a:t>Прочти</a:t>
            </a:r>
            <a:endParaRPr lang="ru-RU" dirty="0">
              <a:latin typeface="Times New Roman" pitchFamily="18" charset="0"/>
              <a:cs typeface="Times New Roman" pitchFamily="18" charset="0"/>
            </a:endParaRPr>
          </a:p>
        </p:txBody>
      </p:sp>
      <p:sp>
        <p:nvSpPr>
          <p:cNvPr id="5" name="Содержимое 4"/>
          <p:cNvSpPr>
            <a:spLocks noGrp="1"/>
          </p:cNvSpPr>
          <p:nvPr>
            <p:ph idx="1"/>
          </p:nvPr>
        </p:nvSpPr>
        <p:spPr>
          <a:solidFill>
            <a:schemeClr val="accent6">
              <a:lumMod val="40000"/>
              <a:lumOff val="60000"/>
            </a:schemeClr>
          </a:solidFill>
        </p:spPr>
        <p:txBody>
          <a:bodyPr>
            <a:noAutofit/>
          </a:bodyPr>
          <a:lstStyle/>
          <a:p>
            <a:pPr>
              <a:buNone/>
            </a:pPr>
            <a:r>
              <a:rPr lang="ru-RU" sz="2400" dirty="0" smtClean="0">
                <a:latin typeface="Times New Roman" pitchFamily="18" charset="0"/>
                <a:cs typeface="Times New Roman" pitchFamily="18" charset="0"/>
              </a:rPr>
              <a:t>                В конце марта,  примерно за 3-4 недели до христианской пасхи проводили обряд </a:t>
            </a:r>
            <a:r>
              <a:rPr lang="ru-RU" sz="2400" dirty="0" err="1" smtClean="0">
                <a:latin typeface="Times New Roman" pitchFamily="18" charset="0"/>
                <a:cs typeface="Times New Roman" pitchFamily="18" charset="0"/>
              </a:rPr>
              <a:t>закличек</a:t>
            </a:r>
            <a:r>
              <a:rPr lang="ru-RU" sz="2400" dirty="0" smtClean="0">
                <a:latin typeface="Times New Roman" pitchFamily="18" charset="0"/>
                <a:cs typeface="Times New Roman" pitchFamily="18" charset="0"/>
              </a:rPr>
              <a:t> Весны .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         Люди радовались тому, что с каждым днем приближалась пасха, обозначавшая наступление весны. В этот день женщины выпекали из теста фигурки птиц с  распахнутыми крыльями. </a:t>
            </a:r>
          </a:p>
          <a:p>
            <a:pPr>
              <a:buNone/>
            </a:pPr>
            <a:r>
              <a:rPr lang="ru-RU" sz="2400" dirty="0" smtClean="0">
                <a:latin typeface="Times New Roman" pitchFamily="18" charset="0"/>
                <a:cs typeface="Times New Roman" pitchFamily="18" charset="0"/>
              </a:rPr>
              <a:t>            Печенья назывались "грачами", "жаворонками" или просто "птичками".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        Каждый член семьи брал в руку печенье, выходил на улицу и подбрасывал его в воздух. Одновременно произносились </a:t>
            </a:r>
            <a:r>
              <a:rPr lang="ru-RU" sz="2400" dirty="0" err="1" smtClean="0">
                <a:latin typeface="Times New Roman" pitchFamily="18" charset="0"/>
                <a:cs typeface="Times New Roman" pitchFamily="18" charset="0"/>
              </a:rPr>
              <a:t>заклички</a:t>
            </a:r>
            <a:r>
              <a:rPr lang="ru-RU" sz="2400" dirty="0" smtClean="0">
                <a:latin typeface="Times New Roman" pitchFamily="18" charset="0"/>
                <a:cs typeface="Times New Roman" pitchFamily="18" charset="0"/>
              </a:rPr>
              <a:t>.</a:t>
            </a:r>
          </a:p>
          <a:p>
            <a:endParaRPr lang="ru-RU" sz="2400"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260648"/>
            <a:ext cx="721414" cy="1412776"/>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229600" cy="1143000"/>
          </a:xfrm>
          <a:solidFill>
            <a:schemeClr val="accent6"/>
          </a:solidFill>
        </p:spPr>
        <p:txBody>
          <a:bodyPr>
            <a:noAutofit/>
          </a:bodyPr>
          <a:lstStyle/>
          <a:p>
            <a:pPr algn="l"/>
            <a:r>
              <a:rPr lang="ru-RU" sz="2000" b="1" dirty="0" smtClean="0">
                <a:latin typeface="Times New Roman" pitchFamily="18" charset="0"/>
                <a:cs typeface="Times New Roman" pitchFamily="18" charset="0"/>
              </a:rPr>
              <a:t>Прочти </a:t>
            </a:r>
            <a:r>
              <a:rPr lang="ru-RU" sz="2000" b="1" dirty="0" err="1" smtClean="0">
                <a:latin typeface="Times New Roman" pitchFamily="18" charset="0"/>
                <a:cs typeface="Times New Roman" pitchFamily="18" charset="0"/>
              </a:rPr>
              <a:t>заклички</a:t>
            </a:r>
            <a:r>
              <a:rPr lang="ru-RU" sz="2000" b="1" dirty="0" smtClean="0">
                <a:latin typeface="Times New Roman" pitchFamily="18" charset="0"/>
                <a:cs typeface="Times New Roman" pitchFamily="18" charset="0"/>
              </a:rPr>
              <a:t>. Спиши.  Выучи наизусть. Разбери по составу имена прилагательные в первой </a:t>
            </a:r>
            <a:r>
              <a:rPr lang="ru-RU" sz="2000" b="1" dirty="0" err="1" smtClean="0">
                <a:latin typeface="Times New Roman" pitchFamily="18" charset="0"/>
                <a:cs typeface="Times New Roman" pitchFamily="18" charset="0"/>
              </a:rPr>
              <a:t>закличке</a:t>
            </a:r>
            <a:r>
              <a:rPr lang="ru-RU" sz="2000" b="1" dirty="0" smtClean="0">
                <a:latin typeface="Times New Roman" pitchFamily="18" charset="0"/>
                <a:cs typeface="Times New Roman" pitchFamily="18" charset="0"/>
              </a:rPr>
              <a:t>.  Во второй найди родственные слова, выдели корень.</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sp>
        <p:nvSpPr>
          <p:cNvPr id="3" name="Содержимое 2"/>
          <p:cNvSpPr>
            <a:spLocks noGrp="1"/>
          </p:cNvSpPr>
          <p:nvPr>
            <p:ph sz="half" idx="1"/>
          </p:nvPr>
        </p:nvSpPr>
        <p:spPr>
          <a:solidFill>
            <a:schemeClr val="accent6">
              <a:lumMod val="40000"/>
              <a:lumOff val="60000"/>
            </a:schemeClr>
          </a:solidFill>
        </p:spPr>
        <p:txBody>
          <a:bodyPr>
            <a:normAutofit/>
          </a:bodyPr>
          <a:lstStyle/>
          <a:p>
            <a:pPr>
              <a:buNone/>
            </a:pPr>
            <a:r>
              <a:rPr lang="ru-RU" dirty="0" smtClean="0"/>
              <a:t>  1) </a:t>
            </a:r>
            <a:r>
              <a:rPr lang="ru-RU" dirty="0" smtClean="0">
                <a:latin typeface="Times New Roman" pitchFamily="18" charset="0"/>
                <a:cs typeface="Times New Roman" pitchFamily="18" charset="0"/>
              </a:rPr>
              <a:t>Весна, весна красная,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Приди, весна, с радостью,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С радостью, с огромною </a:t>
            </a:r>
            <a:r>
              <a:rPr lang="ru-RU" dirty="0" err="1" smtClean="0">
                <a:latin typeface="Times New Roman" pitchFamily="18" charset="0"/>
                <a:cs typeface="Times New Roman" pitchFamily="18" charset="0"/>
              </a:rPr>
              <a:t>милостию</a:t>
            </a:r>
            <a:r>
              <a:rPr lang="ru-RU" dirty="0" smtClean="0">
                <a:latin typeface="Times New Roman" pitchFamily="18" charset="0"/>
                <a:cs typeface="Times New Roman" pitchFamily="18" charset="0"/>
              </a:rPr>
              <a:t>: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Со льном большим,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С корнем глубоким,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С хлебом великим.</a:t>
            </a:r>
          </a:p>
          <a:p>
            <a:endParaRPr lang="ru-RU" dirty="0" smtClean="0"/>
          </a:p>
          <a:p>
            <a:endParaRPr lang="ru-RU" dirty="0"/>
          </a:p>
        </p:txBody>
      </p:sp>
      <p:sp>
        <p:nvSpPr>
          <p:cNvPr id="4" name="Содержимое 3"/>
          <p:cNvSpPr>
            <a:spLocks noGrp="1"/>
          </p:cNvSpPr>
          <p:nvPr>
            <p:ph sz="half" idx="2"/>
          </p:nvPr>
        </p:nvSpPr>
        <p:spPr>
          <a:solidFill>
            <a:schemeClr val="accent6">
              <a:lumMod val="40000"/>
              <a:lumOff val="60000"/>
            </a:schemeClr>
          </a:solidFill>
        </p:spPr>
        <p:txBody>
          <a:bodyPr>
            <a:normAutofit/>
          </a:bodyPr>
          <a:lstStyle/>
          <a:p>
            <a:pPr>
              <a:buNone/>
            </a:pPr>
            <a:r>
              <a:rPr lang="ru-RU" dirty="0" smtClean="0">
                <a:latin typeface="Times New Roman" pitchFamily="18" charset="0"/>
                <a:cs typeface="Times New Roman" pitchFamily="18" charset="0"/>
              </a:rPr>
              <a:t> 2)Жаворонки, </a:t>
            </a:r>
            <a:r>
              <a:rPr lang="ru-RU" dirty="0" err="1" smtClean="0">
                <a:latin typeface="Times New Roman" pitchFamily="18" charset="0"/>
                <a:cs typeface="Times New Roman" pitchFamily="18" charset="0"/>
              </a:rPr>
              <a:t>жавороночки</a:t>
            </a:r>
            <a:r>
              <a:rPr lang="ru-RU" dirty="0" smtClean="0">
                <a:latin typeface="Times New Roman" pitchFamily="18" charset="0"/>
                <a:cs typeface="Times New Roman" pitchFamily="18" charset="0"/>
              </a:rPr>
              <a:t>!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Прилетите к нам,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Принесите нам лето теплое!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Нам зима надоела,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Весь хлеб у нас поела,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Всю скотинку поморили.</a:t>
            </a:r>
          </a:p>
          <a:p>
            <a:pPr>
              <a:buNone/>
            </a:pP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5" name="Рисунок 4"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260648"/>
            <a:ext cx="721414" cy="1412776"/>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lvl="0" algn="l"/>
            <a:r>
              <a:rPr lang="ru-RU" sz="2400" b="1" dirty="0" smtClean="0">
                <a:latin typeface="Times New Roman" pitchFamily="18" charset="0"/>
                <a:cs typeface="Times New Roman" pitchFamily="18" charset="0"/>
              </a:rPr>
              <a:t>Напиши текст по памяти. Выдели орфограммы.</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p>
        </p:txBody>
      </p:sp>
      <p:sp>
        <p:nvSpPr>
          <p:cNvPr id="3" name="Содержимое 2"/>
          <p:cNvSpPr>
            <a:spLocks noGrp="1"/>
          </p:cNvSpPr>
          <p:nvPr>
            <p:ph idx="1"/>
          </p:nvPr>
        </p:nvSpPr>
        <p:spPr>
          <a:solidFill>
            <a:schemeClr val="accent6">
              <a:lumMod val="40000"/>
              <a:lumOff val="60000"/>
            </a:schemeClr>
          </a:solidFill>
        </p:spPr>
        <p:txBody>
          <a:bodyPr>
            <a:normAutofit lnSpcReduction="10000"/>
          </a:bodyPr>
          <a:lstStyle/>
          <a:p>
            <a:pPr>
              <a:buNone/>
            </a:pP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Сошли снега.</a:t>
            </a:r>
          </a:p>
          <a:p>
            <a:pPr>
              <a:buNone/>
            </a:pPr>
            <a:r>
              <a:rPr lang="ru-RU" dirty="0" smtClean="0">
                <a:latin typeface="Times New Roman" pitchFamily="18" charset="0"/>
                <a:cs typeface="Times New Roman" pitchFamily="18" charset="0"/>
              </a:rPr>
              <a:t>В груди просторно, </a:t>
            </a:r>
          </a:p>
          <a:p>
            <a:pPr>
              <a:buNone/>
            </a:pPr>
            <a:r>
              <a:rPr lang="ru-RU" dirty="0" smtClean="0">
                <a:latin typeface="Times New Roman" pitchFamily="18" charset="0"/>
                <a:cs typeface="Times New Roman" pitchFamily="18" charset="0"/>
              </a:rPr>
              <a:t>И вновь все помыслы ясны</a:t>
            </a:r>
          </a:p>
          <a:p>
            <a:pPr>
              <a:buNone/>
            </a:pPr>
            <a:r>
              <a:rPr lang="ru-RU" dirty="0" smtClean="0">
                <a:latin typeface="Times New Roman" pitchFamily="18" charset="0"/>
                <a:cs typeface="Times New Roman" pitchFamily="18" charset="0"/>
              </a:rPr>
              <a:t>Под этим буйным и  задорным</a:t>
            </a:r>
          </a:p>
          <a:p>
            <a:pPr>
              <a:buNone/>
            </a:pPr>
            <a:r>
              <a:rPr lang="ru-RU" dirty="0" smtClean="0">
                <a:latin typeface="Times New Roman" pitchFamily="18" charset="0"/>
                <a:cs typeface="Times New Roman" pitchFamily="18" charset="0"/>
              </a:rPr>
              <a:t>Зелёным парусом весны! </a:t>
            </a:r>
          </a:p>
          <a:p>
            <a:pPr>
              <a:buNone/>
            </a:pPr>
            <a:endParaRPr lang="ru-RU" i="1" dirty="0" smtClean="0">
              <a:latin typeface="Times New Roman" pitchFamily="18" charset="0"/>
              <a:cs typeface="Times New Roman" pitchFamily="18" charset="0"/>
            </a:endParaRPr>
          </a:p>
          <a:p>
            <a:pPr>
              <a:buNone/>
            </a:pPr>
            <a:r>
              <a:rPr lang="ru-RU" i="1" dirty="0" smtClean="0">
                <a:latin typeface="Times New Roman" pitchFamily="18" charset="0"/>
                <a:cs typeface="Times New Roman" pitchFamily="18" charset="0"/>
              </a:rPr>
              <a:t>Владимир Иванов, </a:t>
            </a:r>
          </a:p>
          <a:p>
            <a:pPr>
              <a:buNone/>
            </a:pPr>
            <a:r>
              <a:rPr lang="ru-RU" i="1" dirty="0" smtClean="0">
                <a:latin typeface="Times New Roman" pitchFamily="18" charset="0"/>
                <a:cs typeface="Times New Roman" pitchFamily="18" charset="0"/>
              </a:rPr>
              <a:t>кузбасский поэт</a:t>
            </a:r>
          </a:p>
          <a:p>
            <a:endParaRPr lang="ru-RU" dirty="0"/>
          </a:p>
        </p:txBody>
      </p:sp>
      <p:pic>
        <p:nvPicPr>
          <p:cNvPr id="4" name="Рисунок 3" descr="http://smartnews.ru/storage/c/2013/04/04/1365078141_533120_9.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148064" y="3933056"/>
            <a:ext cx="3456384" cy="2160240"/>
          </a:xfrm>
          <a:prstGeom prst="rect">
            <a:avLst/>
          </a:prstGeom>
          <a:noFill/>
          <a:ln>
            <a:noFill/>
          </a:ln>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260648"/>
            <a:ext cx="721414" cy="1412776"/>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solidFill>
            <a:schemeClr val="accent6"/>
          </a:solidFill>
        </p:spPr>
        <p:txBody>
          <a:bodyPr/>
          <a:lstStyle/>
          <a:p>
            <a:r>
              <a:rPr lang="ru-RU" b="1" dirty="0" smtClean="0"/>
              <a:t>Сложные слова.  </a:t>
            </a:r>
            <a:r>
              <a:rPr lang="ru-RU" dirty="0" smtClean="0"/>
              <a:t/>
            </a:r>
            <a:br>
              <a:rPr lang="ru-RU" dirty="0" smtClean="0"/>
            </a:br>
            <a:endParaRPr lang="ru-RU" dirty="0"/>
          </a:p>
        </p:txBody>
      </p:sp>
      <p:sp>
        <p:nvSpPr>
          <p:cNvPr id="5" name="Подзаголовок 4"/>
          <p:cNvSpPr>
            <a:spLocks noGrp="1"/>
          </p:cNvSpPr>
          <p:nvPr>
            <p:ph type="subTitle" idx="1"/>
          </p:nvPr>
        </p:nvSpPr>
        <p:spPr/>
        <p:txBody>
          <a:bodyPr/>
          <a:lstStyle/>
          <a:p>
            <a:endParaRPr lang="ru-RU"/>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308304" y="332656"/>
            <a:ext cx="1081454" cy="1626577"/>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000" b="1" dirty="0" smtClean="0">
                <a:latin typeface="Times New Roman" pitchFamily="18" charset="0"/>
                <a:cs typeface="Times New Roman" pitchFamily="18" charset="0"/>
              </a:rPr>
              <a:t>Прочти текст.   Спиши.  Выпиши  сложные слова и разбери по составу. Последнее предложение разбери по членам предложения и частям речи.</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a:buNone/>
            </a:pPr>
            <a:r>
              <a:rPr lang="ru-RU" dirty="0" smtClean="0">
                <a:latin typeface="Times New Roman" pitchFamily="18" charset="0"/>
                <a:cs typeface="Times New Roman" pitchFamily="18" charset="0"/>
              </a:rPr>
              <a:t>          В Кузнецкой котловине и на северо-востоке области встречается степная и лесостепная растительность. Высоко в горах можно увидеть горную тундру и высокогорные альпийские луга. Привольную разнотравную степь встретили первые переселенцы в Кузнецкой котловине. В степях крестьяне выращивали на плодородных чернозёмах хлеб.</a:t>
            </a:r>
          </a:p>
          <a:p>
            <a:pPr>
              <a:buNone/>
            </a:pPr>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188640"/>
            <a:ext cx="721414" cy="1412776"/>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p:nvPr/>
        </p:nvPicPr>
        <p:blipFill>
          <a:blip r:embed="rId2" cstate="print"/>
          <a:srcRect/>
          <a:stretch>
            <a:fillRect/>
          </a:stretch>
        </p:blipFill>
        <p:spPr bwMode="auto">
          <a:xfrm>
            <a:off x="6588224" y="4077072"/>
            <a:ext cx="1894420" cy="2304256"/>
          </a:xfrm>
          <a:prstGeom prst="rect">
            <a:avLst/>
          </a:prstGeom>
          <a:noFill/>
          <a:ln w="9525">
            <a:solidFill>
              <a:srgbClr val="0000FF"/>
            </a:solidFill>
            <a:miter lim="800000"/>
            <a:headEnd/>
            <a:tailEnd/>
          </a:ln>
          <a:effectLst/>
        </p:spPr>
      </p:pic>
      <p:sp>
        <p:nvSpPr>
          <p:cNvPr id="2" name="Заголовок 1"/>
          <p:cNvSpPr>
            <a:spLocks noGrp="1"/>
          </p:cNvSpPr>
          <p:nvPr>
            <p:ph type="title"/>
          </p:nvPr>
        </p:nvSpPr>
        <p:spPr>
          <a:solidFill>
            <a:schemeClr val="accent6"/>
          </a:solidFill>
        </p:spPr>
        <p:txBody>
          <a:bodyPr>
            <a:noAutofit/>
          </a:bodyPr>
          <a:lstStyle/>
          <a:p>
            <a:pPr algn="l"/>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
            </a:r>
            <a:br>
              <a:rPr lang="ru-RU" sz="2400" b="1" dirty="0" smtClean="0">
                <a:latin typeface="Times New Roman" pitchFamily="18" charset="0"/>
                <a:cs typeface="Times New Roman" pitchFamily="18" charset="0"/>
              </a:rPr>
            </a:br>
            <a:r>
              <a:rPr lang="ru-RU" sz="2400" b="1" dirty="0" smtClean="0">
                <a:latin typeface="Times New Roman" pitchFamily="18" charset="0"/>
                <a:cs typeface="Times New Roman" pitchFamily="18" charset="0"/>
              </a:rPr>
              <a:t>Запомни растения, произрастающие в нашем крае.</a:t>
            </a:r>
            <a:r>
              <a:rPr lang="ru-RU" sz="2400" b="1" dirty="0" smtClean="0"/>
              <a:t> </a:t>
            </a:r>
            <a:r>
              <a:rPr lang="ru-RU" sz="2400" b="1" dirty="0" smtClean="0">
                <a:latin typeface="Times New Roman" pitchFamily="18" charset="0"/>
                <a:cs typeface="Times New Roman" pitchFamily="18" charset="0"/>
              </a:rPr>
              <a:t>Выпиши сложные  слова и разбери по составу.</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4" name="Содержимое 3"/>
          <p:cNvSpPr>
            <a:spLocks noGrp="1"/>
          </p:cNvSpPr>
          <p:nvPr>
            <p:ph sz="half" idx="1"/>
          </p:nvPr>
        </p:nvSpPr>
        <p:spPr>
          <a:solidFill>
            <a:schemeClr val="accent6">
              <a:lumMod val="60000"/>
              <a:lumOff val="40000"/>
            </a:schemeClr>
          </a:solidFill>
        </p:spPr>
        <p:txBody>
          <a:bodyPr/>
          <a:lstStyle/>
          <a:p>
            <a:pPr>
              <a:buNone/>
            </a:pPr>
            <a:r>
              <a:rPr lang="ru-RU" dirty="0" smtClean="0"/>
              <a:t>        </a:t>
            </a:r>
            <a:r>
              <a:rPr lang="ru-RU" sz="3200" dirty="0" smtClean="0">
                <a:latin typeface="Times New Roman" pitchFamily="18" charset="0"/>
                <a:cs typeface="Times New Roman" pitchFamily="18" charset="0"/>
              </a:rPr>
              <a:t>Тысячелистник,  клевер ползучий,  пастушья сумка,  мятлик,  нивяник,  щавель конский, берёза круглолистная, водосбор фиолетовый и др.</a:t>
            </a:r>
          </a:p>
          <a:p>
            <a:endParaRPr lang="ru-RU" sz="3200" dirty="0">
              <a:latin typeface="Times New Roman" pitchFamily="18" charset="0"/>
              <a:cs typeface="Times New Roman" pitchFamily="18" charset="0"/>
            </a:endParaRPr>
          </a:p>
        </p:txBody>
      </p:sp>
      <p:pic>
        <p:nvPicPr>
          <p:cNvPr id="6" name="Содержимое 5"/>
          <p:cNvPicPr>
            <a:picLocks noGrp="1"/>
          </p:cNvPicPr>
          <p:nvPr>
            <p:ph sz="half" idx="2"/>
          </p:nvPr>
        </p:nvPicPr>
        <p:blipFill>
          <a:blip r:embed="rId3" cstate="print"/>
          <a:srcRect/>
          <a:stretch>
            <a:fillRect/>
          </a:stretch>
        </p:blipFill>
        <p:spPr bwMode="auto">
          <a:xfrm>
            <a:off x="5292080" y="1700808"/>
            <a:ext cx="2016224" cy="2160240"/>
          </a:xfrm>
          <a:prstGeom prst="rect">
            <a:avLst/>
          </a:prstGeom>
          <a:noFill/>
          <a:ln w="9525">
            <a:noFill/>
            <a:miter lim="800000"/>
            <a:headEnd/>
            <a:tailEnd/>
          </a:ln>
          <a:effectLst/>
        </p:spPr>
      </p:pic>
      <p:sp>
        <p:nvSpPr>
          <p:cNvPr id="8" name="Прямоугольник 7"/>
          <p:cNvSpPr/>
          <p:nvPr/>
        </p:nvSpPr>
        <p:spPr>
          <a:xfrm>
            <a:off x="7380312" y="3429000"/>
            <a:ext cx="1176284" cy="369332"/>
          </a:xfrm>
          <a:prstGeom prst="rect">
            <a:avLst/>
          </a:prstGeom>
        </p:spPr>
        <p:txBody>
          <a:bodyPr wrap="none">
            <a:spAutoFit/>
          </a:bodyPr>
          <a:lstStyle/>
          <a:p>
            <a:r>
              <a:rPr lang="ru-RU" dirty="0" smtClean="0">
                <a:latin typeface="Times New Roman" pitchFamily="18" charset="0"/>
                <a:cs typeface="Times New Roman" pitchFamily="18" charset="0"/>
              </a:rPr>
              <a:t>водосбор</a:t>
            </a:r>
            <a:r>
              <a:rPr lang="ru-RU" dirty="0" smtClean="0"/>
              <a:t> </a:t>
            </a:r>
            <a:endParaRPr lang="ru-RU" dirty="0"/>
          </a:p>
        </p:txBody>
      </p:sp>
      <p:sp>
        <p:nvSpPr>
          <p:cNvPr id="9" name="Прямоугольник 8"/>
          <p:cNvSpPr/>
          <p:nvPr/>
        </p:nvSpPr>
        <p:spPr>
          <a:xfrm>
            <a:off x="4788024" y="5949280"/>
            <a:ext cx="1743106" cy="369332"/>
          </a:xfrm>
          <a:prstGeom prst="rect">
            <a:avLst/>
          </a:prstGeom>
        </p:spPr>
        <p:txBody>
          <a:bodyPr wrap="none">
            <a:spAutoFit/>
          </a:bodyPr>
          <a:lstStyle/>
          <a:p>
            <a:r>
              <a:rPr lang="ru-RU" dirty="0" smtClean="0">
                <a:latin typeface="Times New Roman" pitchFamily="18" charset="0"/>
                <a:cs typeface="Times New Roman" pitchFamily="18" charset="0"/>
              </a:rPr>
              <a:t>пастушья сумка</a:t>
            </a:r>
            <a:endParaRPr lang="ru-RU" dirty="0">
              <a:latin typeface="Times New Roman" pitchFamily="18" charset="0"/>
              <a:cs typeface="Times New Roman" pitchFamily="18" charset="0"/>
            </a:endParaRPr>
          </a:p>
        </p:txBody>
      </p:sp>
      <p:pic>
        <p:nvPicPr>
          <p:cNvPr id="10" name="Рисунок 9"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260648"/>
            <a:ext cx="649406" cy="1152127"/>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lvl="0"/>
            <a:r>
              <a:rPr lang="ru-RU" sz="2800" b="1" dirty="0" smtClean="0">
                <a:latin typeface="Times New Roman" pitchFamily="18" charset="0"/>
                <a:cs typeface="Times New Roman" pitchFamily="18" charset="0"/>
              </a:rPr>
              <a:t>Разбери по составу слова.</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60000"/>
              <a:lumOff val="40000"/>
            </a:schemeClr>
          </a:solidFill>
        </p:spPr>
        <p:txBody>
          <a:bodyPr/>
          <a:lstStyle/>
          <a:p>
            <a:pPr lvl="0">
              <a:buNone/>
            </a:pPr>
            <a:r>
              <a:rPr lang="ru-RU" dirty="0" smtClean="0">
                <a:latin typeface="Times New Roman" pitchFamily="18" charset="0"/>
                <a:cs typeface="Times New Roman" pitchFamily="18" charset="0"/>
              </a:rPr>
              <a:t>     </a:t>
            </a:r>
          </a:p>
          <a:p>
            <a:pPr lvl="0">
              <a:buNone/>
            </a:pPr>
            <a:r>
              <a:rPr lang="ru-RU" dirty="0" smtClean="0">
                <a:latin typeface="Times New Roman" pitchFamily="18" charset="0"/>
                <a:cs typeface="Times New Roman" pitchFamily="18" charset="0"/>
              </a:rPr>
              <a:t>     Водоём,  водохранилища,  месторождение,  природоохранные (мероприятия), горнолыжный курорт.</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260648"/>
            <a:ext cx="649406" cy="1152127"/>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6923112" cy="1143000"/>
          </a:xfrm>
          <a:solidFill>
            <a:schemeClr val="accent6"/>
          </a:solidFill>
        </p:spPr>
        <p:txBody>
          <a:bodyPr>
            <a:noAutofit/>
          </a:bodyPr>
          <a:lstStyle/>
          <a:p>
            <a:pPr algn="l"/>
            <a:r>
              <a:rPr lang="ru-RU" sz="2400" b="1" dirty="0" smtClean="0">
                <a:latin typeface="Times New Roman" pitchFamily="18" charset="0"/>
                <a:cs typeface="Times New Roman" pitchFamily="18" charset="0"/>
              </a:rPr>
              <a:t> Прочти текст.  Озаглавь.  Раздели на части. Составь план. Расскажи по плану.</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4" name="Содержимое 3"/>
          <p:cNvSpPr>
            <a:spLocks noGrp="1"/>
          </p:cNvSpPr>
          <p:nvPr>
            <p:ph idx="1"/>
          </p:nvPr>
        </p:nvSpPr>
        <p:spPr>
          <a:solidFill>
            <a:schemeClr val="accent6"/>
          </a:solidFill>
        </p:spPr>
        <p:txBody>
          <a:bodyPr>
            <a:noAutofit/>
          </a:bodyPr>
          <a:lstStyle/>
          <a:p>
            <a:pPr>
              <a:buNone/>
            </a:pPr>
            <a:r>
              <a:rPr lang="ru-RU" sz="2400" dirty="0" smtClean="0">
                <a:latin typeface="Times New Roman" pitchFamily="18" charset="0"/>
                <a:cs typeface="Times New Roman" pitchFamily="18" charset="0"/>
              </a:rPr>
              <a:t>       Кемеровская </a:t>
            </a:r>
            <a:r>
              <a:rPr lang="ru-RU" sz="2400" dirty="0">
                <a:latin typeface="Times New Roman" pitchFamily="18" charset="0"/>
                <a:cs typeface="Times New Roman" pitchFamily="18" charset="0"/>
              </a:rPr>
              <a:t>область при незначительной для Сибири территории отличается разнообразием природных </a:t>
            </a:r>
            <a:r>
              <a:rPr lang="ru-RU" sz="2400" dirty="0" smtClean="0">
                <a:latin typeface="Times New Roman" pitchFamily="18" charset="0"/>
                <a:cs typeface="Times New Roman" pitchFamily="18" charset="0"/>
              </a:rPr>
              <a:t>ландшафтов</a:t>
            </a:r>
            <a:r>
              <a:rPr lang="ru-RU" sz="2400" dirty="0">
                <a:latin typeface="Times New Roman" pitchFamily="18" charset="0"/>
                <a:cs typeface="Times New Roman" pitchFamily="18" charset="0"/>
              </a:rPr>
              <a:t>.</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У нас встречаются представители всех природных зон Сибири. Значительное  количество лесов, множество озёр, рек и болот определяют разнообразие диких животных. В Кемеровскую  область были завезены из Бурятии   ондатра и </a:t>
            </a:r>
            <a:r>
              <a:rPr lang="ru-RU" sz="2400" dirty="0" err="1">
                <a:latin typeface="Times New Roman" pitchFamily="18" charset="0"/>
                <a:cs typeface="Times New Roman" pitchFamily="18" charset="0"/>
              </a:rPr>
              <a:t>баргузинский</a:t>
            </a:r>
            <a:r>
              <a:rPr lang="ru-RU" sz="2400" dirty="0">
                <a:latin typeface="Times New Roman" pitchFamily="18" charset="0"/>
                <a:cs typeface="Times New Roman" pitchFamily="18" charset="0"/>
              </a:rPr>
              <a:t>  соболь; американская норка – привезена из Горного Алтая; речной бобр – завезён из Белоруссии. В области созданы зоологические заказники по охране бобров, промысловых птиц, рыб, соболя. В нашем крае существует заповедник «Кузнецкий Алатау» и национальный парк «</a:t>
            </a:r>
            <a:r>
              <a:rPr lang="ru-RU" sz="2400" dirty="0" err="1">
                <a:latin typeface="Times New Roman" pitchFamily="18" charset="0"/>
                <a:cs typeface="Times New Roman" pitchFamily="18" charset="0"/>
              </a:rPr>
              <a:t>Шорский</a:t>
            </a:r>
            <a:r>
              <a:rPr lang="ru-RU" sz="2400" dirty="0">
                <a:latin typeface="Times New Roman" pitchFamily="18" charset="0"/>
                <a:cs typeface="Times New Roman" pitchFamily="18" charset="0"/>
              </a:rPr>
              <a:t>».</a:t>
            </a:r>
          </a:p>
          <a:p>
            <a:r>
              <a:rPr lang="ru-RU" sz="2400" i="1" dirty="0">
                <a:solidFill>
                  <a:srgbClr val="FF0000"/>
                </a:solidFill>
                <a:latin typeface="Times New Roman" pitchFamily="18" charset="0"/>
                <a:cs typeface="Times New Roman" pitchFamily="18" charset="0"/>
              </a:rPr>
              <a:t>Ландшафт  - общий вид местности</a:t>
            </a:r>
            <a:endParaRPr lang="ru-RU" sz="2400" dirty="0">
              <a:solidFill>
                <a:srgbClr val="FF0000"/>
              </a:solidFill>
              <a:latin typeface="Times New Roman" pitchFamily="18" charset="0"/>
              <a:cs typeface="Times New Roman" pitchFamily="18" charset="0"/>
            </a:endParaRPr>
          </a:p>
        </p:txBody>
      </p:sp>
      <p:pic>
        <p:nvPicPr>
          <p:cNvPr id="5" name="Рисунок 4"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028384" y="332656"/>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algn="l"/>
            <a:r>
              <a:rPr lang="ru-RU" sz="2800" b="1" dirty="0" smtClean="0">
                <a:latin typeface="Times New Roman" pitchFamily="18" charset="0"/>
                <a:cs typeface="Times New Roman" pitchFamily="18" charset="0"/>
              </a:rPr>
              <a:t>Прочитай. Спиши.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Слова, помеченные   ⃰  разбери по составу.</a:t>
            </a: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fontScale="92500"/>
          </a:bodyPr>
          <a:lstStyle/>
          <a:p>
            <a:pPr>
              <a:buNone/>
            </a:pPr>
            <a:endParaRPr lang="ru-RU" dirty="0" smtClean="0"/>
          </a:p>
          <a:p>
            <a:pPr>
              <a:buNone/>
            </a:pPr>
            <a:r>
              <a:rPr lang="ru-RU" dirty="0" smtClean="0"/>
              <a:t>          </a:t>
            </a:r>
            <a:r>
              <a:rPr lang="ru-RU" dirty="0" smtClean="0">
                <a:latin typeface="Times New Roman" pitchFamily="18" charset="0"/>
                <a:cs typeface="Times New Roman" pitchFamily="18" charset="0"/>
              </a:rPr>
              <a:t>Кузнецкий Алатау – очень красивые горы. Здесь можно увидеть остроконечные ⃰   вершины, отвесные скалы, каменные россыпи (</a:t>
            </a:r>
            <a:r>
              <a:rPr lang="ru-RU" dirty="0" err="1" smtClean="0">
                <a:latin typeface="Times New Roman" pitchFamily="18" charset="0"/>
                <a:cs typeface="Times New Roman" pitchFamily="18" charset="0"/>
              </a:rPr>
              <a:t>курумы</a:t>
            </a:r>
            <a:r>
              <a:rPr lang="ru-RU" dirty="0" smtClean="0">
                <a:latin typeface="Times New Roman" pitchFamily="18" charset="0"/>
                <a:cs typeface="Times New Roman" pitchFamily="18" charset="0"/>
              </a:rPr>
              <a:t>), пещеры, быстрые порожистые реки и водопады ⃰,  ледники. Одним из самых красивых уголков Алатау является Золотая долина. В ней много голубых озёр, окружённых белоснежными ⃰   вершинами.</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260648"/>
            <a:ext cx="649406" cy="1152127"/>
          </a:xfrm>
          <a:prstGeom prst="rect">
            <a:avLst/>
          </a:prstGeom>
          <a:noFill/>
          <a:ln>
            <a:noFill/>
          </a:ln>
        </p:spPr>
      </p:pic>
      <p:pic>
        <p:nvPicPr>
          <p:cNvPr id="5" name="Рисунок 4"/>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7544" y="188640"/>
            <a:ext cx="8424936" cy="61206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lvl="0"/>
            <a:r>
              <a:rPr lang="ru-RU" sz="2800" b="1" dirty="0" smtClean="0">
                <a:latin typeface="Times New Roman" pitchFamily="18" charset="0"/>
                <a:cs typeface="Times New Roman" pitchFamily="18" charset="0"/>
              </a:rPr>
              <a:t>Прочти.  Спиши. Перескажи соседу.</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r>
              <a:rPr lang="ru-RU" dirty="0" smtClean="0"/>
              <a:t> </a:t>
            </a:r>
            <a:r>
              <a:rPr lang="ru-RU" dirty="0" smtClean="0">
                <a:latin typeface="Times New Roman" pitchFamily="18" charset="0"/>
                <a:cs typeface="Times New Roman" pitchFamily="18" charset="0"/>
              </a:rPr>
              <a:t>Как образуется каменный уголь</a:t>
            </a:r>
          </a:p>
          <a:p>
            <a:pPr>
              <a:buNone/>
            </a:pPr>
            <a:r>
              <a:rPr lang="ru-RU" dirty="0" smtClean="0">
                <a:latin typeface="Times New Roman" pitchFamily="18" charset="0"/>
                <a:cs typeface="Times New Roman" pitchFamily="18" charset="0"/>
              </a:rPr>
              <a:t>        Каменноугольные леса росли быстро и буйно. Мёртвые растения не успевали сгнить. В каменноугольных болотах слои отмерших остатков растений образовывали залежи торфа, который в свою очередь спрессовывался и превращался в каменный уголь.</a:t>
            </a:r>
          </a:p>
          <a:p>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260649"/>
            <a:ext cx="721414" cy="1224136"/>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3100" b="1" dirty="0" smtClean="0">
                <a:latin typeface="Times New Roman" pitchFamily="18" charset="0"/>
                <a:cs typeface="Times New Roman" pitchFamily="18" charset="0"/>
              </a:rPr>
              <a:t>Прочти. Отгадай загадку.  Спиши</a:t>
            </a:r>
            <a:r>
              <a:rPr lang="ru-RU" b="1" dirty="0" smtClean="0"/>
              <a:t>. </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60000"/>
              <a:lumOff val="40000"/>
            </a:schemeClr>
          </a:solidFill>
        </p:spPr>
        <p:txBody>
          <a:bodyPr/>
          <a:lstStyle/>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Сверху листик гладкий,                              </a:t>
            </a:r>
          </a:p>
          <a:p>
            <a:pPr>
              <a:buNone/>
            </a:pPr>
            <a:r>
              <a:rPr lang="ru-RU" dirty="0" smtClean="0">
                <a:latin typeface="Times New Roman" pitchFamily="18" charset="0"/>
                <a:cs typeface="Times New Roman" pitchFamily="18" charset="0"/>
              </a:rPr>
              <a:t>Но с байковой прокладкой. </a:t>
            </a:r>
          </a:p>
          <a:p>
            <a:pPr>
              <a:buNone/>
            </a:pPr>
            <a:r>
              <a:rPr lang="ru-RU" dirty="0" smtClean="0">
                <a:latin typeface="Times New Roman" pitchFamily="18" charset="0"/>
                <a:cs typeface="Times New Roman" pitchFamily="18" charset="0"/>
              </a:rPr>
              <a:t> </a:t>
            </a:r>
          </a:p>
          <a:p>
            <a:pPr>
              <a:buNone/>
            </a:pPr>
            <a:r>
              <a:rPr lang="ru-RU" i="1" dirty="0" smtClean="0">
                <a:latin typeface="Times New Roman" pitchFamily="18" charset="0"/>
                <a:cs typeface="Times New Roman" pitchFamily="18" charset="0"/>
              </a:rPr>
              <a:t>Байка – мягкая ткань                                 </a:t>
            </a: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 </a:t>
            </a:r>
          </a:p>
          <a:p>
            <a:pPr>
              <a:buNone/>
            </a:pPr>
            <a:endParaRPr lang="ru-RU" dirty="0"/>
          </a:p>
        </p:txBody>
      </p:sp>
      <p:pic>
        <p:nvPicPr>
          <p:cNvPr id="4" name="Рисунок 3" descr="https://krrot.net/wp-content/uploads/2018/04/image002-1156x650.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7544" y="260648"/>
            <a:ext cx="8280920" cy="58326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Прочти. Спиши.  Найди сложные слова.  Разбери по составу.</a:t>
            </a:r>
            <a:br>
              <a:rPr lang="ru-RU" sz="2800" b="1" dirty="0" smtClean="0">
                <a:latin typeface="Times New Roman" pitchFamily="18" charset="0"/>
                <a:cs typeface="Times New Roman" pitchFamily="18" charset="0"/>
              </a:rPr>
            </a:br>
            <a:endParaRPr lang="ru-RU" sz="2800" b="1" dirty="0"/>
          </a:p>
        </p:txBody>
      </p:sp>
      <p:sp>
        <p:nvSpPr>
          <p:cNvPr id="3" name="Содержимое 2"/>
          <p:cNvSpPr>
            <a:spLocks noGrp="1"/>
          </p:cNvSpPr>
          <p:nvPr>
            <p:ph idx="1"/>
          </p:nvPr>
        </p:nvSpPr>
        <p:spPr>
          <a:solidFill>
            <a:schemeClr val="accent6">
              <a:lumMod val="60000"/>
              <a:lumOff val="40000"/>
            </a:schemeClr>
          </a:solidFill>
        </p:spPr>
        <p:txBody>
          <a:bodyPr>
            <a:noAutofit/>
          </a:bodyPr>
          <a:lstStyle/>
          <a:p>
            <a:pPr>
              <a:buNone/>
            </a:pPr>
            <a:r>
              <a:rPr lang="ru-RU" sz="2800" dirty="0" smtClean="0">
                <a:latin typeface="Times New Roman" pitchFamily="18" charset="0"/>
                <a:cs typeface="Times New Roman" pitchFamily="18" charset="0"/>
              </a:rPr>
              <a:t> </a:t>
            </a:r>
          </a:p>
          <a:p>
            <a:pPr>
              <a:buNone/>
            </a:pPr>
            <a:r>
              <a:rPr lang="ru-RU" sz="2800" dirty="0" smtClean="0">
                <a:latin typeface="Times New Roman" pitchFamily="18" charset="0"/>
                <a:cs typeface="Times New Roman" pitchFamily="18" charset="0"/>
              </a:rPr>
              <a:t>         В Кузбассе найдены минеральные воды и лечебные грязи. Самое крупное месторождение  углекислых вод в Кузбассе находится в долине реки Верхняя </a:t>
            </a:r>
            <a:r>
              <a:rPr lang="ru-RU" sz="2800" dirty="0" err="1" smtClean="0">
                <a:latin typeface="Times New Roman" pitchFamily="18" charset="0"/>
                <a:cs typeface="Times New Roman" pitchFamily="18" charset="0"/>
              </a:rPr>
              <a:t>Терсь</a:t>
            </a:r>
            <a:r>
              <a:rPr lang="ru-RU" sz="2800" dirty="0" smtClean="0">
                <a:latin typeface="Times New Roman" pitchFamily="18" charset="0"/>
                <a:cs typeface="Times New Roman" pitchFamily="18" charset="0"/>
              </a:rPr>
              <a:t>. Минеральные воды аналогичные северокавказским  минеральным водам, обнаружены в районе сёл Борисово и Берёзовка («</a:t>
            </a:r>
            <a:r>
              <a:rPr lang="ru-RU" sz="2800" dirty="0" err="1" smtClean="0">
                <a:latin typeface="Times New Roman" pitchFamily="18" charset="0"/>
                <a:cs typeface="Times New Roman" pitchFamily="18" charset="0"/>
              </a:rPr>
              <a:t>Борисовская</a:t>
            </a:r>
            <a:r>
              <a:rPr lang="ru-RU" sz="2800" dirty="0" smtClean="0">
                <a:latin typeface="Times New Roman" pitchFamily="18" charset="0"/>
                <a:cs typeface="Times New Roman" pitchFamily="18" charset="0"/>
              </a:rPr>
              <a:t>» и «</a:t>
            </a:r>
            <a:r>
              <a:rPr lang="ru-RU" sz="2800" dirty="0" err="1" smtClean="0">
                <a:latin typeface="Times New Roman" pitchFamily="18" charset="0"/>
                <a:cs typeface="Times New Roman" pitchFamily="18" charset="0"/>
              </a:rPr>
              <a:t>Берёзовоярская</a:t>
            </a:r>
            <a:r>
              <a:rPr lang="ru-RU" sz="2800" dirty="0" smtClean="0">
                <a:latin typeface="Times New Roman" pitchFamily="18" charset="0"/>
                <a:cs typeface="Times New Roman" pitchFamily="18" charset="0"/>
              </a:rPr>
              <a:t>» минеральная вода). </a:t>
            </a:r>
          </a:p>
          <a:p>
            <a:r>
              <a:rPr lang="ru-RU" sz="2800" dirty="0" smtClean="0">
                <a:latin typeface="Times New Roman" pitchFamily="18" charset="0"/>
                <a:cs typeface="Times New Roman" pitchFamily="18" charset="0"/>
              </a:rPr>
              <a:t> </a:t>
            </a:r>
          </a:p>
          <a:p>
            <a:r>
              <a:rPr lang="ru-RU" sz="2800" dirty="0" smtClean="0">
                <a:latin typeface="Times New Roman" pitchFamily="18" charset="0"/>
                <a:cs typeface="Times New Roman" pitchFamily="18" charset="0"/>
              </a:rPr>
              <a:t> </a:t>
            </a:r>
          </a:p>
          <a:p>
            <a:endParaRPr lang="ru-RU" sz="2800"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332656"/>
            <a:ext cx="793422" cy="1224135"/>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1800" b="1" dirty="0" smtClean="0">
                <a:latin typeface="Times New Roman" pitchFamily="18" charset="0"/>
                <a:cs typeface="Times New Roman" pitchFamily="18" charset="0"/>
              </a:rPr>
              <a:t>Прочти отрывок из сказки.  Выпиши из текста словосочетания: </a:t>
            </a:r>
            <a:r>
              <a:rPr lang="ru-RU" sz="1800" b="1" dirty="0" err="1" smtClean="0">
                <a:latin typeface="Times New Roman" pitchFamily="18" charset="0"/>
                <a:cs typeface="Times New Roman" pitchFamily="18" charset="0"/>
              </a:rPr>
              <a:t>глагол+</a:t>
            </a:r>
            <a:r>
              <a:rPr lang="ru-RU" sz="1800" b="1" dirty="0" smtClean="0">
                <a:latin typeface="Times New Roman" pitchFamily="18" charset="0"/>
                <a:cs typeface="Times New Roman" pitchFamily="18" charset="0"/>
              </a:rPr>
              <a:t> сущ. Определи падеж существительных. Найди в тексте сложные слова,  разбери по составу.</a:t>
            </a: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fontScale="70000" lnSpcReduction="20000"/>
          </a:bodyPr>
          <a:lstStyle/>
          <a:p>
            <a:pPr>
              <a:buNone/>
            </a:pPr>
            <a:r>
              <a:rPr lang="ru-RU" dirty="0" smtClean="0">
                <a:latin typeface="Times New Roman" pitchFamily="18" charset="0"/>
                <a:cs typeface="Times New Roman" pitchFamily="18" charset="0"/>
              </a:rPr>
              <a:t>Торт готов. Он огромный,  красивый и сладкий. На столе одуванчиков жёлтых охапка. Наконец – то пришли долгожданные гости. Всех к столу Лесная Царица просит.</a:t>
            </a:r>
          </a:p>
          <a:p>
            <a:pPr>
              <a:buNone/>
            </a:pPr>
            <a:r>
              <a:rPr lang="ru-RU" dirty="0" smtClean="0">
                <a:latin typeface="Times New Roman" pitchFamily="18" charset="0"/>
                <a:cs typeface="Times New Roman" pitchFamily="18" charset="0"/>
              </a:rPr>
              <a:t>    Толстушка Зима села с холодильником рядом, радует всех белоснежным нарядом. </a:t>
            </a:r>
          </a:p>
          <a:p>
            <a:pPr>
              <a:buNone/>
            </a:pPr>
            <a:r>
              <a:rPr lang="ru-RU" dirty="0" smtClean="0">
                <a:latin typeface="Times New Roman" pitchFamily="18" charset="0"/>
                <a:cs typeface="Times New Roman" pitchFamily="18" charset="0"/>
              </a:rPr>
              <a:t>   Золотая Осень отведать наливных яблочек  да спелых ягод просит.        </a:t>
            </a:r>
            <a:r>
              <a:rPr lang="ru-RU" dirty="0" err="1" smtClean="0">
                <a:latin typeface="Times New Roman" pitchFamily="18" charset="0"/>
                <a:cs typeface="Times New Roman" pitchFamily="18" charset="0"/>
              </a:rPr>
              <a:t>Весна-красна</a:t>
            </a:r>
            <a:r>
              <a:rPr lang="ru-RU" dirty="0" smtClean="0">
                <a:latin typeface="Times New Roman" pitchFamily="18" charset="0"/>
                <a:cs typeface="Times New Roman" pitchFamily="18" charset="0"/>
              </a:rPr>
              <a:t> в сарафане зелёном взяла одуванчики с поклоном. Каждый цветок в торт воткнула ловко, они ожили,  подняли головки.</a:t>
            </a:r>
          </a:p>
          <a:p>
            <a:pPr>
              <a:buNone/>
            </a:pPr>
            <a:r>
              <a:rPr lang="ru-RU" dirty="0" smtClean="0">
                <a:latin typeface="Times New Roman" pitchFamily="18" charset="0"/>
                <a:cs typeface="Times New Roman" pitchFamily="18" charset="0"/>
              </a:rPr>
              <a:t>   Улыбнулась красавица Лето, в разноцветное платье одета, пшеничная коса ниже пояса, наклонилась, каждый цветочек горячей ладошкой задела -  вмиг одуванчики поседели.</a:t>
            </a:r>
          </a:p>
          <a:p>
            <a:pPr>
              <a:buNone/>
            </a:pPr>
            <a:r>
              <a:rPr lang="ru-RU" dirty="0" smtClean="0">
                <a:latin typeface="Times New Roman" pitchFamily="18" charset="0"/>
                <a:cs typeface="Times New Roman" pitchFamily="18" charset="0"/>
              </a:rPr>
              <a:t> </a:t>
            </a:r>
          </a:p>
          <a:p>
            <a:pPr>
              <a:buNone/>
            </a:pPr>
            <a:r>
              <a:rPr lang="ru-RU" i="1" dirty="0" smtClean="0">
                <a:latin typeface="Times New Roman" pitchFamily="18" charset="0"/>
                <a:cs typeface="Times New Roman" pitchFamily="18" charset="0"/>
              </a:rPr>
              <a:t>                                                            «Сказки бабушки Татьяны</a:t>
            </a:r>
            <a:r>
              <a:rPr lang="ru-RU" i="1" dirty="0" smtClean="0"/>
              <a:t>» </a:t>
            </a:r>
          </a:p>
          <a:p>
            <a:pPr>
              <a:buNone/>
            </a:pPr>
            <a:r>
              <a:rPr lang="ru-RU" i="1" dirty="0" smtClean="0"/>
              <a:t>                                                                   </a:t>
            </a:r>
            <a:r>
              <a:rPr lang="ru-RU" i="1" dirty="0" smtClean="0">
                <a:latin typeface="Times New Roman" pitchFamily="18" charset="0"/>
                <a:cs typeface="Times New Roman" pitchFamily="18" charset="0"/>
              </a:rPr>
              <a:t>Из рукописи Т.К. Яковлевой. </a:t>
            </a:r>
            <a:endParaRPr lang="ru-RU" dirty="0" smtClean="0">
              <a:latin typeface="Times New Roman" pitchFamily="18" charset="0"/>
              <a:cs typeface="Times New Roman" pitchFamily="18" charset="0"/>
            </a:endParaRPr>
          </a:p>
          <a:p>
            <a:pPr>
              <a:buNone/>
            </a:pPr>
            <a:endParaRPr lang="ru-RU" dirty="0">
              <a:latin typeface="Times New Roman" pitchFamily="18" charset="0"/>
              <a:cs typeface="Times New Roman" pitchFamily="18" charset="0"/>
            </a:endParaRPr>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563888" y="5229200"/>
            <a:ext cx="1152128" cy="936103"/>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lstStyle/>
          <a:p>
            <a:r>
              <a:rPr lang="ru-RU" b="1" dirty="0" smtClean="0">
                <a:latin typeface="Times New Roman" pitchFamily="18" charset="0"/>
                <a:cs typeface="Times New Roman" pitchFamily="18" charset="0"/>
              </a:rPr>
              <a:t>Это интересно!</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fontScale="25000" lnSpcReduction="20000"/>
          </a:bodyPr>
          <a:lstStyle/>
          <a:p>
            <a:pPr>
              <a:buNone/>
            </a:pPr>
            <a:r>
              <a:rPr lang="ru-RU" b="1" dirty="0" smtClean="0"/>
              <a:t> </a:t>
            </a:r>
            <a:endParaRPr lang="ru-RU" dirty="0" smtClean="0"/>
          </a:p>
          <a:p>
            <a:r>
              <a:rPr lang="ru-RU" sz="8000" b="1" i="1" dirty="0" smtClean="0">
                <a:latin typeface="Times New Roman" pitchFamily="18" charset="0"/>
                <a:cs typeface="Times New Roman" pitchFamily="18" charset="0"/>
              </a:rPr>
              <a:t>Самым</a:t>
            </a:r>
            <a:r>
              <a:rPr lang="ru-RU" sz="8000" dirty="0" smtClean="0">
                <a:latin typeface="Times New Roman" pitchFamily="18" charset="0"/>
                <a:cs typeface="Times New Roman" pitchFamily="18" charset="0"/>
              </a:rPr>
              <a:t> крупным озером в нашей области является Большой </a:t>
            </a:r>
            <a:r>
              <a:rPr lang="ru-RU" sz="8000" dirty="0" err="1" smtClean="0">
                <a:latin typeface="Times New Roman" pitchFamily="18" charset="0"/>
                <a:cs typeface="Times New Roman" pitchFamily="18" charset="0"/>
              </a:rPr>
              <a:t>Берчикуль</a:t>
            </a:r>
            <a:r>
              <a:rPr lang="ru-RU" sz="8000" dirty="0" smtClean="0">
                <a:latin typeface="Times New Roman" pitchFamily="18" charset="0"/>
                <a:cs typeface="Times New Roman" pitchFamily="18" charset="0"/>
              </a:rPr>
              <a:t>.</a:t>
            </a:r>
          </a:p>
          <a:p>
            <a:r>
              <a:rPr lang="ru-RU" sz="8000" b="1" i="1" dirty="0" smtClean="0">
                <a:latin typeface="Times New Roman" pitchFamily="18" charset="0"/>
                <a:cs typeface="Times New Roman" pitchFamily="18" charset="0"/>
              </a:rPr>
              <a:t>Самое</a:t>
            </a:r>
            <a:r>
              <a:rPr lang="ru-RU" sz="8000" dirty="0" smtClean="0">
                <a:latin typeface="Times New Roman" pitchFamily="18" charset="0"/>
                <a:cs typeface="Times New Roman" pitchFamily="18" charset="0"/>
              </a:rPr>
              <a:t> большое количество древесины с одного гектара из хвойных пород деревьев даёт лиственница.</a:t>
            </a:r>
          </a:p>
          <a:p>
            <a:r>
              <a:rPr lang="ru-RU" sz="8000" b="1" i="1" dirty="0" smtClean="0">
                <a:latin typeface="Times New Roman" pitchFamily="18" charset="0"/>
                <a:cs typeface="Times New Roman" pitchFamily="18" charset="0"/>
              </a:rPr>
              <a:t>Самые</a:t>
            </a:r>
            <a:r>
              <a:rPr lang="ru-RU" sz="8000" dirty="0" smtClean="0">
                <a:latin typeface="Times New Roman" pitchFamily="18" charset="0"/>
                <a:cs typeface="Times New Roman" pitchFamily="18" charset="0"/>
              </a:rPr>
              <a:t> морозостойкие – кусты чёрной смородины. </a:t>
            </a:r>
          </a:p>
          <a:p>
            <a:r>
              <a:rPr lang="ru-RU" sz="8000" b="1" i="1" dirty="0" smtClean="0">
                <a:latin typeface="Times New Roman" pitchFamily="18" charset="0"/>
                <a:cs typeface="Times New Roman" pitchFamily="18" charset="0"/>
              </a:rPr>
              <a:t>Самые</a:t>
            </a:r>
            <a:r>
              <a:rPr lang="ru-RU" sz="8000" dirty="0" smtClean="0">
                <a:latin typeface="Times New Roman" pitchFamily="18" charset="0"/>
                <a:cs typeface="Times New Roman" pitchFamily="18" charset="0"/>
              </a:rPr>
              <a:t> распространённые  почвы в нашей области дерново-подзолистые  и серые лесные.</a:t>
            </a:r>
          </a:p>
          <a:p>
            <a:r>
              <a:rPr lang="ru-RU" sz="8000" b="1" i="1" dirty="0" smtClean="0">
                <a:latin typeface="Times New Roman" pitchFamily="18" charset="0"/>
                <a:cs typeface="Times New Roman" pitchFamily="18" charset="0"/>
              </a:rPr>
              <a:t>Самая</a:t>
            </a:r>
            <a:r>
              <a:rPr lang="ru-RU" sz="8000" dirty="0" smtClean="0">
                <a:latin typeface="Times New Roman" pitchFamily="18" charset="0"/>
                <a:cs typeface="Times New Roman" pitchFamily="18" charset="0"/>
              </a:rPr>
              <a:t> большая по протяжённости и высоте над уровнем моря горная система Кузнецкого Алатау. </a:t>
            </a:r>
          </a:p>
          <a:p>
            <a:r>
              <a:rPr lang="ru-RU" sz="8000" b="1" i="1" dirty="0" smtClean="0">
                <a:latin typeface="Times New Roman" pitchFamily="18" charset="0"/>
                <a:cs typeface="Times New Roman" pitchFamily="18" charset="0"/>
              </a:rPr>
              <a:t>Самая</a:t>
            </a:r>
            <a:r>
              <a:rPr lang="ru-RU" sz="8000" dirty="0" smtClean="0">
                <a:latin typeface="Times New Roman" pitchFamily="18" charset="0"/>
                <a:cs typeface="Times New Roman" pitchFamily="18" charset="0"/>
              </a:rPr>
              <a:t> высокая гора нашей области </a:t>
            </a:r>
            <a:r>
              <a:rPr lang="ru-RU" sz="8000" dirty="0" err="1" smtClean="0">
                <a:latin typeface="Times New Roman" pitchFamily="18" charset="0"/>
                <a:cs typeface="Times New Roman" pitchFamily="18" charset="0"/>
              </a:rPr>
              <a:t>Амзас</a:t>
            </a:r>
            <a:r>
              <a:rPr lang="ru-RU" sz="8000" dirty="0" smtClean="0">
                <a:latin typeface="Times New Roman" pitchFamily="18" charset="0"/>
                <a:cs typeface="Times New Roman" pitchFamily="18" charset="0"/>
              </a:rPr>
              <a:t> - </a:t>
            </a:r>
            <a:r>
              <a:rPr lang="ru-RU" sz="8000" dirty="0" err="1" smtClean="0">
                <a:latin typeface="Times New Roman" pitchFamily="18" charset="0"/>
                <a:cs typeface="Times New Roman" pitchFamily="18" charset="0"/>
              </a:rPr>
              <a:t>Таскыл</a:t>
            </a:r>
            <a:r>
              <a:rPr lang="ru-RU" sz="8000" dirty="0" smtClean="0">
                <a:latin typeface="Times New Roman" pitchFamily="18" charset="0"/>
                <a:cs typeface="Times New Roman" pitchFamily="18" charset="0"/>
              </a:rPr>
              <a:t> (Верхний Зуб) – 2178 метров над уровнем моря.</a:t>
            </a:r>
          </a:p>
          <a:p>
            <a:r>
              <a:rPr lang="ru-RU" sz="8000" b="1" i="1" dirty="0" smtClean="0">
                <a:latin typeface="Times New Roman" pitchFamily="18" charset="0"/>
                <a:cs typeface="Times New Roman" pitchFamily="18" charset="0"/>
              </a:rPr>
              <a:t>Самый</a:t>
            </a:r>
            <a:r>
              <a:rPr lang="ru-RU" sz="8000" dirty="0" smtClean="0">
                <a:latin typeface="Times New Roman" pitchFamily="18" charset="0"/>
                <a:cs typeface="Times New Roman" pitchFamily="18" charset="0"/>
              </a:rPr>
              <a:t> сильный из грибных ядов содержится в бледной поганке. Съеденный кусочек бледной поганки сильнее укуса змеи. Редко кто выживает, отравившись этим грибом.</a:t>
            </a:r>
          </a:p>
          <a:p>
            <a:r>
              <a:rPr lang="ru-RU" sz="8000" b="1" i="1" dirty="0" smtClean="0">
                <a:latin typeface="Times New Roman" pitchFamily="18" charset="0"/>
                <a:cs typeface="Times New Roman" pitchFamily="18" charset="0"/>
              </a:rPr>
              <a:t>Самый </a:t>
            </a:r>
            <a:r>
              <a:rPr lang="ru-RU" sz="8000" dirty="0" smtClean="0">
                <a:latin typeface="Times New Roman" pitchFamily="18" charset="0"/>
                <a:cs typeface="Times New Roman" pitchFamily="18" charset="0"/>
              </a:rPr>
              <a:t>долгожитель из кустарничков – черника, она растёт до трёхсот лет.</a:t>
            </a:r>
          </a:p>
          <a:p>
            <a:endParaRPr lang="ru-RU" sz="8000"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28384" y="188641"/>
            <a:ext cx="793422" cy="1296144"/>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3568" y="2132856"/>
            <a:ext cx="7772400" cy="1470025"/>
          </a:xfrm>
          <a:solidFill>
            <a:schemeClr val="accent6"/>
          </a:solidFill>
        </p:spPr>
        <p:txBody>
          <a:bodyPr/>
          <a:lstStyle/>
          <a:p>
            <a:r>
              <a:rPr lang="ru-RU" b="1" dirty="0" smtClean="0">
                <a:latin typeface="Times New Roman" pitchFamily="18" charset="0"/>
                <a:cs typeface="Times New Roman" pitchFamily="18" charset="0"/>
              </a:rPr>
              <a:t>Орфография</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5" name="Подзаголовок 4"/>
          <p:cNvSpPr>
            <a:spLocks noGrp="1"/>
          </p:cNvSpPr>
          <p:nvPr>
            <p:ph type="subTitle" idx="1"/>
          </p:nvPr>
        </p:nvSpPr>
        <p:spPr/>
        <p:txBody>
          <a:bodyPr/>
          <a:lstStyle/>
          <a:p>
            <a:endParaRPr lang="ru-RU" dirty="0"/>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308304" y="332656"/>
            <a:ext cx="1081454" cy="1626577"/>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228998"/>
          </a:xfrm>
          <a:solidFill>
            <a:schemeClr val="accent6"/>
          </a:solidFill>
        </p:spPr>
        <p:txBody>
          <a:bodyPr>
            <a:normAutofit fontScale="90000"/>
          </a:bodyPr>
          <a:lstStyle/>
          <a:p>
            <a:pPr algn="l"/>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Прочти текст. Озаглавь его. Спиши.</a:t>
            </a: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Выпиши 3 слова с безударной гласной, проверяемой ударением,  3 слова с парной согласной.  Выполни проверку.</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p>
        </p:txBody>
      </p:sp>
      <p:sp>
        <p:nvSpPr>
          <p:cNvPr id="3" name="Содержимое 2"/>
          <p:cNvSpPr>
            <a:spLocks noGrp="1"/>
          </p:cNvSpPr>
          <p:nvPr>
            <p:ph idx="1"/>
          </p:nvPr>
        </p:nvSpPr>
        <p:spPr>
          <a:solidFill>
            <a:schemeClr val="accent6">
              <a:lumMod val="60000"/>
              <a:lumOff val="40000"/>
            </a:schemeClr>
          </a:solidFill>
        </p:spPr>
        <p:txBody>
          <a:bodyPr>
            <a:normAutofit fontScale="92500" lnSpcReduction="10000"/>
          </a:bodyPr>
          <a:lstStyle/>
          <a:p>
            <a:pPr>
              <a:buNone/>
            </a:pPr>
            <a:r>
              <a:rPr lang="ru-RU" dirty="0" smtClean="0">
                <a:latin typeface="Times New Roman" pitchFamily="18" charset="0"/>
                <a:cs typeface="Times New Roman" pitchFamily="18" charset="0"/>
              </a:rPr>
              <a:t>        Осень в нашей области наступает в конце августа или начале сентября. Теплые дни сменяются холодными ночами. Много дождливых дней.</a:t>
            </a:r>
          </a:p>
          <a:p>
            <a:pPr>
              <a:buNone/>
            </a:pPr>
            <a:r>
              <a:rPr lang="ru-RU" dirty="0" smtClean="0">
                <a:latin typeface="Times New Roman" pitchFamily="18" charset="0"/>
                <a:cs typeface="Times New Roman" pitchFamily="18" charset="0"/>
              </a:rPr>
              <a:t>         Но бывают дни, когда вдруг пойдет снег, задует ледяной северный ветер. Но  вскоре от первого снега не остается и следа. Во второй половине сентября обычно устанавливается ясная сухая тёплая погода.  Народ этот период называет «бабьим летом».</a:t>
            </a:r>
          </a:p>
          <a:p>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700" b="1" dirty="0" smtClean="0">
                <a:latin typeface="Times New Roman" pitchFamily="18" charset="0"/>
                <a:cs typeface="Times New Roman" pitchFamily="18" charset="0"/>
              </a:rPr>
              <a:t>Исправь ошибки, допущенные учеником.</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60000"/>
              <a:lumOff val="40000"/>
            </a:schemeClr>
          </a:solidFill>
        </p:spPr>
        <p:txBody>
          <a:bodyPr/>
          <a:lstStyle/>
          <a:p>
            <a:pPr>
              <a:buNone/>
            </a:pPr>
            <a:r>
              <a:rPr lang="ru-RU" dirty="0" smtClean="0">
                <a:latin typeface="Times New Roman" pitchFamily="18" charset="0"/>
                <a:cs typeface="Times New Roman" pitchFamily="18" charset="0"/>
              </a:rPr>
              <a:t>           В Кемеровской области в районе сила Кузедеево остался </a:t>
            </a:r>
            <a:r>
              <a:rPr lang="ru-RU" dirty="0" err="1" smtClean="0">
                <a:latin typeface="Times New Roman" pitchFamily="18" charset="0"/>
                <a:cs typeface="Times New Roman" pitchFamily="18" charset="0"/>
              </a:rPr>
              <a:t>астровок</a:t>
            </a:r>
            <a:r>
              <a:rPr lang="ru-RU" dirty="0" smtClean="0">
                <a:latin typeface="Times New Roman" pitchFamily="18" charset="0"/>
                <a:cs typeface="Times New Roman" pitchFamily="18" charset="0"/>
              </a:rPr>
              <a:t> древнего </a:t>
            </a:r>
            <a:r>
              <a:rPr lang="ru-RU" dirty="0" err="1" smtClean="0">
                <a:latin typeface="Times New Roman" pitchFamily="18" charset="0"/>
                <a:cs typeface="Times New Roman" pitchFamily="18" charset="0"/>
              </a:rPr>
              <a:t>долидниковава</a:t>
            </a:r>
            <a:r>
              <a:rPr lang="ru-RU" dirty="0" smtClean="0">
                <a:latin typeface="Times New Roman" pitchFamily="18" charset="0"/>
                <a:cs typeface="Times New Roman" pitchFamily="18" charset="0"/>
              </a:rPr>
              <a:t> леса – </a:t>
            </a:r>
            <a:r>
              <a:rPr lang="ru-RU" dirty="0" err="1" smtClean="0">
                <a:latin typeface="Times New Roman" pitchFamily="18" charset="0"/>
                <a:cs typeface="Times New Roman" pitchFamily="18" charset="0"/>
              </a:rPr>
              <a:t>липавая</a:t>
            </a:r>
            <a:r>
              <a:rPr lang="ru-RU" dirty="0" smtClean="0">
                <a:latin typeface="Times New Roman" pitchFamily="18" charset="0"/>
                <a:cs typeface="Times New Roman" pitchFamily="18" charset="0"/>
              </a:rPr>
              <a:t> роща. Учёный ботаник  Порфирий Никитич </a:t>
            </a:r>
            <a:r>
              <a:rPr lang="ru-RU" dirty="0" err="1" smtClean="0">
                <a:latin typeface="Times New Roman" pitchFamily="18" charset="0"/>
                <a:cs typeface="Times New Roman" pitchFamily="18" charset="0"/>
              </a:rPr>
              <a:t>крылов</a:t>
            </a:r>
            <a:r>
              <a:rPr lang="ru-RU" dirty="0" smtClean="0">
                <a:latin typeface="Times New Roman" pitchFamily="18" charset="0"/>
                <a:cs typeface="Times New Roman" pitchFamily="18" charset="0"/>
              </a:rPr>
              <a:t>  в XIX веке обнаружил липовый остров. Он назвал  дерево «липа сибирская»</a:t>
            </a:r>
          </a:p>
          <a:p>
            <a:pPr>
              <a:buNone/>
            </a:pPr>
            <a:endParaRPr lang="ru-RU"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lstStyle/>
          <a:p>
            <a:r>
              <a:rPr lang="ru-RU" dirty="0" smtClean="0">
                <a:latin typeface="Times New Roman" pitchFamily="18" charset="0"/>
                <a:cs typeface="Times New Roman" pitchFamily="18" charset="0"/>
              </a:rPr>
              <a:t>Проверь себя</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a:buNone/>
            </a:pPr>
            <a:r>
              <a:rPr lang="ru-RU" dirty="0" smtClean="0">
                <a:latin typeface="Times New Roman" pitchFamily="18" charset="0"/>
                <a:cs typeface="Times New Roman" pitchFamily="18" charset="0"/>
              </a:rPr>
              <a:t> В Кемеровской области в районе с</a:t>
            </a:r>
            <a:r>
              <a:rPr lang="ru-RU" dirty="0" smtClean="0">
                <a:solidFill>
                  <a:schemeClr val="accent6">
                    <a:lumMod val="20000"/>
                    <a:lumOff val="80000"/>
                  </a:schemeClr>
                </a:solidFill>
                <a:latin typeface="Times New Roman" pitchFamily="18" charset="0"/>
                <a:cs typeface="Times New Roman" pitchFamily="18" charset="0"/>
              </a:rPr>
              <a:t>е</a:t>
            </a:r>
            <a:r>
              <a:rPr lang="ru-RU" dirty="0" smtClean="0">
                <a:latin typeface="Times New Roman" pitchFamily="18" charset="0"/>
                <a:cs typeface="Times New Roman" pitchFamily="18" charset="0"/>
              </a:rPr>
              <a:t>ла Кузедеево остался </a:t>
            </a:r>
            <a:r>
              <a:rPr lang="ru-RU" dirty="0" smtClean="0">
                <a:solidFill>
                  <a:schemeClr val="accent6">
                    <a:lumMod val="20000"/>
                    <a:lumOff val="80000"/>
                  </a:schemeClr>
                </a:solidFill>
                <a:latin typeface="Times New Roman" pitchFamily="18" charset="0"/>
                <a:cs typeface="Times New Roman" pitchFamily="18" charset="0"/>
              </a:rPr>
              <a:t>о</a:t>
            </a:r>
            <a:r>
              <a:rPr lang="ru-RU" dirty="0" smtClean="0">
                <a:latin typeface="Times New Roman" pitchFamily="18" charset="0"/>
                <a:cs typeface="Times New Roman" pitchFamily="18" charset="0"/>
              </a:rPr>
              <a:t>стровок древнего дол</a:t>
            </a:r>
            <a:r>
              <a:rPr lang="ru-RU" dirty="0" smtClean="0">
                <a:solidFill>
                  <a:schemeClr val="accent6">
                    <a:lumMod val="20000"/>
                    <a:lumOff val="80000"/>
                  </a:schemeClr>
                </a:solidFill>
                <a:latin typeface="Times New Roman" pitchFamily="18" charset="0"/>
                <a:cs typeface="Times New Roman" pitchFamily="18" charset="0"/>
              </a:rPr>
              <a:t>е</a:t>
            </a:r>
            <a:r>
              <a:rPr lang="ru-RU" dirty="0" smtClean="0">
                <a:latin typeface="Times New Roman" pitchFamily="18" charset="0"/>
                <a:cs typeface="Times New Roman" pitchFamily="18" charset="0"/>
              </a:rPr>
              <a:t>дников</a:t>
            </a:r>
            <a:r>
              <a:rPr lang="ru-RU" dirty="0" smtClean="0">
                <a:solidFill>
                  <a:schemeClr val="accent6">
                    <a:lumMod val="20000"/>
                    <a:lumOff val="80000"/>
                  </a:schemeClr>
                </a:solidFill>
                <a:latin typeface="Times New Roman" pitchFamily="18" charset="0"/>
                <a:cs typeface="Times New Roman" pitchFamily="18" charset="0"/>
              </a:rPr>
              <a:t>ого</a:t>
            </a:r>
            <a:r>
              <a:rPr lang="ru-RU" dirty="0" smtClean="0">
                <a:latin typeface="Times New Roman" pitchFamily="18" charset="0"/>
                <a:cs typeface="Times New Roman" pitchFamily="18" charset="0"/>
              </a:rPr>
              <a:t> леса – лип</a:t>
            </a:r>
            <a:r>
              <a:rPr lang="ru-RU" dirty="0" smtClean="0">
                <a:solidFill>
                  <a:schemeClr val="accent6">
                    <a:lumMod val="20000"/>
                    <a:lumOff val="80000"/>
                  </a:schemeClr>
                </a:solidFill>
                <a:latin typeface="Times New Roman" pitchFamily="18" charset="0"/>
                <a:cs typeface="Times New Roman" pitchFamily="18" charset="0"/>
              </a:rPr>
              <a:t>о</a:t>
            </a:r>
            <a:r>
              <a:rPr lang="ru-RU" dirty="0" smtClean="0">
                <a:latin typeface="Times New Roman" pitchFamily="18" charset="0"/>
                <a:cs typeface="Times New Roman" pitchFamily="18" charset="0"/>
              </a:rPr>
              <a:t>вая роща. Учёный ботаник  Порфирий Никитич </a:t>
            </a:r>
            <a:r>
              <a:rPr lang="ru-RU" dirty="0" smtClean="0">
                <a:solidFill>
                  <a:schemeClr val="accent6">
                    <a:lumMod val="20000"/>
                    <a:lumOff val="80000"/>
                  </a:schemeClr>
                </a:solidFill>
                <a:latin typeface="Times New Roman" pitchFamily="18" charset="0"/>
                <a:cs typeface="Times New Roman" pitchFamily="18" charset="0"/>
              </a:rPr>
              <a:t>К</a:t>
            </a:r>
            <a:r>
              <a:rPr lang="ru-RU" dirty="0" smtClean="0">
                <a:latin typeface="Times New Roman" pitchFamily="18" charset="0"/>
                <a:cs typeface="Times New Roman" pitchFamily="18" charset="0"/>
              </a:rPr>
              <a:t>рылов  в XIX веке обнаружил липовый остров. Он назвал  дерево «липа сибирская»</a:t>
            </a:r>
          </a:p>
          <a:p>
            <a:pPr>
              <a:buNone/>
            </a:pPr>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332656"/>
            <a:ext cx="793422" cy="122413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11560" y="274638"/>
            <a:ext cx="6816353" cy="1143000"/>
          </a:xfrm>
          <a:solidFill>
            <a:schemeClr val="accent6"/>
          </a:solidFill>
        </p:spPr>
        <p:txBody>
          <a:bodyPr>
            <a:normAutofit fontScale="90000"/>
          </a:bodyPr>
          <a:lstStyle/>
          <a:p>
            <a:pPr algn="l"/>
            <a:r>
              <a:rPr lang="ru-RU" sz="2400" b="1" dirty="0" smtClean="0">
                <a:latin typeface="Times New Roman" pitchFamily="18" charset="0"/>
                <a:cs typeface="Times New Roman" pitchFamily="18" charset="0"/>
              </a:rPr>
              <a:t> Из предложений выпиши  все словосочетания по схеме:  </a:t>
            </a:r>
            <a:r>
              <a:rPr lang="ru-RU" sz="2400" b="1" dirty="0" err="1" smtClean="0">
                <a:latin typeface="Times New Roman" pitchFamily="18" charset="0"/>
                <a:cs typeface="Times New Roman" pitchFamily="18" charset="0"/>
              </a:rPr>
              <a:t>сущ.+</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прилаг</a:t>
            </a:r>
            <a:r>
              <a:rPr lang="ru-RU" sz="2400" b="1" dirty="0" smtClean="0">
                <a:latin typeface="Times New Roman" pitchFamily="18" charset="0"/>
                <a:cs typeface="Times New Roman" pitchFamily="18" charset="0"/>
              </a:rPr>
              <a:t>.  Обозначь знаком «×» слово командир, а стрелкой зависимое слово.</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sz="half" idx="4294967295"/>
          </p:nvPr>
        </p:nvSpPr>
        <p:spPr>
          <a:xfrm>
            <a:off x="755576" y="2174875"/>
            <a:ext cx="3960440" cy="3951288"/>
          </a:xfrm>
          <a:solidFill>
            <a:schemeClr val="accent6"/>
          </a:solidFill>
        </p:spPr>
        <p:txBody>
          <a:bodyPr>
            <a:normAutofit fontScale="70000" lnSpcReduction="20000"/>
          </a:bodyPr>
          <a:lstStyle/>
          <a:p>
            <a:pPr>
              <a:spcBef>
                <a:spcPts val="0"/>
              </a:spcBef>
              <a:buNone/>
            </a:pPr>
            <a:r>
              <a:rPr lang="ru-RU" dirty="0" smtClean="0">
                <a:latin typeface="Times New Roman" pitchFamily="18" charset="0"/>
                <a:cs typeface="Times New Roman" pitchFamily="18" charset="0"/>
              </a:rPr>
              <a:t>           Горностай – один из самых маленьких хищников. Барсук – всеядный зверь, живущий в обширных норах.  «Карликом» звериного царства нашей тайги можно назвать землеройку. Обитают в лесах Кемеровской области и летающие звери – это летучие мыши.</a:t>
            </a:r>
          </a:p>
          <a:p>
            <a:endParaRPr lang="ru-RU" dirty="0"/>
          </a:p>
        </p:txBody>
      </p:sp>
      <p:pic>
        <p:nvPicPr>
          <p:cNvPr id="7" name="Содержимое 6" descr="http://cs-msk-fd-4.ykt2.ru/media/upload/photo/2015/09/04/800_0212.jpeg"/>
          <p:cNvPicPr>
            <a:picLocks noGrp="1"/>
          </p:cNvPicPr>
          <p:nvPr>
            <p:ph sz="quarter" idx="4294967295"/>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860032" y="1628800"/>
            <a:ext cx="3311525" cy="2303462"/>
          </a:xfrm>
          <a:prstGeom prst="rect">
            <a:avLst/>
          </a:prstGeom>
          <a:noFill/>
          <a:ln>
            <a:noFill/>
          </a:ln>
        </p:spPr>
      </p:pic>
      <p:pic>
        <p:nvPicPr>
          <p:cNvPr id="8" name="Рисунок 7" descr="https://avatars.mds.yandex.net/get-pdb/1626167/c6b692b7-6857-461f-950c-2966647b3804/s1200?webp=false"/>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64088" y="4221088"/>
            <a:ext cx="3456384" cy="2160240"/>
          </a:xfrm>
          <a:prstGeom prst="rect">
            <a:avLst/>
          </a:prstGeom>
          <a:noFill/>
          <a:ln>
            <a:noFill/>
          </a:ln>
        </p:spPr>
      </p:pic>
      <p:pic>
        <p:nvPicPr>
          <p:cNvPr id="9" name="Рисунок 8"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7884368" y="188640"/>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700" b="1" dirty="0" smtClean="0">
                <a:latin typeface="Times New Roman" pitchFamily="18" charset="0"/>
                <a:cs typeface="Times New Roman" pitchFamily="18" charset="0"/>
              </a:rPr>
              <a:t>Прочти текст. Из текста выпиши слова с пропущенной орфограммой, если можно сделай проверку.     </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60000"/>
              <a:lumOff val="40000"/>
            </a:schemeClr>
          </a:solidFill>
        </p:spPr>
        <p:txBody>
          <a:bodyPr/>
          <a:lstStyle/>
          <a:p>
            <a:pPr>
              <a:buNone/>
            </a:pPr>
            <a:r>
              <a:rPr lang="ru-RU" dirty="0" smtClean="0"/>
              <a:t>         Ж..</a:t>
            </a:r>
            <a:r>
              <a:rPr lang="ru-RU" dirty="0" err="1" smtClean="0"/>
              <a:t>вотных</a:t>
            </a:r>
            <a:r>
              <a:rPr lang="ru-RU" dirty="0" smtClean="0"/>
              <a:t> нашего края, несмотря на их постоянные миграции  можно разд.лить на </a:t>
            </a:r>
            <a:r>
              <a:rPr lang="ru-RU" dirty="0" err="1" smtClean="0"/>
              <a:t>груп</a:t>
            </a:r>
            <a:r>
              <a:rPr lang="ru-RU" dirty="0" smtClean="0"/>
              <a:t>..</a:t>
            </a:r>
            <a:r>
              <a:rPr lang="ru-RU" dirty="0" err="1" smtClean="0"/>
              <a:t>ы</a:t>
            </a:r>
            <a:r>
              <a:rPr lang="ru-RU" dirty="0" smtClean="0"/>
              <a:t> по месту об..</a:t>
            </a:r>
            <a:r>
              <a:rPr lang="ru-RU" dirty="0" err="1" smtClean="0"/>
              <a:t>тания</a:t>
            </a:r>
            <a:r>
              <a:rPr lang="ru-RU" dirty="0" smtClean="0"/>
              <a:t>: таёжные, горно-таёжные и ст..</a:t>
            </a:r>
            <a:r>
              <a:rPr lang="ru-RU" dirty="0" err="1" smtClean="0"/>
              <a:t>пные</a:t>
            </a:r>
            <a:r>
              <a:rPr lang="ru-RU" dirty="0" smtClean="0"/>
              <a:t>.</a:t>
            </a:r>
          </a:p>
          <a:p>
            <a:pPr>
              <a:buNone/>
            </a:pPr>
            <a:r>
              <a:rPr lang="ru-RU" dirty="0" smtClean="0"/>
              <a:t>          Таёжное сообщество  ..</a:t>
            </a:r>
            <a:r>
              <a:rPr lang="ru-RU" dirty="0" err="1" smtClean="0"/>
              <a:t>вляется</a:t>
            </a:r>
            <a:r>
              <a:rPr lang="ru-RU" dirty="0" smtClean="0"/>
              <a:t> одним из самых богатых по разнообразию фауны в </a:t>
            </a:r>
            <a:r>
              <a:rPr lang="ru-RU" dirty="0" err="1" smtClean="0"/>
              <a:t>Кузба</a:t>
            </a:r>
            <a:r>
              <a:rPr lang="ru-RU" dirty="0" smtClean="0"/>
              <a:t>….е.  Самыми крупными животными считаются лось, марал и бурый м..</a:t>
            </a:r>
            <a:r>
              <a:rPr lang="ru-RU" dirty="0" err="1" smtClean="0"/>
              <a:t>дведь</a:t>
            </a:r>
            <a:r>
              <a:rPr lang="ru-RU" dirty="0" smtClean="0"/>
              <a:t>.                    </a:t>
            </a:r>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332656"/>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260648"/>
            <a:ext cx="8229600" cy="5865515"/>
          </a:xfrm>
          <a:solidFill>
            <a:schemeClr val="accent6">
              <a:lumMod val="60000"/>
              <a:lumOff val="40000"/>
            </a:schemeClr>
          </a:solidFill>
        </p:spPr>
        <p:txBody>
          <a:bodyPr>
            <a:normAutofit fontScale="92500" lnSpcReduction="20000"/>
          </a:bodyPr>
          <a:lstStyle/>
          <a:p>
            <a:pPr>
              <a:buNone/>
            </a:pPr>
            <a:r>
              <a:rPr lang="ru-RU" dirty="0" smtClean="0"/>
              <a:t>         </a:t>
            </a:r>
            <a:r>
              <a:rPr lang="ru-RU" dirty="0" smtClean="0">
                <a:latin typeface="Times New Roman" pitchFamily="18" charset="0"/>
                <a:cs typeface="Times New Roman" pitchFamily="18" charset="0"/>
              </a:rPr>
              <a:t>На альпийских лугах или в горной тундре обитают типичные животные высокогорий.  Это алтайская пищуха и сибирский горный к..</a:t>
            </a:r>
            <a:r>
              <a:rPr lang="ru-RU" dirty="0" err="1" smtClean="0">
                <a:latin typeface="Times New Roman" pitchFamily="18" charset="0"/>
                <a:cs typeface="Times New Roman" pitchFamily="18" charset="0"/>
              </a:rPr>
              <a:t>зёл</a:t>
            </a:r>
            <a:r>
              <a:rPr lang="ru-RU" dirty="0" smtClean="0">
                <a:latin typeface="Times New Roman" pitchFamily="18" charset="0"/>
                <a:cs typeface="Times New Roman" pitchFamily="18" charset="0"/>
              </a:rPr>
              <a:t>.</a:t>
            </a:r>
          </a:p>
          <a:p>
            <a:pPr>
              <a:buNone/>
            </a:pPr>
            <a:r>
              <a:rPr lang="ru-RU" dirty="0" smtClean="0">
                <a:latin typeface="Times New Roman" pitchFamily="18" charset="0"/>
                <a:cs typeface="Times New Roman" pitchFamily="18" charset="0"/>
              </a:rPr>
              <a:t>         Ст..</a:t>
            </a:r>
            <a:r>
              <a:rPr lang="ru-RU" dirty="0" err="1" smtClean="0">
                <a:latin typeface="Times New Roman" pitchFamily="18" charset="0"/>
                <a:cs typeface="Times New Roman" pitchFamily="18" charset="0"/>
              </a:rPr>
              <a:t>пная</a:t>
            </a:r>
            <a:r>
              <a:rPr lang="ru-RU" dirty="0" smtClean="0">
                <a:latin typeface="Times New Roman" pitchFamily="18" charset="0"/>
                <a:cs typeface="Times New Roman" pitchFamily="18" charset="0"/>
              </a:rPr>
              <a:t> р..</a:t>
            </a:r>
            <a:r>
              <a:rPr lang="ru-RU" dirty="0" err="1" smtClean="0">
                <a:latin typeface="Times New Roman" pitchFamily="18" charset="0"/>
                <a:cs typeface="Times New Roman" pitchFamily="18" charset="0"/>
              </a:rPr>
              <a:t>стительность</a:t>
            </a:r>
            <a:r>
              <a:rPr lang="ru-RU" dirty="0" smtClean="0">
                <a:latin typeface="Times New Roman" pitchFamily="18" charset="0"/>
                <a:cs typeface="Times New Roman" pitchFamily="18" charset="0"/>
              </a:rPr>
              <a:t> по сравнению с таёжной </a:t>
            </a:r>
            <a:r>
              <a:rPr lang="ru-RU" dirty="0" err="1" smtClean="0">
                <a:latin typeface="Times New Roman" pitchFamily="18" charset="0"/>
                <a:cs typeface="Times New Roman" pitchFamily="18" charset="0"/>
              </a:rPr>
              <a:t>низк</a:t>
            </a:r>
            <a:r>
              <a:rPr lang="ru-RU" dirty="0" smtClean="0">
                <a:latin typeface="Times New Roman" pitchFamily="18" charset="0"/>
                <a:cs typeface="Times New Roman" pitchFamily="18" charset="0"/>
              </a:rPr>
              <a:t>..рослая,  мес..</a:t>
            </a:r>
            <a:r>
              <a:rPr lang="ru-RU" dirty="0" err="1" smtClean="0">
                <a:latin typeface="Times New Roman" pitchFamily="18" charset="0"/>
                <a:cs typeface="Times New Roman" pitchFamily="18" charset="0"/>
              </a:rPr>
              <a:t>ность</a:t>
            </a:r>
            <a:r>
              <a:rPr lang="ru-RU" dirty="0" smtClean="0">
                <a:latin typeface="Times New Roman" pitchFamily="18" charset="0"/>
                <a:cs typeface="Times New Roman" pitchFamily="18" charset="0"/>
              </a:rPr>
              <a:t> в степи открытая. Чтобы спрятаться от </a:t>
            </a:r>
            <a:r>
              <a:rPr lang="ru-RU" dirty="0" err="1" smtClean="0">
                <a:latin typeface="Times New Roman" pitchFamily="18" charset="0"/>
                <a:cs typeface="Times New Roman" pitchFamily="18" charset="0"/>
              </a:rPr>
              <a:t>вр</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гов</a:t>
            </a:r>
            <a:r>
              <a:rPr lang="ru-RU" dirty="0" smtClean="0">
                <a:latin typeface="Times New Roman" pitchFamily="18" charset="0"/>
                <a:cs typeface="Times New Roman" pitchFamily="18" charset="0"/>
              </a:rPr>
              <a:t>, животные скрываются в тр..</a:t>
            </a:r>
            <a:r>
              <a:rPr lang="ru-RU" dirty="0" err="1" smtClean="0">
                <a:latin typeface="Times New Roman" pitchFamily="18" charset="0"/>
                <a:cs typeface="Times New Roman" pitchFamily="18" charset="0"/>
              </a:rPr>
              <a:t>ве</a:t>
            </a:r>
            <a:r>
              <a:rPr lang="ru-RU" dirty="0" smtClean="0">
                <a:latin typeface="Times New Roman" pitchFamily="18" charset="0"/>
                <a:cs typeface="Times New Roman" pitchFamily="18" charset="0"/>
              </a:rPr>
              <a:t>, поэтому по размерам степные виды, как правило, значительно меньше таёжных, а по цвету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лёные</a:t>
            </a:r>
            <a:r>
              <a:rPr lang="ru-RU" dirty="0" smtClean="0">
                <a:latin typeface="Times New Roman" pitchFamily="18" charset="0"/>
                <a:cs typeface="Times New Roman" pitchFamily="18" charset="0"/>
              </a:rPr>
              <a:t> или ж..</a:t>
            </a:r>
            <a:r>
              <a:rPr lang="ru-RU" dirty="0" err="1" smtClean="0">
                <a:latin typeface="Times New Roman" pitchFamily="18" charset="0"/>
                <a:cs typeface="Times New Roman" pitchFamily="18" charset="0"/>
              </a:rPr>
              <a:t>лто-коричневые</a:t>
            </a:r>
            <a:r>
              <a:rPr lang="ru-RU" dirty="0" smtClean="0">
                <a:latin typeface="Times New Roman" pitchFamily="18" charset="0"/>
                <a:cs typeface="Times New Roman" pitchFamily="18" charset="0"/>
              </a:rPr>
              <a:t>. А </a:t>
            </a:r>
            <a:r>
              <a:rPr lang="ru-RU" dirty="0" err="1" smtClean="0">
                <a:latin typeface="Times New Roman" pitchFamily="18" charset="0"/>
                <a:cs typeface="Times New Roman" pitchFamily="18" charset="0"/>
              </a:rPr>
              <a:t>хищ</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ники</a:t>
            </a:r>
            <a:r>
              <a:rPr lang="ru-RU" dirty="0" smtClean="0">
                <a:latin typeface="Times New Roman" pitchFamily="18" charset="0"/>
                <a:cs typeface="Times New Roman" pitchFamily="18" charset="0"/>
              </a:rPr>
              <a:t> в таком сообществе имеют либо х..р..шее обоняние, либо х..р..шее зрение, умеют л..тать или быстро б..гать. Это зайцы, сурки, суслики.</a:t>
            </a:r>
          </a:p>
          <a:p>
            <a:endParaRPr lang="ru-RU"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algn="l"/>
            <a:r>
              <a:rPr lang="ru-RU" sz="2800" b="1" dirty="0" smtClean="0">
                <a:latin typeface="Times New Roman" pitchFamily="18" charset="0"/>
                <a:cs typeface="Times New Roman" pitchFamily="18" charset="0"/>
              </a:rPr>
              <a:t>Прочти стихотворение, спиши. Подчеркни орфограммы.</a:t>
            </a: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a:buNone/>
            </a:pPr>
            <a:endParaRPr lang="ru-RU" dirty="0" smtClean="0"/>
          </a:p>
          <a:p>
            <a:pPr>
              <a:buNone/>
            </a:pPr>
            <a:r>
              <a:rPr lang="ru-RU" dirty="0" smtClean="0"/>
              <a:t>    </a:t>
            </a:r>
            <a:r>
              <a:rPr lang="ru-RU" sz="3600" dirty="0" smtClean="0">
                <a:latin typeface="Times New Roman" pitchFamily="18" charset="0"/>
                <a:cs typeface="Times New Roman" pitchFamily="18" charset="0"/>
              </a:rPr>
              <a:t>Кузбасс, Кузбасс – м..я держава,</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Мой отчий дом, мой край р..</a:t>
            </a:r>
            <a:r>
              <a:rPr lang="ru-RU" sz="3600" dirty="0" err="1" smtClean="0">
                <a:latin typeface="Times New Roman" pitchFamily="18" charset="0"/>
                <a:cs typeface="Times New Roman" pitchFamily="18" charset="0"/>
              </a:rPr>
              <a:t>дной</a:t>
            </a:r>
            <a:r>
              <a:rPr lang="ru-RU" sz="3600" dirty="0" smtClean="0">
                <a:latin typeface="Times New Roman" pitchFamily="18" charset="0"/>
                <a:cs typeface="Times New Roman" pitchFamily="18" charset="0"/>
              </a:rPr>
              <a:t>.</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Кузбасс былинный, вел..ч..вый,</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Одной мы связаны судьбой.</a:t>
            </a:r>
          </a:p>
          <a:p>
            <a:endParaRPr lang="ru-RU" sz="3600"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188640"/>
            <a:ext cx="793422" cy="1224135"/>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3200" b="1" dirty="0" smtClean="0">
                <a:latin typeface="Times New Roman" pitchFamily="18" charset="0"/>
                <a:cs typeface="Times New Roman" pitchFamily="18" charset="0"/>
              </a:rPr>
              <a:t>Диктант с предварительной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подготовкой.</a:t>
            </a:r>
            <a:endParaRPr lang="ru-RU" sz="32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fontScale="77500" lnSpcReduction="20000"/>
          </a:bodyPr>
          <a:lstStyle/>
          <a:p>
            <a:pPr>
              <a:buNone/>
            </a:pPr>
            <a:r>
              <a:rPr lang="ru-RU" dirty="0" smtClean="0">
                <a:latin typeface="Times New Roman" pitchFamily="18" charset="0"/>
                <a:cs typeface="Times New Roman" pitchFamily="18" charset="0"/>
              </a:rPr>
              <a:t>Пищуха                                                                                      </a:t>
            </a:r>
          </a:p>
          <a:p>
            <a:pPr>
              <a:buNone/>
            </a:pPr>
            <a:r>
              <a:rPr lang="ru-RU" dirty="0" smtClean="0">
                <a:latin typeface="Times New Roman" pitchFamily="18" charset="0"/>
                <a:cs typeface="Times New Roman" pitchFamily="18" charset="0"/>
              </a:rPr>
              <a:t>          Пищуха (сеноставка) – это маленький зверёк каменистых россыпей. У неё нет хвоста, окрас по цвету рыжевато-жёлтый с чёрными крапинками. Живут пищухи обществами в трещинах скал или в </a:t>
            </a:r>
            <a:r>
              <a:rPr lang="ru-RU" dirty="0" err="1" smtClean="0">
                <a:latin typeface="Times New Roman" pitchFamily="18" charset="0"/>
                <a:cs typeface="Times New Roman" pitchFamily="18" charset="0"/>
              </a:rPr>
              <a:t>куруме</a:t>
            </a:r>
            <a:r>
              <a:rPr lang="ru-RU" dirty="0" smtClean="0">
                <a:latin typeface="Times New Roman" pitchFamily="18" charset="0"/>
                <a:cs typeface="Times New Roman" pitchFamily="18" charset="0"/>
              </a:rPr>
              <a:t>.</a:t>
            </a:r>
          </a:p>
          <a:p>
            <a:pPr>
              <a:buNone/>
            </a:pPr>
            <a:r>
              <a:rPr lang="ru-RU" dirty="0" smtClean="0">
                <a:latin typeface="Times New Roman" pitchFamily="18" charset="0"/>
                <a:cs typeface="Times New Roman" pitchFamily="18" charset="0"/>
              </a:rPr>
              <a:t>          Зимой сеноставки не спят. Осенью зверьки усердно собирают травинки и веточки. Они раскладывают их на камнях для  просушки.  Потом сено уносят под укрытие и складывают в стожки.</a:t>
            </a:r>
          </a:p>
          <a:p>
            <a:pPr>
              <a:buNone/>
            </a:pPr>
            <a:r>
              <a:rPr lang="ru-RU" dirty="0" smtClean="0">
                <a:latin typeface="Times New Roman" pitchFamily="18" charset="0"/>
                <a:cs typeface="Times New Roman" pitchFamily="18" charset="0"/>
              </a:rPr>
              <a:t>          Животные очень любопытны и следуют в горах за туристами, громко попискивая.</a:t>
            </a:r>
          </a:p>
          <a:p>
            <a:pPr>
              <a:buNone/>
            </a:pPr>
            <a:r>
              <a:rPr lang="ru-RU" i="1" dirty="0" err="1" smtClean="0">
                <a:latin typeface="Times New Roman" pitchFamily="18" charset="0"/>
                <a:cs typeface="Times New Roman" pitchFamily="18" charset="0"/>
              </a:rPr>
              <a:t>Курум</a:t>
            </a:r>
            <a:r>
              <a:rPr lang="ru-RU" i="1" dirty="0" smtClean="0">
                <a:latin typeface="Times New Roman" pitchFamily="18" charset="0"/>
                <a:cs typeface="Times New Roman" pitchFamily="18" charset="0"/>
              </a:rPr>
              <a:t>– дословно,  «каменная река». Большие камни на склонах гор.</a:t>
            </a:r>
            <a:endParaRPr lang="ru-RU" dirty="0" smtClean="0">
              <a:latin typeface="Times New Roman" pitchFamily="18" charset="0"/>
              <a:cs typeface="Times New Roman" pitchFamily="18" charset="0"/>
            </a:endParaRPr>
          </a:p>
          <a:p>
            <a:endParaRPr lang="ru-RU" dirty="0"/>
          </a:p>
        </p:txBody>
      </p:sp>
      <p:pic>
        <p:nvPicPr>
          <p:cNvPr id="4" name="Picture 9" descr="пищуха"/>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b="18665"/>
          <a:stretch>
            <a:fillRect/>
          </a:stretch>
        </p:blipFill>
        <p:spPr bwMode="auto">
          <a:xfrm>
            <a:off x="1835696" y="1556792"/>
            <a:ext cx="6336704" cy="4608512"/>
          </a:xfrm>
          <a:prstGeom prst="rect">
            <a:avLst/>
          </a:prstGeom>
          <a:noFill/>
          <a:ln>
            <a:noFill/>
          </a:ln>
          <a:effectLst/>
          <a:extLst/>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332656"/>
            <a:ext cx="649406" cy="10081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400" b="1" dirty="0" smtClean="0">
                <a:latin typeface="Times New Roman" pitchFamily="18" charset="0"/>
                <a:cs typeface="Times New Roman" pitchFamily="18" charset="0"/>
              </a:rPr>
              <a:t>Прочти. Выпиши словосочетания: </a:t>
            </a:r>
            <a:r>
              <a:rPr lang="ru-RU" sz="2400" b="1" dirty="0" err="1" smtClean="0">
                <a:latin typeface="Times New Roman" pitchFamily="18" charset="0"/>
                <a:cs typeface="Times New Roman" pitchFamily="18" charset="0"/>
              </a:rPr>
              <a:t>прилагательное+</a:t>
            </a:r>
            <a:r>
              <a:rPr lang="ru-RU" sz="2400" b="1" dirty="0" smtClean="0">
                <a:latin typeface="Times New Roman" pitchFamily="18" charset="0"/>
                <a:cs typeface="Times New Roman" pitchFamily="18" charset="0"/>
              </a:rPr>
              <a:t> существительное. Определи падеж и число.</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Autofit/>
          </a:bodyPr>
          <a:lstStyle/>
          <a:p>
            <a:pPr>
              <a:buNone/>
            </a:pPr>
            <a:r>
              <a:rPr lang="ru-RU" sz="2800" dirty="0" smtClean="0">
                <a:latin typeface="Times New Roman" pitchFamily="18" charset="0"/>
                <a:cs typeface="Times New Roman" pitchFamily="18" charset="0"/>
              </a:rPr>
              <a:t>         Железная руда на территории нашей области была обнаружена местными жителями раньше, чем каменный уголь. </a:t>
            </a:r>
          </a:p>
          <a:p>
            <a:pPr>
              <a:buNone/>
            </a:pPr>
            <a:r>
              <a:rPr lang="ru-RU" sz="2800" dirty="0" smtClean="0">
                <a:latin typeface="Times New Roman" pitchFamily="18" charset="0"/>
                <a:cs typeface="Times New Roman" pitchFamily="18" charset="0"/>
              </a:rPr>
              <a:t>         Железные руды в основном находятся в Горной </a:t>
            </a:r>
            <a:r>
              <a:rPr lang="ru-RU" sz="2800" dirty="0" err="1" smtClean="0">
                <a:latin typeface="Times New Roman" pitchFamily="18" charset="0"/>
                <a:cs typeface="Times New Roman" pitchFamily="18" charset="0"/>
              </a:rPr>
              <a:t>Шории</a:t>
            </a:r>
            <a:r>
              <a:rPr lang="ru-RU" sz="2800" dirty="0" smtClean="0">
                <a:latin typeface="Times New Roman" pitchFamily="18" charset="0"/>
                <a:cs typeface="Times New Roman" pitchFamily="18" charset="0"/>
              </a:rPr>
              <a:t> и  используются на металлургических комбинатах для выплавки чугуна, стали и проката. Целые составы с железной рудой идут по  железной дороге с юга Кузбасса до Новокузнецка, где расположены гиганты металлургического производства.  </a:t>
            </a:r>
            <a:r>
              <a:rPr lang="ru-RU" sz="2800" b="1" dirty="0" smtClean="0">
                <a:latin typeface="Times New Roman" pitchFamily="18" charset="0"/>
                <a:cs typeface="Times New Roman" pitchFamily="18" charset="0"/>
              </a:rPr>
              <a:t> </a:t>
            </a:r>
            <a:endParaRPr lang="ru-RU" sz="2800" dirty="0">
              <a:latin typeface="Times New Roman" pitchFamily="18" charset="0"/>
              <a:cs typeface="Times New Roman" pitchFamily="18" charset="0"/>
            </a:endParaRPr>
          </a:p>
        </p:txBody>
      </p:sp>
      <p:pic>
        <p:nvPicPr>
          <p:cNvPr id="4" name="Рисунок 3" descr="Что такое руды? Месторождение железных руд. Руды России"/>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7092280" y="764704"/>
            <a:ext cx="1584176" cy="648072"/>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2800" b="1" dirty="0" smtClean="0">
                <a:latin typeface="Times New Roman" pitchFamily="18" charset="0"/>
                <a:cs typeface="Times New Roman" pitchFamily="18" charset="0"/>
              </a:rPr>
              <a:t>Спиши. Вставь пропущенные орфограммы.</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Кам</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нный</a:t>
            </a:r>
            <a:r>
              <a:rPr lang="ru-RU" dirty="0" smtClean="0">
                <a:latin typeface="Times New Roman" pitchFamily="18" charset="0"/>
                <a:cs typeface="Times New Roman" pitchFamily="18" charset="0"/>
              </a:rPr>
              <a:t>  угол..  </a:t>
            </a:r>
            <a:r>
              <a:rPr lang="ru-RU" dirty="0" err="1" smtClean="0">
                <a:latin typeface="Times New Roman" pitchFamily="18" charset="0"/>
                <a:cs typeface="Times New Roman" pitchFamily="18" charset="0"/>
              </a:rPr>
              <a:t>Кузба</a:t>
            </a:r>
            <a:r>
              <a:rPr lang="ru-RU" dirty="0" smtClean="0">
                <a:latin typeface="Times New Roman" pitchFamily="18" charset="0"/>
                <a:cs typeface="Times New Roman" pitchFamily="18" charset="0"/>
              </a:rPr>
              <a:t>…а  славится малым количеством примесей, то есть в нём мало золы и серы.  </a:t>
            </a:r>
            <a:r>
              <a:rPr lang="ru-RU" dirty="0" err="1" smtClean="0">
                <a:latin typeface="Times New Roman" pitchFamily="18" charset="0"/>
                <a:cs typeface="Times New Roman" pitchFamily="18" charset="0"/>
              </a:rPr>
              <a:t>Кам</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нный</a:t>
            </a:r>
            <a:r>
              <a:rPr lang="ru-RU" dirty="0" smtClean="0">
                <a:latin typeface="Times New Roman" pitchFamily="18" charset="0"/>
                <a:cs typeface="Times New Roman" pitchFamily="18" charset="0"/>
              </a:rPr>
              <a:t>  угол.. идёт (на)отопление  ж..</a:t>
            </a:r>
            <a:r>
              <a:rPr lang="ru-RU" dirty="0" err="1" smtClean="0">
                <a:latin typeface="Times New Roman" pitchFamily="18" charset="0"/>
                <a:cs typeface="Times New Roman" pitchFamily="18" charset="0"/>
              </a:rPr>
              <a:t>лых</a:t>
            </a:r>
            <a:r>
              <a:rPr lang="ru-RU" dirty="0" smtClean="0">
                <a:latin typeface="Times New Roman" pitchFamily="18" charset="0"/>
                <a:cs typeface="Times New Roman" pitchFamily="18" charset="0"/>
              </a:rPr>
              <a:t>  помещений и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водов</a:t>
            </a:r>
            <a:r>
              <a:rPr lang="ru-RU" dirty="0" smtClean="0">
                <a:latin typeface="Times New Roman" pitchFamily="18" charset="0"/>
                <a:cs typeface="Times New Roman" pitchFamily="18" charset="0"/>
              </a:rPr>
              <a:t>,  из него получают краски и  </a:t>
            </a:r>
            <a:r>
              <a:rPr lang="ru-RU" dirty="0" err="1" smtClean="0">
                <a:latin typeface="Times New Roman" pitchFamily="18" charset="0"/>
                <a:cs typeface="Times New Roman" pitchFamily="18" charset="0"/>
              </a:rPr>
              <a:t>ле</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карства</a:t>
            </a:r>
            <a:r>
              <a:rPr lang="ru-RU" dirty="0" smtClean="0">
                <a:latin typeface="Times New Roman" pitchFamily="18" charset="0"/>
                <a:cs typeface="Times New Roman" pitchFamily="18" charset="0"/>
              </a:rPr>
              <a:t>.</a:t>
            </a:r>
          </a:p>
          <a:p>
            <a:pPr>
              <a:buNone/>
            </a:pPr>
            <a:r>
              <a:rPr lang="ru-RU" dirty="0" smtClean="0">
                <a:latin typeface="Times New Roman" pitchFamily="18" charset="0"/>
                <a:cs typeface="Times New Roman" pitchFamily="18" charset="0"/>
              </a:rPr>
              <a:t> </a:t>
            </a:r>
          </a:p>
          <a:p>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332656"/>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3100" b="1" dirty="0" smtClean="0">
                <a:latin typeface="Times New Roman" pitchFamily="18" charset="0"/>
                <a:cs typeface="Times New Roman" pitchFamily="18" charset="0"/>
              </a:rPr>
              <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Спиши. Подчеркни орфограмму в названиях географических объектов.</a:t>
            </a:r>
            <a:r>
              <a:rPr lang="ru-RU" dirty="0" smtClean="0"/>
              <a:t/>
            </a:r>
            <a:br>
              <a:rPr lang="ru-RU" dirty="0" smtClean="0"/>
            </a:br>
            <a:endParaRPr lang="ru-RU" dirty="0"/>
          </a:p>
        </p:txBody>
      </p:sp>
      <p:sp>
        <p:nvSpPr>
          <p:cNvPr id="4" name="Содержимое 3"/>
          <p:cNvSpPr>
            <a:spLocks noGrp="1"/>
          </p:cNvSpPr>
          <p:nvPr>
            <p:ph sz="half" idx="1"/>
          </p:nvPr>
        </p:nvSpPr>
        <p:spPr/>
        <p:txBody>
          <a:bodyPr>
            <a:normAutofit fontScale="85000" lnSpcReduction="10000"/>
          </a:bodyPr>
          <a:lstStyle/>
          <a:p>
            <a:pPr>
              <a:buNone/>
            </a:pPr>
            <a:r>
              <a:rPr lang="ru-RU" dirty="0" smtClean="0">
                <a:latin typeface="Times New Roman" pitchFamily="18" charset="0"/>
                <a:cs typeface="Times New Roman" pitchFamily="18" charset="0"/>
              </a:rPr>
              <a:t>         Кемеровская область на севере граничит с Томской областью, на западе  - с Новосибирской областью, на юго-западе  - с Алтайским краем, на юге – с Республикой  Алтай, на юго-востоке и востоке  - с Республикой Хакасия, на северо-востоке – с Красноярским краем.</a:t>
            </a:r>
          </a:p>
          <a:p>
            <a:pPr>
              <a:buNone/>
            </a:pPr>
            <a:r>
              <a:rPr lang="ru-RU" dirty="0" smtClean="0"/>
              <a:t> </a:t>
            </a:r>
          </a:p>
          <a:p>
            <a:endParaRPr lang="ru-RU" dirty="0"/>
          </a:p>
        </p:txBody>
      </p:sp>
      <p:pic>
        <p:nvPicPr>
          <p:cNvPr id="6" name="Содержимое 5"/>
          <p:cNvPicPr>
            <a:picLocks noGrp="1"/>
          </p:cNvPicPr>
          <p:nvPr>
            <p:ph sz="half" idx="2"/>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220072" y="1484784"/>
            <a:ext cx="3456384" cy="4392488"/>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3200" b="1" dirty="0" smtClean="0">
                <a:latin typeface="Times New Roman" pitchFamily="18" charset="0"/>
                <a:cs typeface="Times New Roman" pitchFamily="18" charset="0"/>
              </a:rPr>
              <a:t>Напиши   стихотворение по памяти.</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endParaRPr lang="ru-RU" sz="3200" dirty="0">
              <a:latin typeface="Times New Roman" pitchFamily="18" charset="0"/>
              <a:cs typeface="Times New Roman" pitchFamily="18" charset="0"/>
            </a:endParaRPr>
          </a:p>
        </p:txBody>
      </p:sp>
      <p:sp>
        <p:nvSpPr>
          <p:cNvPr id="5" name="Содержимое 4"/>
          <p:cNvSpPr>
            <a:spLocks noGrp="1"/>
          </p:cNvSpPr>
          <p:nvPr>
            <p:ph sz="half" idx="1"/>
          </p:nvPr>
        </p:nvSpPr>
        <p:spPr>
          <a:solidFill>
            <a:schemeClr val="accent6">
              <a:lumMod val="60000"/>
              <a:lumOff val="40000"/>
            </a:schemeClr>
          </a:solidFill>
        </p:spPr>
        <p:txBody>
          <a:bodyPr>
            <a:normAutofit fontScale="77500" lnSpcReduction="20000"/>
          </a:bodyPr>
          <a:lstStyle/>
          <a:p>
            <a:pPr>
              <a:buNone/>
            </a:pPr>
            <a:r>
              <a:rPr lang="ru-RU" dirty="0" smtClean="0">
                <a:latin typeface="Times New Roman" pitchFamily="18" charset="0"/>
                <a:cs typeface="Times New Roman" pitchFamily="18" charset="0"/>
              </a:rPr>
              <a:t>Зима</a:t>
            </a:r>
          </a:p>
          <a:p>
            <a:pPr>
              <a:buNone/>
            </a:pPr>
            <a:r>
              <a:rPr lang="ru-RU" dirty="0" smtClean="0">
                <a:latin typeface="Times New Roman" pitchFamily="18" charset="0"/>
                <a:cs typeface="Times New Roman" pitchFamily="18" charset="0"/>
              </a:rPr>
              <a:t>Опять в родном краю зима,</a:t>
            </a:r>
          </a:p>
          <a:p>
            <a:pPr>
              <a:buNone/>
            </a:pPr>
            <a:r>
              <a:rPr lang="ru-RU" dirty="0" smtClean="0">
                <a:latin typeface="Times New Roman" pitchFamily="18" charset="0"/>
                <a:cs typeface="Times New Roman" pitchFamily="18" charset="0"/>
              </a:rPr>
              <a:t>От белых туч повисло небо, </a:t>
            </a:r>
          </a:p>
          <a:p>
            <a:pPr>
              <a:buNone/>
            </a:pPr>
            <a:r>
              <a:rPr lang="ru-RU" dirty="0" smtClean="0">
                <a:latin typeface="Times New Roman" pitchFamily="18" charset="0"/>
                <a:cs typeface="Times New Roman" pitchFamily="18" charset="0"/>
              </a:rPr>
              <a:t>И вьюга строит терема</a:t>
            </a:r>
          </a:p>
          <a:p>
            <a:pPr>
              <a:buNone/>
            </a:pPr>
            <a:r>
              <a:rPr lang="ru-RU" dirty="0" smtClean="0">
                <a:latin typeface="Times New Roman" pitchFamily="18" charset="0"/>
                <a:cs typeface="Times New Roman" pitchFamily="18" charset="0"/>
              </a:rPr>
              <a:t>Высокие из снега.</a:t>
            </a:r>
          </a:p>
          <a:p>
            <a:pPr>
              <a:buNone/>
            </a:pP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Сверкает дальняя гора </a:t>
            </a:r>
          </a:p>
          <a:p>
            <a:pPr>
              <a:buNone/>
            </a:pPr>
            <a:r>
              <a:rPr lang="ru-RU" dirty="0" smtClean="0">
                <a:latin typeface="Times New Roman" pitchFamily="18" charset="0"/>
                <a:cs typeface="Times New Roman" pitchFamily="18" charset="0"/>
              </a:rPr>
              <a:t>Под солнцем серебристо.</a:t>
            </a:r>
          </a:p>
          <a:p>
            <a:pPr>
              <a:buNone/>
            </a:pPr>
            <a:r>
              <a:rPr lang="ru-RU" dirty="0" smtClean="0">
                <a:latin typeface="Times New Roman" pitchFamily="18" charset="0"/>
                <a:cs typeface="Times New Roman" pitchFamily="18" charset="0"/>
              </a:rPr>
              <a:t>И сердце радует с утра</a:t>
            </a:r>
          </a:p>
          <a:p>
            <a:pPr>
              <a:buNone/>
            </a:pPr>
            <a:r>
              <a:rPr lang="ru-RU" dirty="0" smtClean="0">
                <a:latin typeface="Times New Roman" pitchFamily="18" charset="0"/>
                <a:cs typeface="Times New Roman" pitchFamily="18" charset="0"/>
              </a:rPr>
              <a:t>Снегирь весёлым свистом.                         </a:t>
            </a:r>
          </a:p>
          <a:p>
            <a:pPr>
              <a:buNone/>
            </a:pPr>
            <a:endParaRPr lang="ru-RU" dirty="0" smtClean="0">
              <a:latin typeface="Times New Roman" pitchFamily="18" charset="0"/>
              <a:cs typeface="Times New Roman" pitchFamily="18" charset="0"/>
            </a:endParaRPr>
          </a:p>
          <a:p>
            <a:pPr algn="r">
              <a:buNone/>
            </a:pPr>
            <a:r>
              <a:rPr lang="ru-RU" dirty="0" smtClean="0">
                <a:latin typeface="Times New Roman" pitchFamily="18" charset="0"/>
                <a:cs typeface="Times New Roman" pitchFamily="18" charset="0"/>
              </a:rPr>
              <a:t>Алексей Тарасов, </a:t>
            </a:r>
          </a:p>
          <a:p>
            <a:pPr algn="r">
              <a:buNone/>
            </a:pPr>
            <a:r>
              <a:rPr lang="ru-RU" dirty="0" smtClean="0">
                <a:latin typeface="Times New Roman" pitchFamily="18" charset="0"/>
                <a:cs typeface="Times New Roman" pitchFamily="18" charset="0"/>
              </a:rPr>
              <a:t>кузбасский поэт</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332656"/>
            <a:ext cx="649406" cy="1008112"/>
          </a:xfrm>
          <a:prstGeom prst="rect">
            <a:avLst/>
          </a:prstGeom>
          <a:noFill/>
          <a:ln>
            <a:noFill/>
          </a:ln>
        </p:spPr>
      </p:pic>
      <p:pic>
        <p:nvPicPr>
          <p:cNvPr id="7" name="Содержимое 6" descr="https://img.fonwall.ru/o/5n/zima-sneg-derevya-sugroby-jzgf.jpg"/>
          <p:cNvPicPr>
            <a:picLocks noGrp="1"/>
          </p:cNvPicPr>
          <p:nvPr>
            <p:ph sz="half" idx="2"/>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220073" y="2564904"/>
            <a:ext cx="3384376" cy="2376263"/>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800" b="1" dirty="0" smtClean="0">
                <a:latin typeface="Times New Roman" pitchFamily="18" charset="0"/>
                <a:cs typeface="Times New Roman" pitchFamily="18" charset="0"/>
              </a:rPr>
              <a:t>Прочти.  Спиши. Выпиши слова с разделительным мягким знаком.</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5" name="Содержимое 4"/>
          <p:cNvSpPr>
            <a:spLocks noGrp="1"/>
          </p:cNvSpPr>
          <p:nvPr>
            <p:ph sz="half" idx="2"/>
          </p:nvPr>
        </p:nvSpPr>
        <p:spPr>
          <a:solidFill>
            <a:schemeClr val="accent6">
              <a:lumMod val="60000"/>
              <a:lumOff val="40000"/>
            </a:schemeClr>
          </a:solidFill>
        </p:spPr>
        <p:txBody>
          <a:bodyPr>
            <a:normAutofit fontScale="70000" lnSpcReduction="20000"/>
          </a:bodyPr>
          <a:lstStyle/>
          <a:p>
            <a:pPr>
              <a:buNone/>
            </a:pPr>
            <a:r>
              <a:rPr lang="ru-RU" dirty="0" smtClean="0"/>
              <a:t> </a:t>
            </a:r>
            <a:r>
              <a:rPr lang="ru-RU" dirty="0" smtClean="0">
                <a:latin typeface="Times New Roman" pitchFamily="18" charset="0"/>
                <a:cs typeface="Times New Roman" pitchFamily="18" charset="0"/>
              </a:rPr>
              <a:t>Человек богатырскою силой      играючи, </a:t>
            </a:r>
          </a:p>
          <a:p>
            <a:pPr>
              <a:buNone/>
            </a:pPr>
            <a:r>
              <a:rPr lang="ru-RU" dirty="0" smtClean="0">
                <a:latin typeface="Times New Roman" pitchFamily="18" charset="0"/>
                <a:cs typeface="Times New Roman" pitchFamily="18" charset="0"/>
              </a:rPr>
              <a:t>Должен помнить</a:t>
            </a:r>
          </a:p>
          <a:p>
            <a:pPr>
              <a:buNone/>
            </a:pPr>
            <a:r>
              <a:rPr lang="ru-RU" dirty="0" smtClean="0">
                <a:latin typeface="Times New Roman" pitchFamily="18" charset="0"/>
                <a:cs typeface="Times New Roman" pitchFamily="18" charset="0"/>
              </a:rPr>
              <a:t>                       про тихие жалобы заячьи.</a:t>
            </a:r>
          </a:p>
          <a:p>
            <a:pPr>
              <a:buNone/>
            </a:pPr>
            <a:r>
              <a:rPr lang="ru-RU" dirty="0" smtClean="0">
                <a:latin typeface="Times New Roman" pitchFamily="18" charset="0"/>
                <a:cs typeface="Times New Roman" pitchFamily="18" charset="0"/>
              </a:rPr>
              <a:t>И притом, своему  зная цену величью,</a:t>
            </a:r>
          </a:p>
          <a:p>
            <a:pPr>
              <a:buNone/>
            </a:pPr>
            <a:r>
              <a:rPr lang="ru-RU" dirty="0" smtClean="0">
                <a:latin typeface="Times New Roman" pitchFamily="18" charset="0"/>
                <a:cs typeface="Times New Roman" pitchFamily="18" charset="0"/>
              </a:rPr>
              <a:t>Быть в ответе </a:t>
            </a:r>
          </a:p>
          <a:p>
            <a:pPr>
              <a:buNone/>
            </a:pPr>
            <a:r>
              <a:rPr lang="ru-RU" dirty="0" smtClean="0">
                <a:latin typeface="Times New Roman" pitchFamily="18" charset="0"/>
                <a:cs typeface="Times New Roman" pitchFamily="18" charset="0"/>
              </a:rPr>
              <a:t>                    за каждую песенку птичью!           </a:t>
            </a:r>
          </a:p>
          <a:p>
            <a:pPr>
              <a:buNone/>
            </a:pP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Игорь Киселёв, кузбасский поэт</a:t>
            </a:r>
          </a:p>
          <a:p>
            <a:pPr>
              <a:buNone/>
            </a:pPr>
            <a:r>
              <a:rPr lang="ru-RU" dirty="0" smtClean="0">
                <a:latin typeface="Times New Roman" pitchFamily="18" charset="0"/>
                <a:cs typeface="Times New Roman" pitchFamily="18" charset="0"/>
              </a:rPr>
              <a:t> </a:t>
            </a:r>
          </a:p>
          <a:p>
            <a:endParaRPr lang="ru-RU" dirty="0"/>
          </a:p>
        </p:txBody>
      </p:sp>
      <p:pic>
        <p:nvPicPr>
          <p:cNvPr id="6" name="Содержимое 5" descr="http://www.рцпв.рф/wp-content/uploads/2017/09/Detskie-risunki.jpg"/>
          <p:cNvPicPr>
            <a:picLocks noGrp="1"/>
          </p:cNvPicPr>
          <p:nvPr>
            <p:ph sz="half" idx="1"/>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200496" y="2420888"/>
            <a:ext cx="3155480" cy="2346302"/>
          </a:xfrm>
          <a:prstGeom prst="rect">
            <a:avLst/>
          </a:prstGeom>
          <a:noFill/>
          <a:ln>
            <a:noFill/>
          </a:ln>
        </p:spPr>
      </p:pic>
      <p:pic>
        <p:nvPicPr>
          <p:cNvPr id="7" name="Рисунок 6"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332656"/>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solidFill>
            <a:schemeClr val="accent6"/>
          </a:solidFill>
        </p:spPr>
        <p:txBody>
          <a:bodyPr>
            <a:normAutofit fontScale="90000"/>
          </a:bodyPr>
          <a:lstStyle/>
          <a:p>
            <a:pPr algn="l"/>
            <a:r>
              <a:rPr lang="ru-RU" sz="3100" b="1" dirty="0" smtClean="0">
                <a:latin typeface="Times New Roman" pitchFamily="18" charset="0"/>
                <a:cs typeface="Times New Roman" pitchFamily="18" charset="0"/>
              </a:rPr>
              <a:t>Напиши    по памяти.  Выдели орфограммы.</a:t>
            </a:r>
            <a:r>
              <a:rPr lang="ru-RU" dirty="0" smtClean="0"/>
              <a:t/>
            </a:r>
            <a:br>
              <a:rPr lang="ru-RU" dirty="0" smtClean="0"/>
            </a:br>
            <a:endParaRPr lang="ru-RU" dirty="0"/>
          </a:p>
        </p:txBody>
      </p:sp>
      <p:sp>
        <p:nvSpPr>
          <p:cNvPr id="5" name="Содержимое 4"/>
          <p:cNvSpPr>
            <a:spLocks noGrp="1"/>
          </p:cNvSpPr>
          <p:nvPr>
            <p:ph sz="half" idx="1"/>
          </p:nvPr>
        </p:nvSpPr>
        <p:spPr>
          <a:solidFill>
            <a:schemeClr val="accent6">
              <a:lumMod val="60000"/>
              <a:lumOff val="40000"/>
            </a:schemeClr>
          </a:solidFill>
        </p:spPr>
        <p:txBody>
          <a:bodyPr>
            <a:normAutofit fontScale="85000" lnSpcReduction="20000"/>
          </a:bodyPr>
          <a:lstStyle/>
          <a:p>
            <a:pPr>
              <a:buNone/>
            </a:pPr>
            <a:r>
              <a:rPr lang="ru-RU" dirty="0" smtClean="0">
                <a:latin typeface="Times New Roman" pitchFamily="18" charset="0"/>
                <a:cs typeface="Times New Roman" pitchFamily="18" charset="0"/>
              </a:rPr>
              <a:t>Метёт метель…  По всей деревне</a:t>
            </a:r>
          </a:p>
          <a:p>
            <a:pPr>
              <a:buNone/>
            </a:pPr>
            <a:r>
              <a:rPr lang="ru-RU" dirty="0" smtClean="0">
                <a:latin typeface="Times New Roman" pitchFamily="18" charset="0"/>
                <a:cs typeface="Times New Roman" pitchFamily="18" charset="0"/>
              </a:rPr>
              <a:t>Куда ни глянь –   белым – бело. </a:t>
            </a:r>
          </a:p>
          <a:p>
            <a:pPr>
              <a:buNone/>
            </a:pPr>
            <a:r>
              <a:rPr lang="ru-RU" dirty="0" smtClean="0">
                <a:latin typeface="Times New Roman" pitchFamily="18" charset="0"/>
                <a:cs typeface="Times New Roman" pitchFamily="18" charset="0"/>
              </a:rPr>
              <a:t>Уже окрестные деревья </a:t>
            </a:r>
          </a:p>
          <a:p>
            <a:pPr>
              <a:buNone/>
            </a:pPr>
            <a:r>
              <a:rPr lang="ru-RU" dirty="0" smtClean="0">
                <a:latin typeface="Times New Roman" pitchFamily="18" charset="0"/>
                <a:cs typeface="Times New Roman" pitchFamily="18" charset="0"/>
              </a:rPr>
              <a:t>До веток снегом замело.</a:t>
            </a:r>
          </a:p>
          <a:p>
            <a:pPr>
              <a:buNone/>
            </a:pP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И не видать нигде дороги, </a:t>
            </a:r>
          </a:p>
          <a:p>
            <a:pPr>
              <a:buNone/>
            </a:pPr>
            <a:r>
              <a:rPr lang="ru-RU" dirty="0" smtClean="0">
                <a:latin typeface="Times New Roman" pitchFamily="18" charset="0"/>
                <a:cs typeface="Times New Roman" pitchFamily="18" charset="0"/>
              </a:rPr>
              <a:t>И свет не гасят по утрам, </a:t>
            </a:r>
          </a:p>
          <a:p>
            <a:pPr>
              <a:buNone/>
            </a:pPr>
            <a:r>
              <a:rPr lang="ru-RU" dirty="0" smtClean="0">
                <a:latin typeface="Times New Roman" pitchFamily="18" charset="0"/>
                <a:cs typeface="Times New Roman" pitchFamily="18" charset="0"/>
              </a:rPr>
              <a:t>И всюду прыгают сороки</a:t>
            </a:r>
          </a:p>
          <a:p>
            <a:pPr>
              <a:buNone/>
            </a:pPr>
            <a:r>
              <a:rPr lang="ru-RU" dirty="0" smtClean="0">
                <a:latin typeface="Times New Roman" pitchFamily="18" charset="0"/>
                <a:cs typeface="Times New Roman" pitchFamily="18" charset="0"/>
              </a:rPr>
              <a:t>По обезлюдевшим дворам.                                         П. Майский</a:t>
            </a:r>
          </a:p>
          <a:p>
            <a:endParaRPr lang="ru-RU" dirty="0"/>
          </a:p>
        </p:txBody>
      </p:sp>
      <p:pic>
        <p:nvPicPr>
          <p:cNvPr id="7" name="Содержимое 6" descr="http://altai-republic.ru.opt-images.1c-bitrix-cdn.ru/upload/iblock/5aa/lookcomua62334.jpg?1545800126470656"/>
          <p:cNvPicPr>
            <a:picLocks noGrp="1"/>
          </p:cNvPicPr>
          <p:nvPr>
            <p:ph sz="half" idx="2"/>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44008" y="1988840"/>
            <a:ext cx="3744416" cy="3312368"/>
          </a:xfrm>
          <a:prstGeom prst="rect">
            <a:avLst/>
          </a:prstGeom>
          <a:noFill/>
          <a:ln>
            <a:noFill/>
          </a:ln>
        </p:spPr>
      </p:pic>
      <p:pic>
        <p:nvPicPr>
          <p:cNvPr id="8" name="Рисунок 7"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332656"/>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Собери </a:t>
            </a:r>
            <a:r>
              <a:rPr lang="ru-RU" sz="2700" b="1" dirty="0">
                <a:latin typeface="Times New Roman" pitchFamily="18" charset="0"/>
                <a:cs typeface="Times New Roman" pitchFamily="18" charset="0"/>
              </a:rPr>
              <a:t>предложение из слов. </a:t>
            </a:r>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Выделенное </a:t>
            </a:r>
            <a:r>
              <a:rPr lang="ru-RU" sz="2700" b="1" dirty="0">
                <a:latin typeface="Times New Roman" pitchFamily="18" charset="0"/>
                <a:cs typeface="Times New Roman" pitchFamily="18" charset="0"/>
              </a:rPr>
              <a:t>курсивом слово стоит в предложении первым. </a:t>
            </a:r>
            <a:r>
              <a:rPr lang="ru-RU" dirty="0"/>
              <a:t/>
            </a:r>
            <a:br>
              <a:rPr lang="ru-RU" dirty="0"/>
            </a:br>
            <a:endParaRPr lang="ru-RU" dirty="0"/>
          </a:p>
        </p:txBody>
      </p:sp>
      <p:sp>
        <p:nvSpPr>
          <p:cNvPr id="6" name="Содержимое 5"/>
          <p:cNvSpPr>
            <a:spLocks noGrp="1"/>
          </p:cNvSpPr>
          <p:nvPr>
            <p:ph idx="1"/>
          </p:nvPr>
        </p:nvSpPr>
        <p:spPr>
          <a:solidFill>
            <a:schemeClr val="accent6"/>
          </a:solidFill>
        </p:spPr>
        <p:txBody>
          <a:bodyPr>
            <a:normAutofit/>
          </a:bodyPr>
          <a:lstStyle/>
          <a:p>
            <a:pPr lvl="0"/>
            <a:r>
              <a:rPr lang="ru-RU" dirty="0" smtClean="0">
                <a:latin typeface="Times New Roman" pitchFamily="18" charset="0"/>
                <a:cs typeface="Times New Roman" pitchFamily="18" charset="0"/>
              </a:rPr>
              <a:t>берегу </a:t>
            </a:r>
            <a:r>
              <a:rPr lang="ru-RU" dirty="0">
                <a:latin typeface="Times New Roman" pitchFamily="18" charset="0"/>
                <a:cs typeface="Times New Roman" pitchFamily="18" charset="0"/>
              </a:rPr>
              <a:t>высоком располагалась часть </a:t>
            </a:r>
            <a:r>
              <a:rPr lang="ru-RU" i="1" dirty="0">
                <a:latin typeface="Times New Roman" pitchFamily="18" charset="0"/>
                <a:cs typeface="Times New Roman" pitchFamily="18" charset="0"/>
              </a:rPr>
              <a:t>Верхняя</a:t>
            </a:r>
            <a:r>
              <a:rPr lang="ru-RU" dirty="0">
                <a:latin typeface="Times New Roman" pitchFamily="18" charset="0"/>
                <a:cs typeface="Times New Roman" pitchFamily="18" charset="0"/>
              </a:rPr>
              <a:t> на города;</a:t>
            </a:r>
          </a:p>
          <a:p>
            <a:pPr lvl="0"/>
            <a:r>
              <a:rPr lang="ru-RU" dirty="0">
                <a:latin typeface="Times New Roman" pitchFamily="18" charset="0"/>
                <a:cs typeface="Times New Roman" pitchFamily="18" charset="0"/>
              </a:rPr>
              <a:t>у реки </a:t>
            </a:r>
            <a:r>
              <a:rPr lang="ru-RU" i="1" dirty="0">
                <a:latin typeface="Times New Roman" pitchFamily="18" charset="0"/>
                <a:cs typeface="Times New Roman" pitchFamily="18" charset="0"/>
              </a:rPr>
              <a:t>Нижняя</a:t>
            </a:r>
            <a:r>
              <a:rPr lang="ru-RU" dirty="0">
                <a:latin typeface="Times New Roman" pitchFamily="18" charset="0"/>
                <a:cs typeface="Times New Roman" pitchFamily="18" charset="0"/>
              </a:rPr>
              <a:t> занимала </a:t>
            </a:r>
            <a:r>
              <a:rPr lang="ru-RU" dirty="0" smtClean="0">
                <a:latin typeface="Times New Roman" pitchFamily="18" charset="0"/>
                <a:cs typeface="Times New Roman" pitchFamily="18" charset="0"/>
              </a:rPr>
              <a:t>пойму  </a:t>
            </a:r>
            <a:r>
              <a:rPr lang="ru-RU" dirty="0">
                <a:latin typeface="Times New Roman" pitchFamily="18" charset="0"/>
                <a:cs typeface="Times New Roman" pitchFamily="18" charset="0"/>
              </a:rPr>
              <a:t>часть;</a:t>
            </a:r>
          </a:p>
          <a:p>
            <a:pPr lvl="0"/>
            <a:r>
              <a:rPr lang="ru-RU" dirty="0">
                <a:latin typeface="Times New Roman" pitchFamily="18" charset="0"/>
                <a:cs typeface="Times New Roman" pitchFamily="18" charset="0"/>
              </a:rPr>
              <a:t>пятьсот было в домов городе  </a:t>
            </a:r>
            <a:r>
              <a:rPr lang="ru-RU" i="1" dirty="0">
                <a:latin typeface="Times New Roman" pitchFamily="18" charset="0"/>
                <a:cs typeface="Times New Roman" pitchFamily="18" charset="0"/>
              </a:rPr>
              <a:t>Всего;</a:t>
            </a:r>
            <a:endParaRPr lang="ru-RU" dirty="0">
              <a:latin typeface="Times New Roman" pitchFamily="18" charset="0"/>
              <a:cs typeface="Times New Roman" pitchFamily="18" charset="0"/>
            </a:endParaRPr>
          </a:p>
          <a:p>
            <a:pPr lvl="0"/>
            <a:r>
              <a:rPr lang="ru-RU" i="1" dirty="0" smtClean="0">
                <a:latin typeface="Times New Roman" pitchFamily="18" charset="0"/>
                <a:cs typeface="Times New Roman" pitchFamily="18" charset="0"/>
              </a:rPr>
              <a:t>Город</a:t>
            </a:r>
            <a:r>
              <a:rPr lang="ru-RU" dirty="0" smtClean="0">
                <a:latin typeface="Times New Roman" pitchFamily="18" charset="0"/>
                <a:cs typeface="Times New Roman" pitchFamily="18" charset="0"/>
              </a:rPr>
              <a:t> на Томи берегу правом раскинулся Кузнецк;</a:t>
            </a:r>
          </a:p>
          <a:p>
            <a:pPr lvl="0"/>
            <a:r>
              <a:rPr lang="ru-RU" dirty="0" smtClean="0">
                <a:latin typeface="Times New Roman" pitchFamily="18" charset="0"/>
                <a:cs typeface="Times New Roman" pitchFamily="18" charset="0"/>
              </a:rPr>
              <a:t>хлебопашеством </a:t>
            </a:r>
            <a:r>
              <a:rPr lang="ru-RU" i="1" dirty="0">
                <a:latin typeface="Times New Roman" pitchFamily="18" charset="0"/>
                <a:cs typeface="Times New Roman" pitchFamily="18" charset="0"/>
              </a:rPr>
              <a:t>Местные</a:t>
            </a:r>
            <a:r>
              <a:rPr lang="ru-RU" dirty="0">
                <a:latin typeface="Times New Roman" pitchFamily="18" charset="0"/>
                <a:cs typeface="Times New Roman" pitchFamily="18" charset="0"/>
              </a:rPr>
              <a:t> рыболовством жители охотой занимались и</a:t>
            </a:r>
          </a:p>
          <a:p>
            <a:endParaRPr lang="ru-RU" dirty="0"/>
          </a:p>
        </p:txBody>
      </p:sp>
      <p:pic>
        <p:nvPicPr>
          <p:cNvPr id="7" name="Рисунок 6" descr="https://pp.userapi.com/c840338/v840338175/89849/bpLf5J0fIno.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7452320" y="1556792"/>
            <a:ext cx="1480777" cy="1080120"/>
          </a:xfrm>
          <a:prstGeom prst="rect">
            <a:avLst/>
          </a:prstGeom>
          <a:noFill/>
          <a:ln>
            <a:noFill/>
          </a:ln>
        </p:spPr>
      </p:pic>
      <p:sp>
        <p:nvSpPr>
          <p:cNvPr id="18433" name="Rectangle 1"/>
          <p:cNvSpPr>
            <a:spLocks noChangeArrowheads="1"/>
          </p:cNvSpPr>
          <p:nvPr/>
        </p:nvSpPr>
        <p:spPr bwMode="auto">
          <a:xfrm>
            <a:off x="1043608" y="6062519"/>
            <a:ext cx="626469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Пойма </a:t>
            </a:r>
            <a:r>
              <a:rPr kumimoji="0" lang="ru-RU" b="1" i="1" u="none" strike="noStrike" cap="none" normalizeH="0" baseline="0" dirty="0" smtClean="0">
                <a:ln>
                  <a:noFill/>
                </a:ln>
                <a:solidFill>
                  <a:srgbClr val="FF0000"/>
                </a:solidFill>
                <a:effectLst/>
                <a:latin typeface="Calibri"/>
                <a:ea typeface="Calibri" pitchFamily="34" charset="0"/>
                <a:cs typeface="Times New Roman" pitchFamily="18" charset="0"/>
              </a:rPr>
              <a:t>–</a:t>
            </a:r>
            <a:r>
              <a:rPr kumimoji="0" lang="ru-RU"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место, заливаемое во время половодья. </a:t>
            </a:r>
            <a:endParaRPr kumimoji="0" lang="ru-RU" b="1" i="1" u="none" strike="noStrike" cap="none" normalizeH="0" baseline="0" dirty="0" smtClean="0">
              <a:ln>
                <a:noFill/>
              </a:ln>
              <a:solidFill>
                <a:srgbClr val="FF0000"/>
              </a:solidFill>
              <a:effectLst/>
              <a:latin typeface="Arial" pitchFamily="34" charset="0"/>
              <a:cs typeface="Arial" pitchFamily="34" charset="0"/>
            </a:endParaRPr>
          </a:p>
        </p:txBody>
      </p:sp>
      <p:pic>
        <p:nvPicPr>
          <p:cNvPr id="9" name="Рисунок 8"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028384" y="332656"/>
            <a:ext cx="792088" cy="1152128"/>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lvl="0" algn="l"/>
            <a:r>
              <a:rPr lang="ru-RU" sz="2800" b="1" dirty="0" smtClean="0">
                <a:latin typeface="Times New Roman" pitchFamily="18" charset="0"/>
                <a:cs typeface="Times New Roman" pitchFamily="18" charset="0"/>
              </a:rPr>
              <a:t>Диктант </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r>
              <a:rPr lang="ru-RU" sz="2400" dirty="0" smtClean="0">
                <a:latin typeface="Times New Roman" pitchFamily="18" charset="0"/>
                <a:cs typeface="Times New Roman" pitchFamily="18" charset="0"/>
              </a:rPr>
              <a:t>Липа сибирская</a:t>
            </a:r>
          </a:p>
          <a:p>
            <a:pPr>
              <a:buNone/>
            </a:pPr>
            <a:r>
              <a:rPr lang="ru-RU" sz="2400" dirty="0" smtClean="0">
                <a:latin typeface="Times New Roman" pitchFamily="18" charset="0"/>
                <a:cs typeface="Times New Roman" pitchFamily="18" charset="0"/>
              </a:rPr>
              <a:t>          В тайге Горной </a:t>
            </a:r>
            <a:r>
              <a:rPr lang="ru-RU" sz="2400" dirty="0" err="1" smtClean="0">
                <a:latin typeface="Times New Roman" pitchFamily="18" charset="0"/>
                <a:cs typeface="Times New Roman" pitchFamily="18" charset="0"/>
              </a:rPr>
              <a:t>Шории</a:t>
            </a:r>
            <a:r>
              <a:rPr lang="ru-RU" sz="2400" dirty="0" smtClean="0">
                <a:latin typeface="Times New Roman" pitchFamily="18" charset="0"/>
                <a:cs typeface="Times New Roman" pitchFamily="18" charset="0"/>
              </a:rPr>
              <a:t> можно встретить необычное для наших лесов дерево – липу  сибирскую. Это редкий древнейший вид широколиственных лесов Сибири. </a:t>
            </a:r>
          </a:p>
          <a:p>
            <a:pPr>
              <a:buNone/>
            </a:pPr>
            <a:r>
              <a:rPr lang="ru-RU" sz="2400" dirty="0" smtClean="0">
                <a:latin typeface="Times New Roman" pitchFamily="18" charset="0"/>
                <a:cs typeface="Times New Roman" pitchFamily="18" charset="0"/>
              </a:rPr>
              <a:t>          Стройная липа  достигает в высоту  30 метров и до метра в толщину. Липа образует густые насаждения в долине реки Кондомы, недалеко от посёлка Кузедеево. </a:t>
            </a:r>
          </a:p>
          <a:p>
            <a:pPr>
              <a:buNone/>
            </a:pPr>
            <a:r>
              <a:rPr lang="ru-RU" sz="2400" dirty="0" smtClean="0">
                <a:latin typeface="Times New Roman" pitchFamily="18" charset="0"/>
                <a:cs typeface="Times New Roman" pitchFamily="18" charset="0"/>
              </a:rPr>
              <a:t>         Листья у  липы похожи на зелёные сердечки. Цветёт она в июле-августе. Целыми днями гудят пчёлы в густых кронах лип. Липовый мёд очень полезен и вкусен.</a:t>
            </a:r>
          </a:p>
          <a:p>
            <a:endParaRPr lang="ru-RU" sz="2400"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332656"/>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r>
              <a:rPr lang="ru-RU" sz="2800" b="1" dirty="0" smtClean="0">
                <a:latin typeface="Times New Roman" pitchFamily="18" charset="0"/>
                <a:cs typeface="Times New Roman" pitchFamily="18" charset="0"/>
              </a:rPr>
              <a:t>Отгадай загадку. Спиши. Подчеркни глаголы.</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sz="half" idx="1"/>
          </p:nvPr>
        </p:nvSpPr>
        <p:spPr>
          <a:solidFill>
            <a:schemeClr val="accent6">
              <a:lumMod val="60000"/>
              <a:lumOff val="40000"/>
            </a:schemeClr>
          </a:solidFill>
        </p:spPr>
        <p:txBody>
          <a:bodyPr>
            <a:normAutofit/>
          </a:bodyPr>
          <a:lstStyle/>
          <a:p>
            <a:pPr>
              <a:buNone/>
            </a:pPr>
            <a:r>
              <a:rPr lang="ru-RU" dirty="0" smtClean="0">
                <a:latin typeface="Times New Roman" pitchFamily="18" charset="0"/>
                <a:cs typeface="Times New Roman" pitchFamily="18" charset="0"/>
              </a:rPr>
              <a:t>Весной растёт.</a:t>
            </a:r>
          </a:p>
          <a:p>
            <a:pPr>
              <a:buNone/>
            </a:pPr>
            <a:r>
              <a:rPr lang="ru-RU" dirty="0" smtClean="0">
                <a:latin typeface="Times New Roman" pitchFamily="18" charset="0"/>
                <a:cs typeface="Times New Roman" pitchFamily="18" charset="0"/>
              </a:rPr>
              <a:t>Летом цветёт. </a:t>
            </a:r>
          </a:p>
          <a:p>
            <a:pPr>
              <a:buNone/>
            </a:pPr>
            <a:r>
              <a:rPr lang="ru-RU" dirty="0" smtClean="0">
                <a:latin typeface="Times New Roman" pitchFamily="18" charset="0"/>
                <a:cs typeface="Times New Roman" pitchFamily="18" charset="0"/>
              </a:rPr>
              <a:t>Осенью осыпается.</a:t>
            </a:r>
          </a:p>
          <a:p>
            <a:pPr>
              <a:buNone/>
            </a:pPr>
            <a:r>
              <a:rPr lang="ru-RU" dirty="0" smtClean="0">
                <a:latin typeface="Times New Roman" pitchFamily="18" charset="0"/>
                <a:cs typeface="Times New Roman" pitchFamily="18" charset="0"/>
              </a:rPr>
              <a:t>Зимой отсыпается.</a:t>
            </a:r>
          </a:p>
          <a:p>
            <a:pPr>
              <a:buNone/>
            </a:pPr>
            <a:r>
              <a:rPr lang="ru-RU" dirty="0" smtClean="0">
                <a:latin typeface="Times New Roman" pitchFamily="18" charset="0"/>
                <a:cs typeface="Times New Roman" pitchFamily="18" charset="0"/>
              </a:rPr>
              <a:t>  А цветок- то, медок, </a:t>
            </a:r>
          </a:p>
          <a:p>
            <a:pPr>
              <a:buNone/>
            </a:pPr>
            <a:r>
              <a:rPr lang="ru-RU" dirty="0" smtClean="0">
                <a:latin typeface="Times New Roman" pitchFamily="18" charset="0"/>
                <a:cs typeface="Times New Roman" pitchFamily="18" charset="0"/>
              </a:rPr>
              <a:t>Лечит от гриппа, кашля и хрипа.</a:t>
            </a:r>
          </a:p>
          <a:p>
            <a:endParaRPr lang="ru-RU" dirty="0"/>
          </a:p>
        </p:txBody>
      </p:sp>
      <p:pic>
        <p:nvPicPr>
          <p:cNvPr id="5" name="Содержимое 4" descr="https://avatars.mds.yandex.net/get-pdb/216365/7e19b0ef-9823-4395-8f65-6ac62e97575d/s1200?webp=false"/>
          <p:cNvPicPr>
            <a:picLocks noGrp="1"/>
          </p:cNvPicPr>
          <p:nvPr>
            <p:ph sz="half" idx="2"/>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860033" y="1700808"/>
            <a:ext cx="3960440" cy="4032448"/>
          </a:xfrm>
          <a:prstGeom prst="rect">
            <a:avLst/>
          </a:prstGeom>
          <a:noFill/>
          <a:ln>
            <a:noFill/>
          </a:ln>
        </p:spPr>
      </p:pic>
      <p:pic>
        <p:nvPicPr>
          <p:cNvPr id="6" name="Рисунок 5"/>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528" y="764704"/>
            <a:ext cx="720080" cy="666874"/>
          </a:xfrm>
          <a:prstGeom prst="rect">
            <a:avLst/>
          </a:prstGeom>
          <a:noFill/>
        </p:spPr>
      </p:pic>
      <p:pic>
        <p:nvPicPr>
          <p:cNvPr id="7" name="Рисунок 6"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88424" y="332656"/>
            <a:ext cx="577398" cy="864096"/>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Прочти отрывок из сказки. Вставь пропущенные орфограммы. Спиши.</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60000"/>
              <a:lumOff val="40000"/>
            </a:schemeClr>
          </a:solidFill>
        </p:spPr>
        <p:txBody>
          <a:bodyPr>
            <a:normAutofit fontScale="92500" lnSpcReduction="20000"/>
          </a:bodyPr>
          <a:lstStyle/>
          <a:p>
            <a:pPr>
              <a:buNone/>
            </a:pPr>
            <a:r>
              <a:rPr lang="ru-RU" dirty="0" smtClean="0">
                <a:latin typeface="Times New Roman" pitchFamily="18" charset="0"/>
                <a:cs typeface="Times New Roman" pitchFamily="18" charset="0"/>
              </a:rPr>
              <a:t>Почему </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Вьюга плачет</a:t>
            </a:r>
          </a:p>
          <a:p>
            <a:pPr>
              <a:buNone/>
            </a:pPr>
            <a:r>
              <a:rPr lang="ru-RU" dirty="0" smtClean="0">
                <a:latin typeface="Times New Roman" pitchFamily="18" charset="0"/>
                <a:cs typeface="Times New Roman" pitchFamily="18" charset="0"/>
              </a:rPr>
              <a:t>         З..</a:t>
            </a:r>
            <a:r>
              <a:rPr lang="ru-RU" dirty="0" err="1" smtClean="0">
                <a:latin typeface="Times New Roman" pitchFamily="18" charset="0"/>
                <a:cs typeface="Times New Roman" pitchFamily="18" charset="0"/>
              </a:rPr>
              <a:t>ма</a:t>
            </a:r>
            <a:r>
              <a:rPr lang="ru-RU" dirty="0" smtClean="0">
                <a:latin typeface="Times New Roman" pitchFamily="18" charset="0"/>
                <a:cs typeface="Times New Roman" pitchFamily="18" charset="0"/>
              </a:rPr>
              <a:t> в свой бубен б..</a:t>
            </a:r>
            <a:r>
              <a:rPr lang="ru-RU" dirty="0" err="1" smtClean="0">
                <a:latin typeface="Times New Roman" pitchFamily="18" charset="0"/>
                <a:cs typeface="Times New Roman" pitchFamily="18" charset="0"/>
              </a:rPr>
              <a:t>ёт</a:t>
            </a:r>
            <a:r>
              <a:rPr lang="ru-RU" dirty="0" smtClean="0">
                <a:latin typeface="Times New Roman" pitchFamily="18" charset="0"/>
                <a:cs typeface="Times New Roman" pitchFamily="18" charset="0"/>
              </a:rPr>
              <a:t> и б..</a:t>
            </a:r>
            <a:r>
              <a:rPr lang="ru-RU" dirty="0" err="1" smtClean="0">
                <a:latin typeface="Times New Roman" pitchFamily="18" charset="0"/>
                <a:cs typeface="Times New Roman" pitchFamily="18" charset="0"/>
              </a:rPr>
              <a:t>ёт</a:t>
            </a:r>
            <a:r>
              <a:rPr lang="ru-RU" dirty="0" smtClean="0">
                <a:latin typeface="Times New Roman" pitchFamily="18" charset="0"/>
                <a:cs typeface="Times New Roman" pitchFamily="18" charset="0"/>
              </a:rPr>
              <a:t>, т..</a:t>
            </a:r>
            <a:r>
              <a:rPr lang="ru-RU" dirty="0" err="1" smtClean="0">
                <a:latin typeface="Times New Roman" pitchFamily="18" charset="0"/>
                <a:cs typeface="Times New Roman" pitchFamily="18" charset="0"/>
              </a:rPr>
              <a:t>жёлые</a:t>
            </a:r>
            <a:r>
              <a:rPr lang="ru-RU" dirty="0" smtClean="0">
                <a:latin typeface="Times New Roman" pitchFamily="18" charset="0"/>
                <a:cs typeface="Times New Roman" pitchFamily="18" charset="0"/>
              </a:rPr>
              <a:t> тучи тр..сёт и тр..сёт. Ра..сыпались тучи ласкою </a:t>
            </a:r>
            <a:r>
              <a:rPr lang="ru-RU" dirty="0" err="1" smtClean="0">
                <a:latin typeface="Times New Roman" pitchFamily="18" charset="0"/>
                <a:cs typeface="Times New Roman" pitchFamily="18" charset="0"/>
              </a:rPr>
              <a:t>снежн</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й</a:t>
            </a:r>
            <a:r>
              <a:rPr lang="ru-RU" dirty="0" smtClean="0">
                <a:latin typeface="Times New Roman" pitchFamily="18" charset="0"/>
                <a:cs typeface="Times New Roman" pitchFamily="18" charset="0"/>
              </a:rPr>
              <a:t>, оделась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мля</a:t>
            </a:r>
            <a:r>
              <a:rPr lang="ru-RU" dirty="0" smtClean="0">
                <a:latin typeface="Times New Roman" pitchFamily="18" charset="0"/>
                <a:cs typeface="Times New Roman" pitchFamily="18" charset="0"/>
              </a:rPr>
              <a:t> в </a:t>
            </a:r>
            <a:r>
              <a:rPr lang="ru-RU" dirty="0" err="1" smtClean="0">
                <a:latin typeface="Times New Roman" pitchFamily="18" charset="0"/>
                <a:cs typeface="Times New Roman" pitchFamily="18" charset="0"/>
              </a:rPr>
              <a:t>наря</a:t>
            </a:r>
            <a:r>
              <a:rPr lang="ru-RU" dirty="0" smtClean="0">
                <a:latin typeface="Times New Roman" pitchFamily="18" charset="0"/>
                <a:cs typeface="Times New Roman" pitchFamily="18" charset="0"/>
              </a:rPr>
              <a:t>…  бел..снежный.  </a:t>
            </a:r>
            <a:r>
              <a:rPr lang="ru-RU" dirty="0" err="1" smtClean="0">
                <a:latin typeface="Times New Roman" pitchFamily="18" charset="0"/>
                <a:cs typeface="Times New Roman" pitchFamily="18" charset="0"/>
              </a:rPr>
              <a:t>Зазв</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нели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дв</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ры</a:t>
            </a:r>
            <a:r>
              <a:rPr lang="ru-RU" dirty="0" smtClean="0">
                <a:latin typeface="Times New Roman" pitchFamily="18" charset="0"/>
                <a:cs typeface="Times New Roman" pitchFamily="18" charset="0"/>
              </a:rPr>
              <a:t> от р..</a:t>
            </a:r>
            <a:r>
              <a:rPr lang="ru-RU" dirty="0" err="1" smtClean="0">
                <a:latin typeface="Times New Roman" pitchFamily="18" charset="0"/>
                <a:cs typeface="Times New Roman" pitchFamily="18" charset="0"/>
              </a:rPr>
              <a:t>бячьего</a:t>
            </a:r>
            <a:r>
              <a:rPr lang="ru-RU" dirty="0" smtClean="0">
                <a:latin typeface="Times New Roman" pitchFamily="18" charset="0"/>
                <a:cs typeface="Times New Roman" pitchFamily="18" charset="0"/>
              </a:rPr>
              <a:t> смеха. Малышня на </a:t>
            </a:r>
            <a:r>
              <a:rPr lang="ru-RU" dirty="0" err="1" smtClean="0">
                <a:latin typeface="Times New Roman" pitchFamily="18" charset="0"/>
                <a:cs typeface="Times New Roman" pitchFamily="18" charset="0"/>
              </a:rPr>
              <a:t>сн</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гу</a:t>
            </a: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моро</a:t>
            </a:r>
            <a:r>
              <a:rPr lang="ru-RU" dirty="0" smtClean="0">
                <a:latin typeface="Times New Roman" pitchFamily="18" charset="0"/>
                <a:cs typeface="Times New Roman" pitchFamily="18" charset="0"/>
              </a:rPr>
              <a:t>.. не помеха!</a:t>
            </a:r>
          </a:p>
          <a:p>
            <a:pPr algn="r">
              <a:buNone/>
            </a:pPr>
            <a:r>
              <a:rPr lang="ru-RU" i="1" dirty="0" smtClean="0">
                <a:latin typeface="Times New Roman" pitchFamily="18" charset="0"/>
                <a:cs typeface="Times New Roman" pitchFamily="18" charset="0"/>
              </a:rPr>
              <a:t>                                                                                               «Сказки бабушки Татьяны»  </a:t>
            </a:r>
          </a:p>
          <a:p>
            <a:pPr algn="r">
              <a:buNone/>
            </a:pPr>
            <a:r>
              <a:rPr lang="ru-RU" i="1" dirty="0" smtClean="0">
                <a:latin typeface="Times New Roman" pitchFamily="18" charset="0"/>
                <a:cs typeface="Times New Roman" pitchFamily="18" charset="0"/>
              </a:rPr>
              <a:t>     Из рукописи Т.К. Яковлевой. </a:t>
            </a:r>
            <a:endParaRPr lang="ru-RU" dirty="0"/>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555776" y="4725144"/>
            <a:ext cx="1152128" cy="936103"/>
          </a:xfrm>
          <a:prstGeom prst="rect">
            <a:avLst/>
          </a:prstGeom>
          <a:noFill/>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16416" y="332656"/>
            <a:ext cx="649406" cy="1008112"/>
          </a:xfrm>
          <a:prstGeom prst="rect">
            <a:avLst/>
          </a:prstGeom>
          <a:noFill/>
          <a:ln>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sz="2800" b="1" dirty="0" smtClean="0">
                <a:latin typeface="Times New Roman" pitchFamily="18" charset="0"/>
                <a:cs typeface="Times New Roman" pitchFamily="18" charset="0"/>
              </a:rPr>
              <a:t>Спиши текст. Подчеркни орфограмму в словах – названиях  географических объектов нашей области.</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60000"/>
              <a:lumOff val="40000"/>
            </a:schemeClr>
          </a:solidFill>
        </p:spPr>
        <p:txBody>
          <a:bodyPr>
            <a:normAutofit lnSpcReduction="10000"/>
          </a:bodyPr>
          <a:lstStyle/>
          <a:p>
            <a:pPr>
              <a:buNone/>
            </a:pPr>
            <a:r>
              <a:rPr lang="ru-RU" dirty="0" smtClean="0">
                <a:latin typeface="Times New Roman" pitchFamily="18" charset="0"/>
                <a:cs typeface="Times New Roman" pitchFamily="18" charset="0"/>
              </a:rPr>
              <a:t>        Томь – самая большая река Кемеровской области, правый приток реки Оби.</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Исток Томи находится в правой части Кузнецкого Алатау в республике Хакасия. Длина её – 827 километров.</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В Хакасии и в пределах горных массивов Томь имеет бурный характер. Но после впадения в неё у Новокузнецка реки Кондомы, скорость течения Томи заметно снижается.</a:t>
            </a:r>
          </a:p>
          <a:p>
            <a:endParaRPr lang="ru-RU" dirty="0"/>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460432" y="332656"/>
            <a:ext cx="505390" cy="936104"/>
          </a:xfrm>
          <a:prstGeom prst="rect">
            <a:avLst/>
          </a:prstGeom>
          <a:noFill/>
          <a:ln>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3100" b="1" dirty="0" smtClean="0">
                <a:latin typeface="Times New Roman" pitchFamily="18" charset="0"/>
                <a:cs typeface="Times New Roman" pitchFamily="18" charset="0"/>
              </a:rPr>
              <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
            </a:r>
            <a:br>
              <a:rPr lang="ru-RU" sz="31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Прочти текст. Придумай вопросы по содержанию этого текста. Выпиши названия городов в алфавитном порядке.</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60000"/>
              <a:lumOff val="40000"/>
            </a:schemeClr>
          </a:solidFill>
        </p:spPr>
        <p:txBody>
          <a:bodyPr>
            <a:normAutofit fontScale="77500" lnSpcReduction="20000"/>
          </a:bodyPr>
          <a:lstStyle/>
          <a:p>
            <a:pPr algn="ctr">
              <a:buNone/>
            </a:pPr>
            <a:r>
              <a:rPr lang="ru-RU" dirty="0" smtClean="0">
                <a:latin typeface="Times New Roman" pitchFamily="18" charset="0"/>
                <a:cs typeface="Times New Roman" pitchFamily="18" charset="0"/>
              </a:rPr>
              <a:t>Джаз-клуб «Геликон» в Новокузнецке</a:t>
            </a:r>
          </a:p>
          <a:p>
            <a:pPr>
              <a:buNone/>
            </a:pPr>
            <a:r>
              <a:rPr lang="ru-RU" dirty="0" smtClean="0">
                <a:latin typeface="Times New Roman" pitchFamily="18" charset="0"/>
                <a:cs typeface="Times New Roman" pitchFamily="18" charset="0"/>
              </a:rPr>
              <a:t>            Настоящий джаз появился в 1985 году благодаря Анатолию Михайловичу </a:t>
            </a:r>
            <a:r>
              <a:rPr lang="ru-RU" dirty="0" err="1" smtClean="0">
                <a:latin typeface="Times New Roman" pitchFamily="18" charset="0"/>
                <a:cs typeface="Times New Roman" pitchFamily="18" charset="0"/>
              </a:rPr>
              <a:t>Берестову</a:t>
            </a:r>
            <a:r>
              <a:rPr lang="ru-RU" dirty="0" smtClean="0">
                <a:latin typeface="Times New Roman" pitchFamily="18" charset="0"/>
                <a:cs typeface="Times New Roman" pitchFamily="18" charset="0"/>
              </a:rPr>
              <a:t>, пианисту и отличному музыканту. Сначала в нём давали концерты только новокузнецкие музыканты. Они выступали на международных джазовых фестивалях во многих городах России: в Новосибирске, Красноярске, Перми, Абакане, Москве, Ярославле и других. Затем клуб «Геликон» стал организатором различных мероприятий. Примером такого мероприятия вот уже многие годы является международный фестиваль «Джаз у старой крепости», который представляет </a:t>
            </a:r>
            <a:r>
              <a:rPr lang="ru-RU" dirty="0" err="1" smtClean="0">
                <a:latin typeface="Times New Roman" pitchFamily="18" charset="0"/>
                <a:cs typeface="Times New Roman" pitchFamily="18" charset="0"/>
              </a:rPr>
              <a:t>кузбассовцам</a:t>
            </a:r>
            <a:r>
              <a:rPr lang="ru-RU" dirty="0" smtClean="0">
                <a:latin typeface="Times New Roman" pitchFamily="18" charset="0"/>
                <a:cs typeface="Times New Roman" pitchFamily="18" charset="0"/>
              </a:rPr>
              <a:t> звёзд российского и мирового джаза. </a:t>
            </a:r>
          </a:p>
          <a:p>
            <a:endParaRPr lang="ru-RU" dirty="0">
              <a:latin typeface="Times New Roman" pitchFamily="18" charset="0"/>
              <a:cs typeface="Times New Roman" pitchFamily="18" charset="0"/>
            </a:endParaRPr>
          </a:p>
        </p:txBody>
      </p:sp>
      <p:pic>
        <p:nvPicPr>
          <p:cNvPr id="4" name="Рисунок 3" descr="http://1jazz.ru/wp-content/uploads/2013/08/131_26.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95536" y="260648"/>
            <a:ext cx="8424936" cy="60486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solidFill>
            <a:schemeClr val="accent6"/>
          </a:solidFill>
        </p:spPr>
        <p:txBody>
          <a:bodyPr>
            <a:normAutofit fontScale="90000"/>
          </a:bodyPr>
          <a:lstStyle/>
          <a:p>
            <a:r>
              <a:rPr lang="ru-RU" b="1" dirty="0" smtClean="0">
                <a:latin typeface="Times New Roman" pitchFamily="18" charset="0"/>
                <a:cs typeface="Times New Roman" pitchFamily="18" charset="0"/>
              </a:rPr>
              <a:t>Части речи. </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Имя существительное.</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5" name="Подзаголовок 4"/>
          <p:cNvSpPr>
            <a:spLocks noGrp="1"/>
          </p:cNvSpPr>
          <p:nvPr>
            <p:ph type="subTitle" idx="1"/>
          </p:nvPr>
        </p:nvSpPr>
        <p:spPr/>
        <p:txBody>
          <a:bodyPr/>
          <a:lstStyle/>
          <a:p>
            <a:endParaRPr lang="ru-RU" dirty="0"/>
          </a:p>
        </p:txBody>
      </p:sp>
      <p:pic>
        <p:nvPicPr>
          <p:cNvPr id="6" name="Рисунок 5"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524328" y="476672"/>
            <a:ext cx="1080120" cy="1440160"/>
          </a:xfrm>
          <a:prstGeom prst="rect">
            <a:avLst/>
          </a:prstGeom>
          <a:noFill/>
          <a:ln>
            <a:no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Autofit/>
          </a:bodyPr>
          <a:lstStyle/>
          <a:p>
            <a:pPr algn="l"/>
            <a:r>
              <a:rPr lang="ru-RU" sz="2800" b="1" dirty="0" smtClean="0">
                <a:latin typeface="Times New Roman" pitchFamily="18" charset="0"/>
                <a:cs typeface="Times New Roman" pitchFamily="18" charset="0"/>
              </a:rPr>
              <a:t>Игра «Почтальон».  Поработай почтальоном, «разнеси» слова по их адресам. Для этого вставь соответствующие числа.  </a:t>
            </a:r>
            <a:endParaRPr lang="ru-RU" sz="2800"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539552" y="4437112"/>
          <a:ext cx="8229600" cy="741680"/>
        </p:xfrm>
        <a:graphic>
          <a:graphicData uri="http://schemas.openxmlformats.org/drawingml/2006/table">
            <a:tbl>
              <a:tblPr firstRow="1" bandRow="1">
                <a:tableStyleId>{93296810-A885-4BE3-A3E7-6D5BEEA58F35}</a:tableStyleId>
              </a:tblPr>
              <a:tblGrid>
                <a:gridCol w="2743200"/>
                <a:gridCol w="2743200"/>
                <a:gridCol w="2743200"/>
              </a:tblGrid>
              <a:tr h="370840">
                <a:tc>
                  <a:txBody>
                    <a:bodyPr/>
                    <a:lstStyle/>
                    <a:p>
                      <a:r>
                        <a:rPr lang="ru-RU" dirty="0" smtClean="0"/>
                        <a:t>Имя существительное</a:t>
                      </a:r>
                      <a:endParaRPr lang="ru-RU" dirty="0"/>
                    </a:p>
                  </a:txBody>
                  <a:tcPr/>
                </a:tc>
                <a:tc>
                  <a:txBody>
                    <a:bodyPr/>
                    <a:lstStyle/>
                    <a:p>
                      <a:r>
                        <a:rPr lang="ru-RU" dirty="0" smtClean="0"/>
                        <a:t>Имя прилагательное</a:t>
                      </a:r>
                      <a:endParaRPr lang="ru-RU" dirty="0"/>
                    </a:p>
                  </a:txBody>
                  <a:tcPr/>
                </a:tc>
                <a:tc>
                  <a:txBody>
                    <a:bodyPr/>
                    <a:lstStyle/>
                    <a:p>
                      <a:r>
                        <a:rPr lang="ru-RU" dirty="0" smtClean="0"/>
                        <a:t>Глагол</a:t>
                      </a:r>
                      <a:endParaRPr lang="ru-RU" dirty="0"/>
                    </a:p>
                  </a:txBody>
                  <a:tcPr/>
                </a:tc>
              </a:tr>
              <a:tr h="370840">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1026" name="Rectangle 2"/>
          <p:cNvSpPr>
            <a:spLocks noChangeArrowheads="1"/>
          </p:cNvSpPr>
          <p:nvPr/>
        </p:nvSpPr>
        <p:spPr bwMode="auto">
          <a:xfrm>
            <a:off x="611560" y="1772816"/>
            <a:ext cx="7920880" cy="2246769"/>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1.Новокузнецк;  2. залегает;  3.уголь;  </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железная;  5. добывают; 6. шахтёры;  </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 кузнецкая;  8. каменный;  9. руда;  </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10. металлургический;  11. пользовались;   </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12. мощно;  13. располагает.</a:t>
            </a:r>
            <a:endParaRPr kumimoji="0" lang="ru-RU" sz="28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7" name="Рисунок 6"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72400" y="1124744"/>
            <a:ext cx="756592" cy="1080120"/>
          </a:xfrm>
          <a:prstGeom prst="rect">
            <a:avLst/>
          </a:prstGeom>
          <a:noFill/>
          <a:ln>
            <a:no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solidFill>
            <a:schemeClr val="accent6"/>
          </a:solidFill>
        </p:spPr>
        <p:txBody>
          <a:bodyPr>
            <a:normAutofit fontScale="90000"/>
          </a:bodyPr>
          <a:lstStyle/>
          <a:p>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Подумайте, о каком полезном ископаемом  пишет поэт. Запиши название профессии людей, которые добывают это полезное ископаемое. Найди синоним этому слову.</a:t>
            </a:r>
            <a:r>
              <a:rPr lang="ru-RU" dirty="0" smtClean="0"/>
              <a:t/>
            </a:r>
            <a:br>
              <a:rPr lang="ru-RU" dirty="0" smtClean="0"/>
            </a:br>
            <a:endParaRPr lang="ru-RU" dirty="0"/>
          </a:p>
        </p:txBody>
      </p:sp>
      <p:sp>
        <p:nvSpPr>
          <p:cNvPr id="10" name="Содержимое 9"/>
          <p:cNvSpPr>
            <a:spLocks noGrp="1"/>
          </p:cNvSpPr>
          <p:nvPr>
            <p:ph idx="1"/>
          </p:nvPr>
        </p:nvSpPr>
        <p:spPr>
          <a:solidFill>
            <a:schemeClr val="accent6">
              <a:lumMod val="60000"/>
              <a:lumOff val="40000"/>
            </a:schemeClr>
          </a:solidFill>
        </p:spPr>
        <p:txBody>
          <a:bodyPr>
            <a:normAutofit fontScale="85000" lnSpcReduction="20000"/>
          </a:bodyPr>
          <a:lstStyle/>
          <a:p>
            <a:pPr>
              <a:buNone/>
            </a:pPr>
            <a:r>
              <a:rPr lang="ru-RU" sz="2900" dirty="0" smtClean="0">
                <a:latin typeface="Times New Roman" pitchFamily="18" charset="0"/>
                <a:cs typeface="Times New Roman" pitchFamily="18" charset="0"/>
              </a:rPr>
              <a:t>Блестит, как смоль,</a:t>
            </a:r>
          </a:p>
          <a:p>
            <a:pPr>
              <a:buNone/>
            </a:pPr>
            <a:r>
              <a:rPr lang="ru-RU" sz="2900" dirty="0" smtClean="0">
                <a:latin typeface="Times New Roman" pitchFamily="18" charset="0"/>
                <a:cs typeface="Times New Roman" pitchFamily="18" charset="0"/>
              </a:rPr>
              <a:t>В изломах – как стекло. </a:t>
            </a:r>
          </a:p>
          <a:p>
            <a:pPr>
              <a:buNone/>
            </a:pPr>
            <a:r>
              <a:rPr lang="ru-RU" sz="2900" dirty="0" smtClean="0">
                <a:latin typeface="Times New Roman" pitchFamily="18" charset="0"/>
                <a:cs typeface="Times New Roman" pitchFamily="18" charset="0"/>
              </a:rPr>
              <a:t>Тяжёлый, чёрный – </a:t>
            </a:r>
          </a:p>
          <a:p>
            <a:pPr>
              <a:buNone/>
            </a:pPr>
            <a:r>
              <a:rPr lang="ru-RU" sz="2900" dirty="0" smtClean="0">
                <a:latin typeface="Times New Roman" pitchFamily="18" charset="0"/>
                <a:cs typeface="Times New Roman" pitchFamily="18" charset="0"/>
              </a:rPr>
              <a:t>Впрямь горючий камень.</a:t>
            </a:r>
          </a:p>
          <a:p>
            <a:pPr>
              <a:buNone/>
            </a:pPr>
            <a:r>
              <a:rPr lang="ru-RU" sz="2900" dirty="0" smtClean="0">
                <a:latin typeface="Times New Roman" pitchFamily="18" charset="0"/>
                <a:cs typeface="Times New Roman" pitchFamily="18" charset="0"/>
              </a:rPr>
              <a:t>И это моего труда тепло</a:t>
            </a:r>
          </a:p>
          <a:p>
            <a:pPr>
              <a:buNone/>
            </a:pPr>
            <a:r>
              <a:rPr lang="ru-RU" sz="2900" dirty="0" smtClean="0">
                <a:latin typeface="Times New Roman" pitchFamily="18" charset="0"/>
                <a:cs typeface="Times New Roman" pitchFamily="18" charset="0"/>
              </a:rPr>
              <a:t>В нём спрессовалось в будущее пламя.</a:t>
            </a:r>
          </a:p>
          <a:p>
            <a:pPr>
              <a:buNone/>
            </a:pPr>
            <a:r>
              <a:rPr lang="ru-RU" sz="2900" dirty="0" smtClean="0">
                <a:latin typeface="Times New Roman" pitchFamily="18" charset="0"/>
                <a:cs typeface="Times New Roman" pitchFamily="18" charset="0"/>
              </a:rPr>
              <a:t>Он мёртвым камнем здесь лежал века,</a:t>
            </a:r>
          </a:p>
          <a:p>
            <a:pPr>
              <a:buNone/>
            </a:pPr>
            <a:r>
              <a:rPr lang="ru-RU" sz="2900" dirty="0" smtClean="0">
                <a:latin typeface="Times New Roman" pitchFamily="18" charset="0"/>
                <a:cs typeface="Times New Roman" pitchFamily="18" charset="0"/>
              </a:rPr>
              <a:t>Землёю тяжкой сжатый в пласт огромный,</a:t>
            </a:r>
          </a:p>
          <a:p>
            <a:pPr>
              <a:buNone/>
            </a:pPr>
            <a:r>
              <a:rPr lang="ru-RU" sz="2900" dirty="0" smtClean="0">
                <a:latin typeface="Times New Roman" pitchFamily="18" charset="0"/>
                <a:cs typeface="Times New Roman" pitchFamily="18" charset="0"/>
              </a:rPr>
              <a:t>Но, извлечён руками горняка,</a:t>
            </a:r>
          </a:p>
          <a:p>
            <a:pPr>
              <a:buNone/>
            </a:pPr>
            <a:r>
              <a:rPr lang="ru-RU" sz="2900" dirty="0" smtClean="0">
                <a:latin typeface="Times New Roman" pitchFamily="18" charset="0"/>
                <a:cs typeface="Times New Roman" pitchFamily="18" charset="0"/>
              </a:rPr>
              <a:t>Он запылал огнём в кузнецких домнах.</a:t>
            </a:r>
          </a:p>
          <a:p>
            <a:pPr algn="r">
              <a:buNone/>
            </a:pPr>
            <a:r>
              <a:rPr lang="ru-RU"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Владимир Измайлов, кузбасский поэт </a:t>
            </a:r>
            <a:endParaRPr lang="ru-RU" sz="2400" dirty="0">
              <a:latin typeface="Times New Roman" pitchFamily="18" charset="0"/>
              <a:cs typeface="Times New Roman" pitchFamily="18" charset="0"/>
            </a:endParaRPr>
          </a:p>
        </p:txBody>
      </p:sp>
      <p:pic>
        <p:nvPicPr>
          <p:cNvPr id="12" name="Рисунок 11"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00392" y="1340768"/>
            <a:ext cx="792088" cy="1008112"/>
          </a:xfrm>
          <a:prstGeom prst="rect">
            <a:avLst/>
          </a:prstGeom>
          <a:noFill/>
          <a:ln>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solidFill>
            <a:schemeClr val="accent6"/>
          </a:solidFill>
        </p:spPr>
        <p:txBody>
          <a:bodyPr>
            <a:normAutofit fontScale="90000"/>
          </a:bodyPr>
          <a:lstStyle/>
          <a:p>
            <a:pPr algn="l"/>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
            </a:r>
            <a:br>
              <a:rPr lang="ru-RU" sz="27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Спиши. Подчеркни имена существительные красным карандашом, имена прилагательные жёлтым, глаголы синим.</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p>
        </p:txBody>
      </p:sp>
      <p:sp>
        <p:nvSpPr>
          <p:cNvPr id="5" name="Содержимое 4"/>
          <p:cNvSpPr>
            <a:spLocks noGrp="1"/>
          </p:cNvSpPr>
          <p:nvPr>
            <p:ph idx="1"/>
          </p:nvPr>
        </p:nvSpPr>
        <p:spPr>
          <a:solidFill>
            <a:schemeClr val="accent6">
              <a:lumMod val="60000"/>
              <a:lumOff val="40000"/>
            </a:schemeClr>
          </a:solidFill>
        </p:spPr>
        <p:txBody>
          <a:bodyPr>
            <a:normAutofit fontScale="92500" lnSpcReduction="10000"/>
          </a:bodyPr>
          <a:lstStyle/>
          <a:p>
            <a:pPr>
              <a:buNone/>
            </a:pP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Наша область располагает большими запасами строительных полезных ископаемых: песок,  глина,  известняк, мрамор, гранит, гравий.</a:t>
            </a:r>
          </a:p>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r>
              <a:rPr lang="ru-RU" sz="2800" b="1" dirty="0" smtClean="0">
                <a:latin typeface="Times New Roman" pitchFamily="18" charset="0"/>
                <a:cs typeface="Times New Roman" pitchFamily="18" charset="0"/>
              </a:rPr>
              <a:t>               Выпиши из предложения названия полезных ископаемых, образуй прилагательные.  Например: песок – песчаный</a:t>
            </a:r>
            <a:endParaRPr lang="ru-RU" sz="2800" dirty="0">
              <a:latin typeface="Times New Roman" pitchFamily="18" charset="0"/>
              <a:cs typeface="Times New Roman" pitchFamily="18" charset="0"/>
            </a:endParaRPr>
          </a:p>
        </p:txBody>
      </p:sp>
      <p:pic>
        <p:nvPicPr>
          <p:cNvPr id="6" name="Рисунок 5" descr="https://im0-tub-ru.yandex.net/i?id=b0d4d7e6e1aa55486024096138ac976f&amp;n=13"/>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940152" y="3501008"/>
            <a:ext cx="2415325" cy="1368152"/>
          </a:xfrm>
          <a:prstGeom prst="rect">
            <a:avLst/>
          </a:prstGeom>
          <a:noFill/>
          <a:ln>
            <a:noFill/>
          </a:ln>
        </p:spPr>
      </p:pic>
      <p:pic>
        <p:nvPicPr>
          <p:cNvPr id="9" name="Рисунок 8"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Спиши. Подчеркни формы одного и того же слова. </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lstStyle/>
          <a:p>
            <a:pPr lvl="0"/>
            <a:r>
              <a:rPr lang="ru-RU" dirty="0" smtClean="0">
                <a:latin typeface="Times New Roman" pitchFamily="18" charset="0"/>
                <a:cs typeface="Times New Roman" pitchFamily="18" charset="0"/>
              </a:rPr>
              <a:t>Кузнецкий,  кузнецы, кузнецкая, Кузнецк.</a:t>
            </a:r>
          </a:p>
          <a:p>
            <a:pPr lvl="0"/>
            <a:r>
              <a:rPr lang="ru-RU" dirty="0" smtClean="0">
                <a:latin typeface="Times New Roman" pitchFamily="18" charset="0"/>
                <a:cs typeface="Times New Roman" pitchFamily="18" charset="0"/>
              </a:rPr>
              <a:t>Металлург, металлургический, металлурга, металлургия.</a:t>
            </a:r>
          </a:p>
          <a:p>
            <a:pPr lvl="0"/>
            <a:r>
              <a:rPr lang="ru-RU" dirty="0" smtClean="0">
                <a:latin typeface="Times New Roman" pitchFamily="18" charset="0"/>
                <a:cs typeface="Times New Roman" pitchFamily="18" charset="0"/>
              </a:rPr>
              <a:t>Кемеровский, Кемерово, </a:t>
            </a:r>
            <a:r>
              <a:rPr lang="ru-RU" dirty="0" err="1" smtClean="0">
                <a:latin typeface="Times New Roman" pitchFamily="18" charset="0"/>
                <a:cs typeface="Times New Roman" pitchFamily="18" charset="0"/>
              </a:rPr>
              <a:t>кемеровчанин</a:t>
            </a:r>
            <a:r>
              <a:rPr lang="ru-RU" dirty="0" smtClean="0">
                <a:latin typeface="Times New Roman" pitchFamily="18" charset="0"/>
                <a:cs typeface="Times New Roman" pitchFamily="18" charset="0"/>
              </a:rPr>
              <a:t>, Кемеровское.</a:t>
            </a:r>
          </a:p>
          <a:p>
            <a:endParaRPr lang="ru-RU" dirty="0"/>
          </a:p>
        </p:txBody>
      </p:sp>
      <p:pic>
        <p:nvPicPr>
          <p:cNvPr id="4" name="Рисунок 3"/>
          <p:cNvPicPr/>
          <p:nvPr/>
        </p:nvPicPr>
        <p:blipFill>
          <a:blip r:embed="rId2" cstate="print"/>
          <a:srcRect/>
          <a:stretch>
            <a:fillRect/>
          </a:stretch>
        </p:blipFill>
        <p:spPr bwMode="auto">
          <a:xfrm>
            <a:off x="4572000" y="4005064"/>
            <a:ext cx="3077307" cy="2039816"/>
          </a:xfrm>
          <a:prstGeom prst="rect">
            <a:avLst/>
          </a:prstGeom>
          <a:noFill/>
          <a:ln w="9525">
            <a:noFill/>
            <a:miter lim="800000"/>
            <a:headEnd/>
            <a:tailEnd/>
          </a:ln>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283152" cy="1143000"/>
          </a:xfrm>
          <a:solidFill>
            <a:schemeClr val="accent6"/>
          </a:solidFill>
        </p:spPr>
        <p:txBody>
          <a:bodyPr>
            <a:normAutofit fontScale="90000"/>
          </a:bodyPr>
          <a:lstStyle/>
          <a:p>
            <a:pPr algn="l"/>
            <a:r>
              <a:rPr lang="ru-RU" sz="2200" b="1" dirty="0" smtClean="0">
                <a:latin typeface="Times New Roman" pitchFamily="18" charset="0"/>
                <a:cs typeface="Times New Roman" pitchFamily="18" charset="0"/>
              </a:rPr>
              <a:t>Прочитай</a:t>
            </a:r>
            <a:r>
              <a:rPr lang="ru-RU" sz="2200" b="1" dirty="0">
                <a:latin typeface="Times New Roman" pitchFamily="18" charset="0"/>
                <a:cs typeface="Times New Roman" pitchFamily="18" charset="0"/>
              </a:rPr>
              <a:t>.  Спиши. В первом предложении выдели грамматическую основу. У существительных определи склонение и падеж.</a:t>
            </a:r>
            <a:r>
              <a:rPr lang="ru-RU" sz="2200" dirty="0"/>
              <a:t/>
            </a:r>
            <a:br>
              <a:rPr lang="ru-RU" sz="2200" dirty="0"/>
            </a:br>
            <a:endParaRPr lang="ru-RU" sz="2200" dirty="0"/>
          </a:p>
        </p:txBody>
      </p:sp>
      <p:sp>
        <p:nvSpPr>
          <p:cNvPr id="7" name="Содержимое 6"/>
          <p:cNvSpPr>
            <a:spLocks noGrp="1"/>
          </p:cNvSpPr>
          <p:nvPr>
            <p:ph idx="1"/>
          </p:nvPr>
        </p:nvSpPr>
        <p:spPr>
          <a:solidFill>
            <a:schemeClr val="accent6"/>
          </a:solidFill>
        </p:spPr>
        <p:txBody>
          <a:bodyPr>
            <a:normAutofit lnSpcReduction="10000"/>
          </a:bodyPr>
          <a:lstStyle/>
          <a:p>
            <a:pPr>
              <a:spcBef>
                <a:spcPts val="0"/>
              </a:spcBef>
              <a:buNone/>
            </a:pPr>
            <a:r>
              <a:rPr lang="ru-RU" dirty="0" smtClean="0">
                <a:latin typeface="Times New Roman" pitchFamily="18" charset="0"/>
                <a:cs typeface="Times New Roman" pitchFamily="18" charset="0"/>
              </a:rPr>
              <a:t>     Бурый </a:t>
            </a:r>
            <a:r>
              <a:rPr lang="ru-RU" dirty="0">
                <a:latin typeface="Times New Roman" pitchFamily="18" charset="0"/>
                <a:cs typeface="Times New Roman" pitchFamily="18" charset="0"/>
              </a:rPr>
              <a:t>уголь  </a:t>
            </a:r>
          </a:p>
          <a:p>
            <a:pPr>
              <a:spcBef>
                <a:spcPts val="0"/>
              </a:spcBef>
              <a:buNone/>
            </a:pPr>
            <a:r>
              <a:rPr lang="ru-RU" dirty="0" smtClean="0">
                <a:latin typeface="Times New Roman" pitchFamily="18" charset="0"/>
                <a:cs typeface="Times New Roman" pitchFamily="18" charset="0"/>
              </a:rPr>
              <a:t>             На </a:t>
            </a:r>
            <a:r>
              <a:rPr lang="ru-RU" dirty="0">
                <a:latin typeface="Times New Roman" pitchFamily="18" charset="0"/>
                <a:cs typeface="Times New Roman" pitchFamily="18" charset="0"/>
              </a:rPr>
              <a:t>северо-востоке Кузбасса располагаются крупные месторождения бурого угля. Эти залежи являются частью Канско-Ачинского буроугольного бассейна. Мощность пластов бурого угля достигает  100 метров.  Они залегают близко к поверхности. Бурые угли нашего края используются как дешёвое топливо для электрических станций.</a:t>
            </a:r>
          </a:p>
        </p:txBody>
      </p:sp>
      <p:pic>
        <p:nvPicPr>
          <p:cNvPr id="8" name="Рисунок 7" descr="http://auto.wiki-wiki.ru/wikipedia/images/9/98/Natural_resources_of_the_Kemerovo_region.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7020272" y="260648"/>
            <a:ext cx="1814864" cy="2160240"/>
          </a:xfrm>
          <a:prstGeom prst="rect">
            <a:avLst/>
          </a:prstGeom>
          <a:noFill/>
          <a:ln>
            <a:no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3100" b="1" dirty="0" smtClean="0">
                <a:latin typeface="Times New Roman" pitchFamily="18" charset="0"/>
                <a:cs typeface="Times New Roman" pitchFamily="18" charset="0"/>
              </a:rPr>
              <a:t/>
            </a:r>
            <a:br>
              <a:rPr lang="ru-RU" sz="31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Спиши те пары слов, которые представляют формы одного и того же слова.</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40000"/>
              <a:lumOff val="60000"/>
            </a:schemeClr>
          </a:solidFill>
        </p:spPr>
        <p:txBody>
          <a:bodyPr/>
          <a:lstStyle/>
          <a:p>
            <a:pPr marL="514350" lvl="0" indent="-514350">
              <a:buFont typeface="+mj-lt"/>
              <a:buAutoNum type="arabicPeriod"/>
            </a:pP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Новокузнецк – Кузнецк</a:t>
            </a:r>
          </a:p>
          <a:p>
            <a:pPr marL="514350" lvl="0" indent="-514350">
              <a:buFont typeface="+mj-lt"/>
              <a:buAutoNum type="arabicPeriod"/>
            </a:pPr>
            <a:r>
              <a:rPr lang="ru-RU" dirty="0" smtClean="0">
                <a:latin typeface="Times New Roman" pitchFamily="18" charset="0"/>
                <a:cs typeface="Times New Roman" pitchFamily="18" charset="0"/>
              </a:rPr>
              <a:t>Кемерово – </a:t>
            </a:r>
            <a:r>
              <a:rPr lang="ru-RU" dirty="0" err="1" smtClean="0">
                <a:latin typeface="Times New Roman" pitchFamily="18" charset="0"/>
                <a:cs typeface="Times New Roman" pitchFamily="18" charset="0"/>
              </a:rPr>
              <a:t>кемеровчанин</a:t>
            </a:r>
            <a:endParaRPr lang="ru-RU" dirty="0" smtClean="0">
              <a:latin typeface="Times New Roman" pitchFamily="18" charset="0"/>
              <a:cs typeface="Times New Roman" pitchFamily="18" charset="0"/>
            </a:endParaRPr>
          </a:p>
          <a:p>
            <a:pPr marL="514350" lvl="0" indent="-514350">
              <a:buFont typeface="+mj-lt"/>
              <a:buAutoNum type="arabicPeriod"/>
            </a:pPr>
            <a:r>
              <a:rPr lang="ru-RU" dirty="0" err="1" smtClean="0">
                <a:latin typeface="Times New Roman" pitchFamily="18" charset="0"/>
                <a:cs typeface="Times New Roman" pitchFamily="18" charset="0"/>
              </a:rPr>
              <a:t>Шерегеш</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Шерегешу</a:t>
            </a:r>
            <a:endParaRPr lang="ru-RU" dirty="0" smtClean="0">
              <a:latin typeface="Times New Roman" pitchFamily="18" charset="0"/>
              <a:cs typeface="Times New Roman" pitchFamily="18" charset="0"/>
            </a:endParaRPr>
          </a:p>
          <a:p>
            <a:pPr marL="514350" lvl="0" indent="-514350">
              <a:buFont typeface="+mj-lt"/>
              <a:buAutoNum type="arabicPeriod"/>
            </a:pPr>
            <a:r>
              <a:rPr lang="ru-RU" dirty="0" smtClean="0">
                <a:latin typeface="Times New Roman" pitchFamily="18" charset="0"/>
                <a:cs typeface="Times New Roman" pitchFamily="18" charset="0"/>
              </a:rPr>
              <a:t>Таштагол – </a:t>
            </a:r>
            <a:r>
              <a:rPr lang="ru-RU" dirty="0" err="1" smtClean="0">
                <a:latin typeface="Times New Roman" pitchFamily="18" charset="0"/>
                <a:cs typeface="Times New Roman" pitchFamily="18" charset="0"/>
              </a:rPr>
              <a:t>таштагольцы</a:t>
            </a:r>
            <a:endParaRPr lang="ru-RU" dirty="0" smtClean="0">
              <a:latin typeface="Times New Roman" pitchFamily="18" charset="0"/>
              <a:cs typeface="Times New Roman" pitchFamily="18" charset="0"/>
            </a:endParaRPr>
          </a:p>
          <a:p>
            <a:pPr marL="514350" lvl="0" indent="-514350">
              <a:buFont typeface="+mj-lt"/>
              <a:buAutoNum type="arabicPeriod"/>
            </a:pPr>
            <a:r>
              <a:rPr lang="ru-RU" dirty="0" smtClean="0">
                <a:latin typeface="Times New Roman" pitchFamily="18" charset="0"/>
                <a:cs typeface="Times New Roman" pitchFamily="18" charset="0"/>
              </a:rPr>
              <a:t>Сосновка – Сосновкой</a:t>
            </a:r>
          </a:p>
          <a:p>
            <a:pPr marL="514350" lvl="0" indent="-514350">
              <a:buFont typeface="+mj-lt"/>
              <a:buAutoNum type="arabicPeriod"/>
            </a:pPr>
            <a:r>
              <a:rPr lang="ru-RU" dirty="0" smtClean="0">
                <a:latin typeface="Times New Roman" pitchFamily="18" charset="0"/>
                <a:cs typeface="Times New Roman" pitchFamily="18" charset="0"/>
              </a:rPr>
              <a:t>Междуреченск – междуречье</a:t>
            </a:r>
          </a:p>
          <a:p>
            <a:pPr marL="514350" indent="-514350">
              <a:buFont typeface="+mj-lt"/>
              <a:buAutoNum type="arabicPeriod"/>
            </a:pPr>
            <a:r>
              <a:rPr lang="ru-RU" dirty="0" smtClean="0">
                <a:latin typeface="Times New Roman" pitchFamily="18" charset="0"/>
                <a:cs typeface="Times New Roman" pitchFamily="18" charset="0"/>
              </a:rPr>
              <a:t>Ильинка - Ильинке</a:t>
            </a:r>
          </a:p>
          <a:p>
            <a:endParaRPr lang="ru-RU" dirty="0"/>
          </a:p>
        </p:txBody>
      </p:sp>
      <p:pic>
        <p:nvPicPr>
          <p:cNvPr id="4" name="Рисунок 3"/>
          <p:cNvPicPr/>
          <p:nvPr/>
        </p:nvPicPr>
        <p:blipFill>
          <a:blip r:embed="rId2" cstate="print"/>
          <a:srcRect/>
          <a:stretch>
            <a:fillRect/>
          </a:stretch>
        </p:blipFill>
        <p:spPr bwMode="auto">
          <a:xfrm rot="10800000">
            <a:off x="6012160" y="2996952"/>
            <a:ext cx="2646484" cy="1477107"/>
          </a:xfrm>
          <a:prstGeom prst="rect">
            <a:avLst/>
          </a:prstGeom>
          <a:noFill/>
          <a:ln w="9525">
            <a:noFill/>
            <a:miter lim="800000"/>
            <a:headEnd/>
            <a:tailEnd/>
          </a:ln>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Поменяй местами буквы так, чтобы получились имена существительные – названия животных, которые обитают в Кемеровской области. С каждым из расшифрованных слов придумай  словосочетание, используя разные части речи. </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539552" y="1700808"/>
          <a:ext cx="8352928" cy="4680520"/>
        </p:xfrm>
        <a:graphic>
          <a:graphicData uri="http://schemas.openxmlformats.org/drawingml/2006/table">
            <a:tbl>
              <a:tblPr firstRow="1" bandRow="1">
                <a:tableStyleId>{93296810-A885-4BE3-A3E7-6D5BEEA58F35}</a:tableStyleId>
              </a:tblPr>
              <a:tblGrid>
                <a:gridCol w="4176464"/>
                <a:gridCol w="4176464"/>
              </a:tblGrid>
              <a:tr h="585065">
                <a:tc>
                  <a:txBody>
                    <a:bodyPr/>
                    <a:lstStyle/>
                    <a:p>
                      <a:pPr indent="90170" algn="just">
                        <a:lnSpc>
                          <a:spcPct val="115000"/>
                        </a:lnSpc>
                        <a:spcAft>
                          <a:spcPts val="0"/>
                        </a:spcAft>
                      </a:pPr>
                      <a:r>
                        <a:rPr lang="ru-RU" sz="2400" dirty="0">
                          <a:latin typeface="Times New Roman"/>
                          <a:ea typeface="Calibri"/>
                          <a:cs typeface="Times New Roman"/>
                        </a:rPr>
                        <a:t>РАМАЛ</a:t>
                      </a:r>
                      <a:endParaRPr lang="ru-RU" sz="2400" dirty="0">
                        <a:latin typeface="Calibri"/>
                        <a:ea typeface="Calibri"/>
                        <a:cs typeface="Times New Roman"/>
                      </a:endParaRPr>
                    </a:p>
                  </a:txBody>
                  <a:tcPr marL="68580" marR="68580" marT="0" marB="0"/>
                </a:tc>
                <a:tc>
                  <a:txBody>
                    <a:bodyPr/>
                    <a:lstStyle/>
                    <a:p>
                      <a:endParaRPr lang="ru-RU" dirty="0"/>
                    </a:p>
                  </a:txBody>
                  <a:tcPr/>
                </a:tc>
              </a:tr>
              <a:tr h="585065">
                <a:tc>
                  <a:txBody>
                    <a:bodyPr/>
                    <a:lstStyle/>
                    <a:p>
                      <a:pPr indent="90170" algn="just">
                        <a:lnSpc>
                          <a:spcPct val="115000"/>
                        </a:lnSpc>
                        <a:spcAft>
                          <a:spcPts val="0"/>
                        </a:spcAft>
                      </a:pPr>
                      <a:r>
                        <a:rPr lang="ru-RU" sz="2400" dirty="0">
                          <a:latin typeface="Times New Roman"/>
                          <a:ea typeface="Calibri"/>
                          <a:cs typeface="Times New Roman"/>
                        </a:rPr>
                        <a:t>СОЛЬ</a:t>
                      </a:r>
                      <a:endParaRPr lang="ru-RU" sz="2400" dirty="0">
                        <a:latin typeface="Calibri"/>
                        <a:ea typeface="Calibri"/>
                        <a:cs typeface="Times New Roman"/>
                      </a:endParaRPr>
                    </a:p>
                  </a:txBody>
                  <a:tcPr marL="68580" marR="68580" marT="0" marB="0"/>
                </a:tc>
                <a:tc>
                  <a:txBody>
                    <a:bodyPr/>
                    <a:lstStyle/>
                    <a:p>
                      <a:endParaRPr lang="ru-RU"/>
                    </a:p>
                  </a:txBody>
                  <a:tcPr/>
                </a:tc>
              </a:tr>
              <a:tr h="585065">
                <a:tc>
                  <a:txBody>
                    <a:bodyPr/>
                    <a:lstStyle/>
                    <a:p>
                      <a:pPr indent="90170" algn="just">
                        <a:lnSpc>
                          <a:spcPct val="115000"/>
                        </a:lnSpc>
                        <a:spcAft>
                          <a:spcPts val="0"/>
                        </a:spcAft>
                      </a:pPr>
                      <a:r>
                        <a:rPr lang="ru-RU" sz="2400" dirty="0">
                          <a:latin typeface="Times New Roman"/>
                          <a:ea typeface="Calibri"/>
                          <a:cs typeface="Times New Roman"/>
                        </a:rPr>
                        <a:t>АХАМРОСО</a:t>
                      </a:r>
                      <a:endParaRPr lang="ru-RU" sz="2400" dirty="0">
                        <a:latin typeface="Calibri"/>
                        <a:ea typeface="Calibri"/>
                        <a:cs typeface="Times New Roman"/>
                      </a:endParaRPr>
                    </a:p>
                  </a:txBody>
                  <a:tcPr marL="68580" marR="68580" marT="0" marB="0"/>
                </a:tc>
                <a:tc>
                  <a:txBody>
                    <a:bodyPr/>
                    <a:lstStyle/>
                    <a:p>
                      <a:endParaRPr lang="ru-RU"/>
                    </a:p>
                  </a:txBody>
                  <a:tcPr/>
                </a:tc>
              </a:tr>
              <a:tr h="585065">
                <a:tc>
                  <a:txBody>
                    <a:bodyPr/>
                    <a:lstStyle/>
                    <a:p>
                      <a:pPr indent="90170" algn="just">
                        <a:lnSpc>
                          <a:spcPct val="115000"/>
                        </a:lnSpc>
                        <a:spcAft>
                          <a:spcPts val="0"/>
                        </a:spcAft>
                      </a:pPr>
                      <a:r>
                        <a:rPr lang="ru-RU" sz="2400" dirty="0">
                          <a:latin typeface="Times New Roman"/>
                          <a:ea typeface="Calibri"/>
                          <a:cs typeface="Times New Roman"/>
                        </a:rPr>
                        <a:t>САЦИИЛ</a:t>
                      </a:r>
                      <a:endParaRPr lang="ru-RU" sz="2400" dirty="0">
                        <a:latin typeface="Calibri"/>
                        <a:ea typeface="Calibri"/>
                        <a:cs typeface="Times New Roman"/>
                      </a:endParaRPr>
                    </a:p>
                  </a:txBody>
                  <a:tcPr marL="68580" marR="68580" marT="0" marB="0"/>
                </a:tc>
                <a:tc>
                  <a:txBody>
                    <a:bodyPr/>
                    <a:lstStyle/>
                    <a:p>
                      <a:endParaRPr lang="ru-RU"/>
                    </a:p>
                  </a:txBody>
                  <a:tcPr/>
                </a:tc>
              </a:tr>
              <a:tr h="585065">
                <a:tc>
                  <a:txBody>
                    <a:bodyPr/>
                    <a:lstStyle/>
                    <a:p>
                      <a:pPr indent="90170" algn="just">
                        <a:lnSpc>
                          <a:spcPct val="115000"/>
                        </a:lnSpc>
                        <a:spcAft>
                          <a:spcPts val="0"/>
                        </a:spcAft>
                      </a:pPr>
                      <a:r>
                        <a:rPr lang="ru-RU" sz="2400" dirty="0">
                          <a:latin typeface="Times New Roman"/>
                          <a:ea typeface="Calibri"/>
                          <a:cs typeface="Times New Roman"/>
                        </a:rPr>
                        <a:t>РКАБАГА</a:t>
                      </a:r>
                      <a:endParaRPr lang="ru-RU" sz="2400" dirty="0">
                        <a:latin typeface="Calibri"/>
                        <a:ea typeface="Calibri"/>
                        <a:cs typeface="Times New Roman"/>
                      </a:endParaRPr>
                    </a:p>
                  </a:txBody>
                  <a:tcPr marL="68580" marR="68580" marT="0" marB="0"/>
                </a:tc>
                <a:tc>
                  <a:txBody>
                    <a:bodyPr/>
                    <a:lstStyle/>
                    <a:p>
                      <a:endParaRPr lang="ru-RU"/>
                    </a:p>
                  </a:txBody>
                  <a:tcPr/>
                </a:tc>
              </a:tr>
              <a:tr h="585065">
                <a:tc>
                  <a:txBody>
                    <a:bodyPr/>
                    <a:lstStyle/>
                    <a:p>
                      <a:pPr indent="90170" algn="just">
                        <a:lnSpc>
                          <a:spcPct val="115000"/>
                        </a:lnSpc>
                        <a:spcAft>
                          <a:spcPts val="0"/>
                        </a:spcAft>
                      </a:pPr>
                      <a:r>
                        <a:rPr lang="ru-RU" sz="2400" dirty="0">
                          <a:latin typeface="Times New Roman"/>
                          <a:ea typeface="Calibri"/>
                          <a:cs typeface="Times New Roman"/>
                        </a:rPr>
                        <a:t>ТИРСОГАНО</a:t>
                      </a:r>
                      <a:endParaRPr lang="ru-RU" sz="2400" dirty="0">
                        <a:latin typeface="Calibri"/>
                        <a:ea typeface="Calibri"/>
                        <a:cs typeface="Times New Roman"/>
                      </a:endParaRPr>
                    </a:p>
                  </a:txBody>
                  <a:tcPr marL="68580" marR="68580" marT="0" marB="0"/>
                </a:tc>
                <a:tc>
                  <a:txBody>
                    <a:bodyPr/>
                    <a:lstStyle/>
                    <a:p>
                      <a:endParaRPr lang="ru-RU"/>
                    </a:p>
                  </a:txBody>
                  <a:tcPr/>
                </a:tc>
              </a:tr>
              <a:tr h="585065">
                <a:tc>
                  <a:txBody>
                    <a:bodyPr/>
                    <a:lstStyle/>
                    <a:p>
                      <a:pPr indent="90170" algn="just">
                        <a:lnSpc>
                          <a:spcPct val="115000"/>
                        </a:lnSpc>
                        <a:spcAft>
                          <a:spcPts val="0"/>
                        </a:spcAft>
                      </a:pPr>
                      <a:r>
                        <a:rPr lang="ru-RU" sz="2400" dirty="0">
                          <a:latin typeface="Times New Roman"/>
                          <a:ea typeface="Calibri"/>
                          <a:cs typeface="Times New Roman"/>
                        </a:rPr>
                        <a:t>БУКСАР</a:t>
                      </a:r>
                      <a:endParaRPr lang="ru-RU" sz="2400" dirty="0">
                        <a:latin typeface="Calibri"/>
                        <a:ea typeface="Calibri"/>
                        <a:cs typeface="Times New Roman"/>
                      </a:endParaRPr>
                    </a:p>
                  </a:txBody>
                  <a:tcPr marL="68580" marR="68580" marT="0" marB="0"/>
                </a:tc>
                <a:tc>
                  <a:txBody>
                    <a:bodyPr/>
                    <a:lstStyle/>
                    <a:p>
                      <a:endParaRPr lang="ru-RU"/>
                    </a:p>
                  </a:txBody>
                  <a:tcPr/>
                </a:tc>
              </a:tr>
              <a:tr h="585065">
                <a:tc>
                  <a:txBody>
                    <a:bodyPr/>
                    <a:lstStyle/>
                    <a:p>
                      <a:pPr indent="90170" algn="just">
                        <a:lnSpc>
                          <a:spcPct val="115000"/>
                        </a:lnSpc>
                        <a:spcAft>
                          <a:spcPts val="0"/>
                        </a:spcAft>
                      </a:pPr>
                      <a:r>
                        <a:rPr lang="ru-RU" sz="2400" dirty="0">
                          <a:latin typeface="Times New Roman"/>
                          <a:ea typeface="Calibri"/>
                          <a:cs typeface="Times New Roman"/>
                        </a:rPr>
                        <a:t>СИКУЛС</a:t>
                      </a:r>
                      <a:endParaRPr lang="ru-RU" sz="2400" dirty="0">
                        <a:latin typeface="Calibri"/>
                        <a:ea typeface="Calibri"/>
                        <a:cs typeface="Times New Roman"/>
                      </a:endParaRPr>
                    </a:p>
                  </a:txBody>
                  <a:tcPr marL="68580" marR="68580" marT="0" marB="0"/>
                </a:tc>
                <a:tc>
                  <a:txBody>
                    <a:bodyPr/>
                    <a:lstStyle/>
                    <a:p>
                      <a:endParaRPr lang="ru-RU" dirty="0"/>
                    </a:p>
                  </a:txBody>
                  <a:tcPr/>
                </a:tc>
              </a:tr>
            </a:tbl>
          </a:graphicData>
        </a:graphic>
      </p:graphicFrame>
      <p:pic>
        <p:nvPicPr>
          <p:cNvPr id="5" name="Рисунок 4"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1196752"/>
            <a:ext cx="720080" cy="1008112"/>
          </a:xfrm>
          <a:prstGeom prst="rect">
            <a:avLst/>
          </a:prstGeom>
          <a:noFill/>
          <a:ln>
            <a:noFill/>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a:bodyPr>
          <a:lstStyle/>
          <a:p>
            <a:pPr algn="l"/>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Проверь себя:</a:t>
            </a:r>
            <a:endParaRPr lang="ru-RU" sz="2800"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457200" y="1600200"/>
          <a:ext cx="8363272" cy="4709120"/>
        </p:xfrm>
        <a:graphic>
          <a:graphicData uri="http://schemas.openxmlformats.org/drawingml/2006/table">
            <a:tbl>
              <a:tblPr firstRow="1" bandRow="1">
                <a:tableStyleId>{93296810-A885-4BE3-A3E7-6D5BEEA58F35}</a:tableStyleId>
              </a:tblPr>
              <a:tblGrid>
                <a:gridCol w="4181636"/>
                <a:gridCol w="4181636"/>
              </a:tblGrid>
              <a:tr h="588640">
                <a:tc>
                  <a:txBody>
                    <a:bodyPr/>
                    <a:lstStyle/>
                    <a:p>
                      <a:pPr indent="90170" algn="just">
                        <a:lnSpc>
                          <a:spcPct val="115000"/>
                        </a:lnSpc>
                        <a:spcAft>
                          <a:spcPts val="0"/>
                        </a:spcAft>
                      </a:pPr>
                      <a:r>
                        <a:rPr lang="ru-RU" sz="3200" dirty="0">
                          <a:latin typeface="Times New Roman"/>
                          <a:ea typeface="Calibri"/>
                          <a:cs typeface="Times New Roman"/>
                        </a:rPr>
                        <a:t>РАМАЛ</a:t>
                      </a:r>
                      <a:endParaRPr lang="ru-RU" sz="3200" dirty="0">
                        <a:latin typeface="Calibri"/>
                        <a:ea typeface="Calibri"/>
                        <a:cs typeface="Times New Roman"/>
                      </a:endParaRPr>
                    </a:p>
                  </a:txBody>
                  <a:tcPr marL="68580" marR="68580" marT="0" marB="0"/>
                </a:tc>
                <a:tc>
                  <a:txBody>
                    <a:bodyPr/>
                    <a:lstStyle/>
                    <a:p>
                      <a:r>
                        <a:rPr lang="ru-RU" sz="3200" dirty="0" smtClean="0">
                          <a:latin typeface="Times New Roman" pitchFamily="18" charset="0"/>
                          <a:cs typeface="Times New Roman" pitchFamily="18" charset="0"/>
                        </a:rPr>
                        <a:t>марал</a:t>
                      </a:r>
                      <a:endParaRPr lang="ru-RU" sz="3200" dirty="0">
                        <a:latin typeface="Times New Roman" pitchFamily="18" charset="0"/>
                        <a:cs typeface="Times New Roman" pitchFamily="18" charset="0"/>
                      </a:endParaRPr>
                    </a:p>
                  </a:txBody>
                  <a:tcPr/>
                </a:tc>
              </a:tr>
              <a:tr h="588640">
                <a:tc>
                  <a:txBody>
                    <a:bodyPr/>
                    <a:lstStyle/>
                    <a:p>
                      <a:pPr indent="90170" algn="just">
                        <a:lnSpc>
                          <a:spcPct val="115000"/>
                        </a:lnSpc>
                        <a:spcAft>
                          <a:spcPts val="0"/>
                        </a:spcAft>
                      </a:pPr>
                      <a:r>
                        <a:rPr lang="ru-RU" sz="3200" dirty="0">
                          <a:latin typeface="Times New Roman"/>
                          <a:ea typeface="Calibri"/>
                          <a:cs typeface="Times New Roman"/>
                        </a:rPr>
                        <a:t>СОЛЬ</a:t>
                      </a:r>
                      <a:endParaRPr lang="ru-RU" sz="3200" dirty="0">
                        <a:latin typeface="Calibri"/>
                        <a:ea typeface="Calibri"/>
                        <a:cs typeface="Times New Roman"/>
                      </a:endParaRPr>
                    </a:p>
                  </a:txBody>
                  <a:tcPr marL="68580" marR="68580" marT="0" marB="0"/>
                </a:tc>
                <a:tc>
                  <a:txBody>
                    <a:bodyPr/>
                    <a:lstStyle/>
                    <a:p>
                      <a:r>
                        <a:rPr lang="ru-RU" sz="3200" dirty="0" smtClean="0">
                          <a:latin typeface="Times New Roman" pitchFamily="18" charset="0"/>
                          <a:cs typeface="Times New Roman" pitchFamily="18" charset="0"/>
                        </a:rPr>
                        <a:t>лось</a:t>
                      </a:r>
                      <a:endParaRPr lang="ru-RU" sz="3200" dirty="0">
                        <a:latin typeface="Times New Roman" pitchFamily="18" charset="0"/>
                        <a:cs typeface="Times New Roman" pitchFamily="18" charset="0"/>
                      </a:endParaRPr>
                    </a:p>
                  </a:txBody>
                  <a:tcPr/>
                </a:tc>
              </a:tr>
              <a:tr h="588640">
                <a:tc>
                  <a:txBody>
                    <a:bodyPr/>
                    <a:lstStyle/>
                    <a:p>
                      <a:pPr indent="90170" algn="just">
                        <a:lnSpc>
                          <a:spcPct val="115000"/>
                        </a:lnSpc>
                        <a:spcAft>
                          <a:spcPts val="0"/>
                        </a:spcAft>
                      </a:pPr>
                      <a:r>
                        <a:rPr lang="ru-RU" sz="3200">
                          <a:latin typeface="Times New Roman"/>
                          <a:ea typeface="Calibri"/>
                          <a:cs typeface="Times New Roman"/>
                        </a:rPr>
                        <a:t>АХАМРОСО</a:t>
                      </a:r>
                      <a:endParaRPr lang="ru-RU" sz="3200">
                        <a:latin typeface="Calibri"/>
                        <a:ea typeface="Calibri"/>
                        <a:cs typeface="Times New Roman"/>
                      </a:endParaRPr>
                    </a:p>
                  </a:txBody>
                  <a:tcPr marL="68580" marR="68580" marT="0" marB="0"/>
                </a:tc>
                <a:tc>
                  <a:txBody>
                    <a:bodyPr/>
                    <a:lstStyle/>
                    <a:p>
                      <a:r>
                        <a:rPr lang="ru-RU" sz="3200" dirty="0" smtClean="0">
                          <a:latin typeface="Times New Roman" pitchFamily="18" charset="0"/>
                          <a:cs typeface="Times New Roman" pitchFamily="18" charset="0"/>
                        </a:rPr>
                        <a:t>росомаха</a:t>
                      </a:r>
                      <a:endParaRPr lang="ru-RU" sz="3200" dirty="0">
                        <a:latin typeface="Times New Roman" pitchFamily="18" charset="0"/>
                        <a:cs typeface="Times New Roman" pitchFamily="18" charset="0"/>
                      </a:endParaRPr>
                    </a:p>
                  </a:txBody>
                  <a:tcPr/>
                </a:tc>
              </a:tr>
              <a:tr h="588640">
                <a:tc>
                  <a:txBody>
                    <a:bodyPr/>
                    <a:lstStyle/>
                    <a:p>
                      <a:pPr indent="90170" algn="just">
                        <a:lnSpc>
                          <a:spcPct val="115000"/>
                        </a:lnSpc>
                        <a:spcAft>
                          <a:spcPts val="0"/>
                        </a:spcAft>
                      </a:pPr>
                      <a:r>
                        <a:rPr lang="ru-RU" sz="3200" dirty="0">
                          <a:latin typeface="Times New Roman"/>
                          <a:ea typeface="Calibri"/>
                          <a:cs typeface="Times New Roman"/>
                        </a:rPr>
                        <a:t>САЦИИЛ</a:t>
                      </a:r>
                      <a:endParaRPr lang="ru-RU" sz="3200" dirty="0">
                        <a:latin typeface="Calibri"/>
                        <a:ea typeface="Calibri"/>
                        <a:cs typeface="Times New Roman"/>
                      </a:endParaRPr>
                    </a:p>
                  </a:txBody>
                  <a:tcPr marL="68580" marR="68580" marT="0" marB="0"/>
                </a:tc>
                <a:tc>
                  <a:txBody>
                    <a:bodyPr/>
                    <a:lstStyle/>
                    <a:p>
                      <a:r>
                        <a:rPr lang="ru-RU" sz="3200" dirty="0" smtClean="0">
                          <a:latin typeface="Times New Roman" pitchFamily="18" charset="0"/>
                          <a:cs typeface="Times New Roman" pitchFamily="18" charset="0"/>
                        </a:rPr>
                        <a:t>лисица</a:t>
                      </a:r>
                      <a:endParaRPr lang="ru-RU" sz="3200" dirty="0">
                        <a:latin typeface="Times New Roman" pitchFamily="18" charset="0"/>
                        <a:cs typeface="Times New Roman" pitchFamily="18" charset="0"/>
                      </a:endParaRPr>
                    </a:p>
                  </a:txBody>
                  <a:tcPr/>
                </a:tc>
              </a:tr>
              <a:tr h="588640">
                <a:tc>
                  <a:txBody>
                    <a:bodyPr/>
                    <a:lstStyle/>
                    <a:p>
                      <a:pPr indent="90170" algn="just">
                        <a:lnSpc>
                          <a:spcPct val="115000"/>
                        </a:lnSpc>
                        <a:spcAft>
                          <a:spcPts val="0"/>
                        </a:spcAft>
                      </a:pPr>
                      <a:r>
                        <a:rPr lang="ru-RU" sz="3200">
                          <a:latin typeface="Times New Roman"/>
                          <a:ea typeface="Calibri"/>
                          <a:cs typeface="Times New Roman"/>
                        </a:rPr>
                        <a:t>РКАБАГА</a:t>
                      </a:r>
                      <a:endParaRPr lang="ru-RU" sz="3200">
                        <a:latin typeface="Calibri"/>
                        <a:ea typeface="Calibri"/>
                        <a:cs typeface="Times New Roman"/>
                      </a:endParaRPr>
                    </a:p>
                  </a:txBody>
                  <a:tcPr marL="68580" marR="68580" marT="0" marB="0"/>
                </a:tc>
                <a:tc>
                  <a:txBody>
                    <a:bodyPr/>
                    <a:lstStyle/>
                    <a:p>
                      <a:r>
                        <a:rPr lang="ru-RU" sz="3200" dirty="0" smtClean="0">
                          <a:latin typeface="Times New Roman" pitchFamily="18" charset="0"/>
                          <a:cs typeface="Times New Roman" pitchFamily="18" charset="0"/>
                        </a:rPr>
                        <a:t>кабарга</a:t>
                      </a:r>
                      <a:endParaRPr lang="ru-RU" sz="3200" dirty="0">
                        <a:latin typeface="Times New Roman" pitchFamily="18" charset="0"/>
                        <a:cs typeface="Times New Roman" pitchFamily="18" charset="0"/>
                      </a:endParaRPr>
                    </a:p>
                  </a:txBody>
                  <a:tcPr/>
                </a:tc>
              </a:tr>
              <a:tr h="588640">
                <a:tc>
                  <a:txBody>
                    <a:bodyPr/>
                    <a:lstStyle/>
                    <a:p>
                      <a:pPr indent="90170" algn="just">
                        <a:lnSpc>
                          <a:spcPct val="115000"/>
                        </a:lnSpc>
                        <a:spcAft>
                          <a:spcPts val="0"/>
                        </a:spcAft>
                      </a:pPr>
                      <a:r>
                        <a:rPr lang="ru-RU" sz="3200">
                          <a:latin typeface="Times New Roman"/>
                          <a:ea typeface="Calibri"/>
                          <a:cs typeface="Times New Roman"/>
                        </a:rPr>
                        <a:t>ТИРСОГАНО</a:t>
                      </a:r>
                      <a:endParaRPr lang="ru-RU" sz="3200">
                        <a:latin typeface="Calibri"/>
                        <a:ea typeface="Calibri"/>
                        <a:cs typeface="Times New Roman"/>
                      </a:endParaRPr>
                    </a:p>
                  </a:txBody>
                  <a:tcPr marL="68580" marR="68580" marT="0" marB="0"/>
                </a:tc>
                <a:tc>
                  <a:txBody>
                    <a:bodyPr/>
                    <a:lstStyle/>
                    <a:p>
                      <a:r>
                        <a:rPr lang="ru-RU" sz="3200" dirty="0" smtClean="0">
                          <a:latin typeface="Times New Roman" pitchFamily="18" charset="0"/>
                          <a:cs typeface="Times New Roman" pitchFamily="18" charset="0"/>
                        </a:rPr>
                        <a:t>горностай</a:t>
                      </a:r>
                      <a:endParaRPr lang="ru-RU" sz="3200" dirty="0">
                        <a:latin typeface="Times New Roman" pitchFamily="18" charset="0"/>
                        <a:cs typeface="Times New Roman" pitchFamily="18" charset="0"/>
                      </a:endParaRPr>
                    </a:p>
                  </a:txBody>
                  <a:tcPr/>
                </a:tc>
              </a:tr>
              <a:tr h="588640">
                <a:tc>
                  <a:txBody>
                    <a:bodyPr/>
                    <a:lstStyle/>
                    <a:p>
                      <a:pPr indent="90170" algn="just">
                        <a:lnSpc>
                          <a:spcPct val="115000"/>
                        </a:lnSpc>
                        <a:spcAft>
                          <a:spcPts val="0"/>
                        </a:spcAft>
                      </a:pPr>
                      <a:r>
                        <a:rPr lang="ru-RU" sz="3200" dirty="0">
                          <a:latin typeface="Times New Roman"/>
                          <a:ea typeface="Calibri"/>
                          <a:cs typeface="Times New Roman"/>
                        </a:rPr>
                        <a:t>БУКСАР</a:t>
                      </a:r>
                      <a:endParaRPr lang="ru-RU" sz="3200" dirty="0">
                        <a:latin typeface="Calibri"/>
                        <a:ea typeface="Calibri"/>
                        <a:cs typeface="Times New Roman"/>
                      </a:endParaRPr>
                    </a:p>
                  </a:txBody>
                  <a:tcPr marL="68580" marR="68580" marT="0" marB="0"/>
                </a:tc>
                <a:tc>
                  <a:txBody>
                    <a:bodyPr/>
                    <a:lstStyle/>
                    <a:p>
                      <a:r>
                        <a:rPr lang="ru-RU" sz="3200" dirty="0" smtClean="0">
                          <a:latin typeface="Times New Roman" pitchFamily="18" charset="0"/>
                          <a:cs typeface="Times New Roman" pitchFamily="18" charset="0"/>
                        </a:rPr>
                        <a:t>барсук</a:t>
                      </a:r>
                      <a:endParaRPr lang="ru-RU" sz="3200" dirty="0">
                        <a:latin typeface="Times New Roman" pitchFamily="18" charset="0"/>
                        <a:cs typeface="Times New Roman" pitchFamily="18" charset="0"/>
                      </a:endParaRPr>
                    </a:p>
                  </a:txBody>
                  <a:tcPr/>
                </a:tc>
              </a:tr>
              <a:tr h="588640">
                <a:tc>
                  <a:txBody>
                    <a:bodyPr/>
                    <a:lstStyle/>
                    <a:p>
                      <a:pPr indent="90170" algn="just">
                        <a:lnSpc>
                          <a:spcPct val="115000"/>
                        </a:lnSpc>
                        <a:spcAft>
                          <a:spcPts val="0"/>
                        </a:spcAft>
                      </a:pPr>
                      <a:r>
                        <a:rPr lang="ru-RU" sz="3200" dirty="0">
                          <a:latin typeface="Times New Roman"/>
                          <a:ea typeface="Calibri"/>
                          <a:cs typeface="Times New Roman"/>
                        </a:rPr>
                        <a:t>СИКУЛС</a:t>
                      </a:r>
                      <a:endParaRPr lang="ru-RU" sz="3200" dirty="0">
                        <a:latin typeface="Calibri"/>
                        <a:ea typeface="Calibri"/>
                        <a:cs typeface="Times New Roman"/>
                      </a:endParaRPr>
                    </a:p>
                  </a:txBody>
                  <a:tcPr marL="68580" marR="68580" marT="0" marB="0"/>
                </a:tc>
                <a:tc>
                  <a:txBody>
                    <a:bodyPr/>
                    <a:lstStyle/>
                    <a:p>
                      <a:r>
                        <a:rPr lang="ru-RU" sz="3200" dirty="0" smtClean="0">
                          <a:latin typeface="Times New Roman" pitchFamily="18" charset="0"/>
                          <a:cs typeface="Times New Roman" pitchFamily="18" charset="0"/>
                        </a:rPr>
                        <a:t>суслик</a:t>
                      </a:r>
                      <a:endParaRPr lang="ru-RU" sz="3200" dirty="0">
                        <a:latin typeface="Times New Roman" pitchFamily="18" charset="0"/>
                        <a:cs typeface="Times New Roman" pitchFamily="18" charset="0"/>
                      </a:endParaRPr>
                    </a:p>
                  </a:txBody>
                  <a:tcPr/>
                </a:tc>
              </a:tr>
            </a:tbl>
          </a:graphicData>
        </a:graphic>
      </p:graphicFrame>
      <p:pic>
        <p:nvPicPr>
          <p:cNvPr id="5" name="Рисунок 4"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Преврати неодушевлённое существительное в одушевлённое с помощью суффиксов   -ар,  -</a:t>
            </a:r>
            <a:r>
              <a:rPr lang="ru-RU" sz="2800" b="1" dirty="0" err="1" smtClean="0">
                <a:latin typeface="Times New Roman" pitchFamily="18" charset="0"/>
                <a:cs typeface="Times New Roman" pitchFamily="18" charset="0"/>
              </a:rPr>
              <a:t>ач</a:t>
            </a:r>
            <a:r>
              <a:rPr lang="ru-RU" sz="2800" b="1" dirty="0" smtClean="0">
                <a:latin typeface="Times New Roman" pitchFamily="18" charset="0"/>
                <a:cs typeface="Times New Roman" pitchFamily="18" charset="0"/>
              </a:rPr>
              <a:t>,  -ник,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-ёр,  - </a:t>
            </a:r>
            <a:r>
              <a:rPr lang="ru-RU" sz="2800" b="1" dirty="0" err="1" smtClean="0">
                <a:latin typeface="Times New Roman" pitchFamily="18" charset="0"/>
                <a:cs typeface="Times New Roman" pitchFamily="18" charset="0"/>
              </a:rPr>
              <a:t>овщик</a:t>
            </a:r>
            <a:r>
              <a:rPr lang="ru-RU" sz="2800" b="1" dirty="0" smtClean="0">
                <a:latin typeface="Times New Roman" pitchFamily="18" charset="0"/>
                <a:cs typeface="Times New Roman" pitchFamily="18" charset="0"/>
              </a:rPr>
              <a:t>.</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r>
              <a:rPr lang="ru-RU" dirty="0" smtClean="0">
                <a:latin typeface="Times New Roman" pitchFamily="18" charset="0"/>
                <a:cs typeface="Times New Roman" pitchFamily="18" charset="0"/>
              </a:rPr>
              <a:t>Аптека - ____________, </a:t>
            </a:r>
          </a:p>
          <a:p>
            <a:pPr>
              <a:buNone/>
            </a:pPr>
            <a:r>
              <a:rPr lang="ru-RU" dirty="0" smtClean="0">
                <a:latin typeface="Times New Roman" pitchFamily="18" charset="0"/>
                <a:cs typeface="Times New Roman" pitchFamily="18" charset="0"/>
              </a:rPr>
              <a:t>библиотека -_____________,</a:t>
            </a:r>
          </a:p>
          <a:p>
            <a:pPr>
              <a:buNone/>
            </a:pPr>
            <a:r>
              <a:rPr lang="ru-RU" dirty="0" smtClean="0">
                <a:latin typeface="Times New Roman" pitchFamily="18" charset="0"/>
                <a:cs typeface="Times New Roman" pitchFamily="18" charset="0"/>
              </a:rPr>
              <a:t> цирк - __________,</a:t>
            </a:r>
            <a:r>
              <a:rPr lang="ru-RU" b="1"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школа - ____________,</a:t>
            </a:r>
          </a:p>
          <a:p>
            <a:pPr>
              <a:buNone/>
            </a:pPr>
            <a:r>
              <a:rPr lang="ru-RU" dirty="0" smtClean="0">
                <a:latin typeface="Times New Roman" pitchFamily="18" charset="0"/>
                <a:cs typeface="Times New Roman" pitchFamily="18" charset="0"/>
              </a:rPr>
              <a:t>шахта -___________,   </a:t>
            </a:r>
          </a:p>
          <a:p>
            <a:pPr>
              <a:buNone/>
            </a:pPr>
            <a:r>
              <a:rPr lang="ru-RU" dirty="0" smtClean="0">
                <a:latin typeface="Times New Roman" pitchFamily="18" charset="0"/>
                <a:cs typeface="Times New Roman" pitchFamily="18" charset="0"/>
              </a:rPr>
              <a:t> кран- ___________.</a:t>
            </a:r>
          </a:p>
          <a:p>
            <a:pPr>
              <a:buNone/>
            </a:pPr>
            <a:r>
              <a:rPr lang="ru-RU"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260648"/>
            <a:ext cx="720080" cy="1008112"/>
          </a:xfrm>
          <a:prstGeom prst="rect">
            <a:avLst/>
          </a:prstGeom>
          <a:noFill/>
          <a:ln>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Проверь себя:</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r>
              <a:rPr lang="ru-RU" dirty="0" smtClean="0">
                <a:latin typeface="Times New Roman" pitchFamily="18" charset="0"/>
                <a:cs typeface="Times New Roman" pitchFamily="18" charset="0"/>
              </a:rPr>
              <a:t>аптека -  аптекарь, </a:t>
            </a:r>
          </a:p>
          <a:p>
            <a:pPr>
              <a:buNone/>
            </a:pPr>
            <a:r>
              <a:rPr lang="ru-RU" dirty="0" smtClean="0">
                <a:latin typeface="Times New Roman" pitchFamily="18" charset="0"/>
                <a:cs typeface="Times New Roman" pitchFamily="18" charset="0"/>
              </a:rPr>
              <a:t>библиотека - библиотекарь,</a:t>
            </a:r>
          </a:p>
          <a:p>
            <a:pPr>
              <a:buNone/>
            </a:pPr>
            <a:r>
              <a:rPr lang="ru-RU" dirty="0" smtClean="0">
                <a:latin typeface="Times New Roman" pitchFamily="18" charset="0"/>
                <a:cs typeface="Times New Roman" pitchFamily="18" charset="0"/>
              </a:rPr>
              <a:t> цирк - циркач,</a:t>
            </a:r>
            <a:r>
              <a:rPr lang="ru-RU" b="1"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школа - школьник,</a:t>
            </a:r>
          </a:p>
          <a:p>
            <a:pPr>
              <a:buNone/>
            </a:pPr>
            <a:r>
              <a:rPr lang="ru-RU" dirty="0" smtClean="0">
                <a:latin typeface="Times New Roman" pitchFamily="18" charset="0"/>
                <a:cs typeface="Times New Roman" pitchFamily="18" charset="0"/>
              </a:rPr>
              <a:t>шахта -шахтёр,   </a:t>
            </a:r>
          </a:p>
          <a:p>
            <a:pPr>
              <a:buNone/>
            </a:pPr>
            <a:r>
              <a:rPr lang="ru-RU" dirty="0" smtClean="0">
                <a:latin typeface="Times New Roman" pitchFamily="18" charset="0"/>
                <a:cs typeface="Times New Roman" pitchFamily="18" charset="0"/>
              </a:rPr>
              <a:t> кран- крановщик.</a:t>
            </a:r>
          </a:p>
          <a:p>
            <a:pPr>
              <a:buNone/>
            </a:pPr>
            <a:r>
              <a:rPr lang="ru-RU"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4" name="Рисунок 3" descr="Найдите на физической карте Кемеровской области указанные горные вершины и ...">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sz="2800" dirty="0" smtClean="0">
                <a:latin typeface="Times New Roman" pitchFamily="18" charset="0"/>
                <a:cs typeface="Times New Roman" pitchFamily="18" charset="0"/>
              </a:rPr>
              <a:t>Диктант с предварительной подготовкой</a:t>
            </a:r>
            <a:r>
              <a:rPr lang="ru-RU" dirty="0" smtClean="0"/>
              <a:t/>
            </a:r>
            <a:br>
              <a:rPr lang="ru-RU" dirty="0" smtClean="0"/>
            </a:br>
            <a:endParaRPr lang="ru-RU" dirty="0"/>
          </a:p>
        </p:txBody>
      </p:sp>
      <p:sp>
        <p:nvSpPr>
          <p:cNvPr id="3" name="Содержимое 2"/>
          <p:cNvSpPr>
            <a:spLocks noGrp="1"/>
          </p:cNvSpPr>
          <p:nvPr>
            <p:ph idx="1"/>
          </p:nvPr>
        </p:nvSpPr>
        <p:spPr>
          <a:solidFill>
            <a:schemeClr val="accent6">
              <a:lumMod val="60000"/>
              <a:lumOff val="40000"/>
            </a:schemeClr>
          </a:solidFill>
        </p:spPr>
        <p:txBody>
          <a:bodyPr>
            <a:normAutofit fontScale="77500" lnSpcReduction="20000"/>
          </a:bodyPr>
          <a:lstStyle/>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Удивительный лесовод </a:t>
            </a:r>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Дарами кедровых лесов пользуются многие лесные жители. Полосатый бурундук на зиму заготавливает до трёх килограммов чистого ореха. Шустрая белка ещё больше - до пяти килограммов. </a:t>
            </a:r>
          </a:p>
          <a:p>
            <a:pPr>
              <a:buNone/>
            </a:pPr>
            <a:r>
              <a:rPr lang="ru-RU" dirty="0" smtClean="0">
                <a:latin typeface="Times New Roman" pitchFamily="18" charset="0"/>
                <a:cs typeface="Times New Roman" pitchFamily="18" charset="0"/>
              </a:rPr>
              <a:t>          Но всех удивительней кедровка. Эта чёрно-бурая с белыми крапинками птица неутомимый работник. Как только вызреют орехи,  кедровка начинает их заготавливать. Сядет на ветку,  собьёт шишку и выбирает из неё лучшие орехи. Часть съедает, а часть прячет кучками в мох, под пни, про запас. А зимой не может их отыскать. Весной орехи прорастают и вскоре на этом месте появляется маленькая рощица кедров. За одну осень кедровка может посеять до тысячи деревьев. </a:t>
            </a:r>
          </a:p>
          <a:p>
            <a:endParaRPr lang="ru-RU" dirty="0">
              <a:latin typeface="Times New Roman" pitchFamily="18" charset="0"/>
              <a:cs typeface="Times New Roman" pitchFamily="18" charset="0"/>
            </a:endParaRPr>
          </a:p>
        </p:txBody>
      </p:sp>
      <p:pic>
        <p:nvPicPr>
          <p:cNvPr id="4" name="Picture 14" descr="http://sibirds.ru/photos/0545/002/05450057704.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95536" y="260648"/>
            <a:ext cx="8352927" cy="62646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solidFill>
            <a:schemeClr val="accent6"/>
          </a:solidFill>
        </p:spPr>
        <p:txBody>
          <a:bodyPr>
            <a:normAutofit fontScale="90000"/>
          </a:bodyPr>
          <a:lstStyle/>
          <a:p>
            <a:pPr algn="l"/>
            <a:r>
              <a:rPr lang="ru-RU" sz="3100" b="1" dirty="0" smtClean="0">
                <a:latin typeface="Times New Roman" pitchFamily="18" charset="0"/>
                <a:cs typeface="Times New Roman" pitchFamily="18" charset="0"/>
              </a:rPr>
              <a:t>Напиши текст по памяти. Отгадай загадку.</a:t>
            </a:r>
            <a:r>
              <a:rPr lang="ru-RU" dirty="0" smtClean="0"/>
              <a:t/>
            </a:r>
            <a:br>
              <a:rPr lang="ru-RU" dirty="0" smtClean="0"/>
            </a:br>
            <a:endParaRPr lang="ru-RU" dirty="0"/>
          </a:p>
        </p:txBody>
      </p:sp>
      <p:sp>
        <p:nvSpPr>
          <p:cNvPr id="5" name="Содержимое 4"/>
          <p:cNvSpPr>
            <a:spLocks noGrp="1"/>
          </p:cNvSpPr>
          <p:nvPr>
            <p:ph sz="half" idx="1"/>
          </p:nvPr>
        </p:nvSpPr>
        <p:spPr>
          <a:solidFill>
            <a:schemeClr val="accent6">
              <a:lumMod val="60000"/>
              <a:lumOff val="40000"/>
            </a:schemeClr>
          </a:solidFill>
        </p:spPr>
        <p:txBody>
          <a:bodyPr/>
          <a:lstStyle/>
          <a:p>
            <a:pPr>
              <a:buNone/>
            </a:pPr>
            <a:r>
              <a:rPr lang="ru-RU" sz="3200" dirty="0" smtClean="0">
                <a:latin typeface="Times New Roman" pitchFamily="18" charset="0"/>
                <a:cs typeface="Times New Roman" pitchFamily="18" charset="0"/>
              </a:rPr>
              <a:t>Великан в лесу живёт.</a:t>
            </a:r>
          </a:p>
          <a:p>
            <a:pPr>
              <a:buNone/>
            </a:pPr>
            <a:r>
              <a:rPr lang="ru-RU" sz="3200" dirty="0" smtClean="0">
                <a:latin typeface="Times New Roman" pitchFamily="18" charset="0"/>
                <a:cs typeface="Times New Roman" pitchFamily="18" charset="0"/>
              </a:rPr>
              <a:t>Он сладкоежка  -  любит мёд.</a:t>
            </a:r>
          </a:p>
          <a:p>
            <a:pPr>
              <a:buNone/>
            </a:pPr>
            <a:r>
              <a:rPr lang="ru-RU" sz="3200" dirty="0" smtClean="0">
                <a:latin typeface="Times New Roman" pitchFamily="18" charset="0"/>
                <a:cs typeface="Times New Roman" pitchFamily="18" charset="0"/>
              </a:rPr>
              <a:t>Когда испортится погода,</a:t>
            </a:r>
          </a:p>
          <a:p>
            <a:pPr>
              <a:buNone/>
            </a:pPr>
            <a:r>
              <a:rPr lang="ru-RU" sz="3200" dirty="0" smtClean="0">
                <a:latin typeface="Times New Roman" pitchFamily="18" charset="0"/>
                <a:cs typeface="Times New Roman" pitchFamily="18" charset="0"/>
              </a:rPr>
              <a:t>Ложится спать – да на полгода.</a:t>
            </a:r>
          </a:p>
          <a:p>
            <a:pPr>
              <a:buNone/>
            </a:pPr>
            <a:r>
              <a:rPr lang="ru-RU" sz="3200" dirty="0" smtClean="0">
                <a:latin typeface="Times New Roman" pitchFamily="18" charset="0"/>
                <a:cs typeface="Times New Roman" pitchFamily="18" charset="0"/>
              </a:rPr>
              <a:t> </a:t>
            </a:r>
          </a:p>
          <a:p>
            <a:endParaRPr lang="ru-RU" dirty="0"/>
          </a:p>
        </p:txBody>
      </p:sp>
      <p:pic>
        <p:nvPicPr>
          <p:cNvPr id="7" name="Содержимое 6"/>
          <p:cNvPicPr>
            <a:picLocks noGrp="1"/>
          </p:cNvPicPr>
          <p:nvPr>
            <p:ph sz="half" idx="2"/>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860032" y="1772816"/>
            <a:ext cx="3744416" cy="4248472"/>
          </a:xfrm>
          <a:prstGeom prst="rect">
            <a:avLst/>
          </a:prstGeom>
          <a:noFill/>
        </p:spPr>
      </p:pic>
      <p:pic>
        <p:nvPicPr>
          <p:cNvPr id="8" name="Рисунок 7"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r>
              <a:rPr lang="ru-RU" sz="2800" b="1" dirty="0" smtClean="0">
                <a:latin typeface="Times New Roman" pitchFamily="18" charset="0"/>
                <a:cs typeface="Times New Roman" pitchFamily="18" charset="0"/>
              </a:rPr>
              <a:t>Отгадай загадку. Спиши.  Запиши отгадку.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У глаголов выдели приставку.</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solidFill>
            <a:schemeClr val="accent6">
              <a:lumMod val="60000"/>
              <a:lumOff val="40000"/>
            </a:schemeClr>
          </a:solidFill>
        </p:spPr>
        <p:txBody>
          <a:bodyPr>
            <a:normAutofit/>
          </a:bodyPr>
          <a:lstStyle/>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Расцветаю всюду смело, </a:t>
            </a:r>
          </a:p>
          <a:p>
            <a:pPr>
              <a:buNone/>
            </a:pPr>
            <a:r>
              <a:rPr lang="ru-RU" dirty="0" smtClean="0">
                <a:latin typeface="Times New Roman" pitchFamily="18" charset="0"/>
                <a:cs typeface="Times New Roman" pitchFamily="18" charset="0"/>
              </a:rPr>
              <a:t>И порой бывает так:</a:t>
            </a:r>
          </a:p>
          <a:p>
            <a:pPr>
              <a:buNone/>
            </a:pPr>
            <a:r>
              <a:rPr lang="ru-RU" dirty="0" smtClean="0">
                <a:latin typeface="Times New Roman" pitchFamily="18" charset="0"/>
                <a:cs typeface="Times New Roman" pitchFamily="18" charset="0"/>
              </a:rPr>
              <a:t>Я вцепляюсь озверело</a:t>
            </a:r>
          </a:p>
          <a:p>
            <a:pPr>
              <a:buNone/>
            </a:pPr>
            <a:r>
              <a:rPr lang="ru-RU" dirty="0" smtClean="0">
                <a:latin typeface="Times New Roman" pitchFamily="18" charset="0"/>
                <a:cs typeface="Times New Roman" pitchFamily="18" charset="0"/>
              </a:rPr>
              <a:t>В коз, овец и злых собак.</a:t>
            </a:r>
          </a:p>
          <a:p>
            <a:pPr>
              <a:buNone/>
            </a:pPr>
            <a:r>
              <a:rPr lang="ru-RU" dirty="0" smtClean="0">
                <a:latin typeface="Times New Roman" pitchFamily="18" charset="0"/>
                <a:cs typeface="Times New Roman" pitchFamily="18" charset="0"/>
              </a:rPr>
              <a:t> </a:t>
            </a:r>
          </a:p>
          <a:p>
            <a:pPr>
              <a:buNone/>
            </a:pPr>
            <a:r>
              <a:rPr lang="ru-RU" dirty="0" smtClean="0"/>
              <a:t> </a:t>
            </a:r>
          </a:p>
          <a:p>
            <a:endParaRPr lang="ru-RU" dirty="0"/>
          </a:p>
        </p:txBody>
      </p:sp>
      <p:pic>
        <p:nvPicPr>
          <p:cNvPr id="4" name="Рисунок 3" descr="https://muzhik.guru/wp-content/uploads/2018/11/128372_26ee208c.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004048" y="2924944"/>
            <a:ext cx="3528392" cy="3168352"/>
          </a:xfrm>
          <a:prstGeom prst="rect">
            <a:avLst/>
          </a:prstGeom>
          <a:noFill/>
          <a:ln>
            <a:noFill/>
          </a:ln>
        </p:spPr>
      </p:pic>
      <p:pic>
        <p:nvPicPr>
          <p:cNvPr id="5" name="Рисунок 4"/>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7544" y="404664"/>
            <a:ext cx="576064" cy="738882"/>
          </a:xfrm>
          <a:prstGeom prst="rect">
            <a:avLst/>
          </a:prstGeom>
          <a:noFill/>
        </p:spPr>
      </p:pic>
      <p:pic>
        <p:nvPicPr>
          <p:cNvPr id="6" name="Рисунок 5" descr="Найдите на физической карте Кемеровской области указанные горные вершины и ...">
            <a:hlinkClick r:id="rId4"/>
          </p:cNvPr>
          <p:cNvPicPr/>
          <p:nvPr/>
        </p:nvPicPr>
        <p:blipFill>
          <a:blip r:embed="rId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solidFill>
        </p:spPr>
        <p:txBody>
          <a:bodyPr>
            <a:normAutofit fontScale="90000"/>
          </a:bodyPr>
          <a:lstStyle/>
          <a:p>
            <a:pPr algn="l"/>
            <a:r>
              <a:rPr lang="ru-RU" sz="2400" b="1" dirty="0" smtClean="0">
                <a:latin typeface="Times New Roman" pitchFamily="18" charset="0"/>
                <a:cs typeface="Times New Roman" pitchFamily="18" charset="0"/>
              </a:rPr>
              <a:t>Прочти.  Выпиши имена существительные, определи число и род. Выпиши глаголы поставь в начальную форму.  Выпиши имена прилагательные, поставь в начальную форму.</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a:p>
        </p:txBody>
      </p:sp>
      <p:sp>
        <p:nvSpPr>
          <p:cNvPr id="3" name="Содержимое 2"/>
          <p:cNvSpPr>
            <a:spLocks noGrp="1"/>
          </p:cNvSpPr>
          <p:nvPr>
            <p:ph idx="1"/>
          </p:nvPr>
        </p:nvSpPr>
        <p:spPr>
          <a:solidFill>
            <a:schemeClr val="accent6">
              <a:lumMod val="60000"/>
              <a:lumOff val="40000"/>
            </a:schemeClr>
          </a:solidFill>
        </p:spPr>
        <p:txBody>
          <a:bodyPr>
            <a:normAutofit lnSpcReduction="10000"/>
          </a:bodyPr>
          <a:lstStyle/>
          <a:p>
            <a:pPr>
              <a:buNone/>
            </a:pPr>
            <a:r>
              <a:rPr lang="ru-RU" dirty="0" smtClean="0">
                <a:latin typeface="Times New Roman" pitchFamily="18" charset="0"/>
                <a:cs typeface="Times New Roman" pitchFamily="18" charset="0"/>
              </a:rPr>
              <a:t>        </a:t>
            </a:r>
            <a:r>
              <a:rPr lang="ru-RU" sz="2800" dirty="0" smtClean="0">
                <a:latin typeface="Times New Roman" pitchFamily="18" charset="0"/>
                <a:cs typeface="Times New Roman" pitchFamily="18" charset="0"/>
              </a:rPr>
              <a:t>Обиделась Зима, стала плакать. На улице – безобразная слякоть. Видно Вьюге- то без Зимы – тоже беда: не снежинки падают,  дождь идёт, сплошная вода. К оконным стёклам грустные ребятишки прижали  свои курносые носишки. Позаброшены санки, позаброшены лыжи. Детвора – по домам: на улице лужи.</a:t>
            </a:r>
          </a:p>
          <a:p>
            <a:pPr>
              <a:buNone/>
            </a:pPr>
            <a:endParaRPr lang="ru-RU" sz="2800" dirty="0" smtClean="0">
              <a:latin typeface="Times New Roman" pitchFamily="18" charset="0"/>
              <a:cs typeface="Times New Roman" pitchFamily="18" charset="0"/>
            </a:endParaRPr>
          </a:p>
          <a:p>
            <a:pPr algn="r">
              <a:buNone/>
            </a:pPr>
            <a:r>
              <a:rPr lang="ru-RU" sz="2800" i="1" dirty="0" smtClean="0">
                <a:latin typeface="Times New Roman" pitchFamily="18" charset="0"/>
                <a:cs typeface="Times New Roman" pitchFamily="18" charset="0"/>
              </a:rPr>
              <a:t>«Сказки бабушки Татьяны»  </a:t>
            </a:r>
          </a:p>
          <a:p>
            <a:pPr algn="r">
              <a:buNone/>
            </a:pPr>
            <a:r>
              <a:rPr lang="ru-RU" sz="2800" i="1" dirty="0" smtClean="0">
                <a:latin typeface="Times New Roman" pitchFamily="18" charset="0"/>
                <a:cs typeface="Times New Roman" pitchFamily="18" charset="0"/>
              </a:rPr>
              <a:t>     Из рукописи Т.К. Яковлевой</a:t>
            </a:r>
            <a:endParaRPr lang="ru-RU" sz="2800" dirty="0">
              <a:latin typeface="Times New Roman" pitchFamily="18" charset="0"/>
              <a:cs typeface="Times New Roman" pitchFamily="18" charset="0"/>
            </a:endParaRPr>
          </a:p>
        </p:txBody>
      </p:sp>
      <p:pic>
        <p:nvPicPr>
          <p:cNvPr id="4" name="Рисунок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059832" y="5013176"/>
            <a:ext cx="1152128" cy="936103"/>
          </a:xfrm>
          <a:prstGeom prst="rect">
            <a:avLst/>
          </a:prstGeom>
          <a:noFill/>
        </p:spPr>
      </p:pic>
      <p:pic>
        <p:nvPicPr>
          <p:cNvPr id="5" name="Рисунок 4"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532440" y="764704"/>
            <a:ext cx="432048" cy="648072"/>
          </a:xfrm>
          <a:prstGeom prst="rect">
            <a:avLst/>
          </a:prstGeom>
          <a:noFill/>
          <a:ln>
            <a:noFill/>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11560" y="3429000"/>
            <a:ext cx="1008112" cy="1084024"/>
          </a:xfrm>
          <a:prstGeom prst="rect">
            <a:avLst/>
          </a:prstGeom>
          <a:noFill/>
        </p:spPr>
      </p:pic>
      <p:sp>
        <p:nvSpPr>
          <p:cNvPr id="7" name="Заголовок 6"/>
          <p:cNvSpPr>
            <a:spLocks noGrp="1"/>
          </p:cNvSpPr>
          <p:nvPr>
            <p:ph type="title"/>
          </p:nvPr>
        </p:nvSpPr>
        <p:spPr>
          <a:solidFill>
            <a:schemeClr val="accent6"/>
          </a:solidFill>
        </p:spPr>
        <p:txBody>
          <a:bodyPr/>
          <a:lstStyle/>
          <a:p>
            <a:r>
              <a:rPr lang="ru-RU" dirty="0" smtClean="0">
                <a:latin typeface="Times New Roman" pitchFamily="18" charset="0"/>
                <a:cs typeface="Times New Roman" pitchFamily="18" charset="0"/>
              </a:rPr>
              <a:t>Прочти текст</a:t>
            </a: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solidFill>
            <a:schemeClr val="accent6">
              <a:lumMod val="60000"/>
              <a:lumOff val="40000"/>
            </a:schemeClr>
          </a:solidFill>
        </p:spPr>
        <p:txBody>
          <a:bodyPr>
            <a:normAutofit fontScale="85000" lnSpcReduction="20000"/>
          </a:bodyPr>
          <a:lstStyle/>
          <a:p>
            <a:pPr>
              <a:buNone/>
            </a:pPr>
            <a:r>
              <a:rPr lang="ru-RU" dirty="0" smtClean="0">
                <a:latin typeface="Times New Roman" pitchFamily="18" charset="0"/>
                <a:cs typeface="Times New Roman" pitchFamily="18" charset="0"/>
              </a:rPr>
              <a:t>           Масленица – древний славянский праздник с многочисленными обычаями. Отмечается в течение недели  перед Великим постом. Масленица – это весёлые проводы зимы, озарённые радостным ожиданием близкого тепла, весеннего обновления природы. Главными признаками праздника были - чучело Масленицы, забавы, катание на санях,  гулянья и, конечно же, блины.  Блины пекли всю неделю и угощали ими родных и знакомых.  Блины – круглые, румяные, горячие, раньше они имели ритуальное значение, поскольку являли собой символ солнца, которое всё ярче разгоралось, удл</a:t>
            </a:r>
            <a:r>
              <a:rPr lang="ru-RU" dirty="0" smtClean="0"/>
              <a:t>иняя дни.</a:t>
            </a:r>
          </a:p>
          <a:p>
            <a:endParaRPr lang="ru-RU" dirty="0"/>
          </a:p>
        </p:txBody>
      </p:sp>
      <p:pic>
        <p:nvPicPr>
          <p:cNvPr id="8" name="Рисунок 7"/>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83568" y="476672"/>
            <a:ext cx="725214" cy="795992"/>
          </a:xfrm>
          <a:prstGeom prst="rect">
            <a:avLst/>
          </a:prstGeom>
          <a:noFill/>
        </p:spPr>
      </p:pic>
      <p:pic>
        <p:nvPicPr>
          <p:cNvPr id="9" name="Рисунок 8" descr="Найдите на физической карте Кемеровской области указанные горные вершины и ...">
            <a:hlinkClick r:id="rId3"/>
          </p:cNvPr>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244408" y="404664"/>
            <a:ext cx="720080" cy="1008112"/>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1285</TotalTime>
  <Words>6173</Words>
  <Application>Microsoft Office PowerPoint</Application>
  <PresentationFormat>Экран (4:3)</PresentationFormat>
  <Paragraphs>709</Paragraphs>
  <Slides>131</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131</vt:i4>
      </vt:variant>
    </vt:vector>
  </HeadingPairs>
  <TitlesOfParts>
    <vt:vector size="132" baseType="lpstr">
      <vt:lpstr>Тема Office</vt:lpstr>
      <vt:lpstr>Слайд 1</vt:lpstr>
      <vt:lpstr> Словосочетание. Предложение. Текст. </vt:lpstr>
      <vt:lpstr>Слайд 3</vt:lpstr>
      <vt:lpstr> Спиши текст. Вставь пропущенные буквы. В первом предложении выдели грамматическую основу.  </vt:lpstr>
      <vt:lpstr>Слайд 5</vt:lpstr>
      <vt:lpstr> Прочти текст.  Озаглавь.  Раздели на части. Составь план. Расскажи по плану. </vt:lpstr>
      <vt:lpstr> Из предложений выпиши  все словосочетания по схеме:  сущ.+ прилаг.  Обозначь знаком «×» слово командир, а стрелкой зависимое слово. </vt:lpstr>
      <vt:lpstr> Собери предложение из слов.  Выделенное курсивом слово стоит в предложении первым.  </vt:lpstr>
      <vt:lpstr>Прочитай.  Спиши. В первом предложении выдели грамматическую основу. У существительных определи склонение и падеж. </vt:lpstr>
      <vt:lpstr> Напиши словосочетания, заменяя вопрос подходящим по смыслу словом. Вставь пропущенные буквы. </vt:lpstr>
      <vt:lpstr>Напиши  стихотворение   по памяти.  </vt:lpstr>
      <vt:lpstr>Прочитай вопросы. Из слов данных справа напиши ответы на эти вопросы. </vt:lpstr>
      <vt:lpstr>.     Отгадай загадку.   Спиши.  Запиши отгадку. </vt:lpstr>
      <vt:lpstr> Прочти отрывок из сказки. Спиши.  Разбери по членам предложения  первое и второе предложения. Сверху подпиши части речи. Во втором абзаце найди обращение. Подчеркни. </vt:lpstr>
      <vt:lpstr>Гаврилов Александр Михайлович   - график, живописец. </vt:lpstr>
      <vt:lpstr>Слайд 16</vt:lpstr>
      <vt:lpstr>Слайд 17</vt:lpstr>
      <vt:lpstr>Рождество </vt:lpstr>
      <vt:lpstr>Составь рассказ по картине, опираясь на вопросы.</vt:lpstr>
      <vt:lpstr> Прочти колядки. Спиши. Поставь ударения.  Выдели орфограммы. Выучи наизусть колядку, которая тебе понравилась. </vt:lpstr>
      <vt:lpstr>Это интересно! </vt:lpstr>
      <vt:lpstr> Фонетика. Буквы и звуки.</vt:lpstr>
      <vt:lpstr> Сделай фонетический разбор слов –  названий рыб. </vt:lpstr>
      <vt:lpstr>1. Выпиши из текста сложные слова, выдели корень, подчеркни соединительную гласную. </vt:lpstr>
      <vt:lpstr> Поверхность Кузбасса разнообразна. Расшифруй, как называются   поверхности нашего края. Запиши. Найди  на карте эти географические объекты и покажи соседу. </vt:lpstr>
      <vt:lpstr>Запиши эти предложения в транскрипции. </vt:lpstr>
      <vt:lpstr>Найди «лишнее» </vt:lpstr>
      <vt:lpstr>Проверка</vt:lpstr>
      <vt:lpstr>Игра «Жители Кузбасской тайги».  Из букв  составь слова и запиши их во второй столбец.   </vt:lpstr>
      <vt:lpstr>Слайд 30</vt:lpstr>
      <vt:lpstr>Прочти. Найди эти реки на карте.  Выпиши их названия  в порядке возрастания звуков в слове.  </vt:lpstr>
      <vt:lpstr> Прочти текст. Запомни названия рек Кузбасса. Выпиши их. Найди эти реки на карте.   </vt:lpstr>
      <vt:lpstr> Прочти текст. Озаглавь.  Составь план.  Напиши изложение по плану.  </vt:lpstr>
      <vt:lpstr>Отгадайте загадки, загаданные пословицами и поговорками. Сделать фонетический разбор отгаданных слов. </vt:lpstr>
      <vt:lpstr>Прочти. Отгадай, о каком времени года идёт речь? Напиши стихотворение по памяти.   Поставь ударения в каждом слове. </vt:lpstr>
      <vt:lpstr>Диктант с предварительной подготовкой</vt:lpstr>
      <vt:lpstr>Отгадай загадку. Запиши  текст по памяти. </vt:lpstr>
      <vt:lpstr>Прочти отрывок из сказки. Спиши.  Вставь пропущенные буквы. </vt:lpstr>
      <vt:lpstr>Состав слова </vt:lpstr>
      <vt:lpstr>«Вырасти» свой садик, используя данные корни. </vt:lpstr>
      <vt:lpstr>Прочти стихотворение нашего  кузбасского поэта. </vt:lpstr>
      <vt:lpstr>Замени словосочетания словами с суффиксами: </vt:lpstr>
      <vt:lpstr>Слайд 43</vt:lpstr>
      <vt:lpstr>Вставь пропущенные суффиксы: </vt:lpstr>
      <vt:lpstr>Допиши к данным словам слова, образованные при помощи суффиксов и обозначающие профессию:  </vt:lpstr>
      <vt:lpstr>Ответы:  </vt:lpstr>
      <vt:lpstr>Вставь подходящие предлоги.  Выдели приставки. </vt:lpstr>
      <vt:lpstr>Прочти, спиши.  Разбери по составу слова  названия грибов. </vt:lpstr>
      <vt:lpstr>Спиши текст. Выдели орфограммы. Найди сложные слова. Разбери по составу. </vt:lpstr>
      <vt:lpstr>Отгадай загадку. Спиши. Отгадку разбери по составу.  </vt:lpstr>
      <vt:lpstr>Прочти отрывок из сказки. Спиши.  Выделенные жирным шрифтом слова разбери по составу. </vt:lpstr>
      <vt:lpstr>Слайд 52</vt:lpstr>
      <vt:lpstr>Прочти</vt:lpstr>
      <vt:lpstr>Прочти заклички. Спиши.  Выучи наизусть. Разбери по составу имена прилагательные в первой закличке.  Во второй найди родственные слова, выдели корень. </vt:lpstr>
      <vt:lpstr>Напиши текст по памяти. Выдели орфограммы. </vt:lpstr>
      <vt:lpstr>Сложные слова.   </vt:lpstr>
      <vt:lpstr>Прочти текст.   Спиши.  Выпиши  сложные слова и разбери по составу. Последнее предложение разбери по членам предложения и частям речи. </vt:lpstr>
      <vt:lpstr>  Запомни растения, произрастающие в нашем крае. Выпиши сложные  слова и разбери по составу.  </vt:lpstr>
      <vt:lpstr>Разбери по составу слова. </vt:lpstr>
      <vt:lpstr>Прочитай. Спиши.  Слова, помеченные   ⃰  разбери по составу.</vt:lpstr>
      <vt:lpstr>Прочти.  Спиши. Перескажи соседу. </vt:lpstr>
      <vt:lpstr>Прочти. Отгадай загадку.  Спиши.  </vt:lpstr>
      <vt:lpstr>Прочти. Спиши.  Найди сложные слова.  Разбери по составу. </vt:lpstr>
      <vt:lpstr>Прочти отрывок из сказки.  Выпиши из текста словосочетания: глагол+ сущ. Определи падеж существительных. Найди в тексте сложные слова,  разбери по составу. </vt:lpstr>
      <vt:lpstr>Это интересно!</vt:lpstr>
      <vt:lpstr>Орфография </vt:lpstr>
      <vt:lpstr>   Прочти текст. Озаглавь его. Спиши. Выпиши 3 слова с безударной гласной, проверяемой ударением,  3 слова с парной согласной.  Выполни проверку. </vt:lpstr>
      <vt:lpstr>Исправь ошибки, допущенные учеником. </vt:lpstr>
      <vt:lpstr>Проверь себя</vt:lpstr>
      <vt:lpstr>Прочти текст. Из текста выпиши слова с пропущенной орфограммой, если можно сделай проверку.      </vt:lpstr>
      <vt:lpstr>Слайд 71</vt:lpstr>
      <vt:lpstr>Прочти стихотворение, спиши. Подчеркни орфограммы.</vt:lpstr>
      <vt:lpstr>Диктант с предварительной  подготовкой.</vt:lpstr>
      <vt:lpstr>Прочти. Выпиши словосочетания: прилагательное+ существительное. Определи падеж и число. </vt:lpstr>
      <vt:lpstr>Спиши. Вставь пропущенные орфограммы. </vt:lpstr>
      <vt:lpstr> Спиши. Подчеркни орфограмму в названиях географических объектов. </vt:lpstr>
      <vt:lpstr>Напиши   стихотворение по памяти. </vt:lpstr>
      <vt:lpstr>Прочти.  Спиши. Выпиши слова с разделительным мягким знаком. </vt:lpstr>
      <vt:lpstr>Напиши    по памяти.  Выдели орфограммы. </vt:lpstr>
      <vt:lpstr>Диктант  </vt:lpstr>
      <vt:lpstr>Отгадай загадку. Спиши. Подчеркни глаголы. </vt:lpstr>
      <vt:lpstr>Прочти отрывок из сказки. Вставь пропущенные орфограммы. Спиши. </vt:lpstr>
      <vt:lpstr>Спиши текст. Подчеркни орфограмму в словах – названиях  географических объектов нашей области. </vt:lpstr>
      <vt:lpstr>  Прочти текст. Придумай вопросы по содержанию этого текста. Выпиши названия городов в алфавитном порядке. </vt:lpstr>
      <vt:lpstr>Части речи.  Имя существительное. </vt:lpstr>
      <vt:lpstr>Игра «Почтальон».  Поработай почтальоном, «разнеси» слова по их адресам. Для этого вставь соответствующие числа.  </vt:lpstr>
      <vt:lpstr> Подумайте, о каком полезном ископаемом  пишет поэт. Запиши название профессии людей, которые добывают это полезное ископаемое. Найди синоним этому слову. </vt:lpstr>
      <vt:lpstr>  Спиши. Подчеркни имена существительные красным карандашом, имена прилагательные жёлтым, глаголы синим. </vt:lpstr>
      <vt:lpstr>Спиши. Подчеркни формы одного и того же слова.  </vt:lpstr>
      <vt:lpstr> Спиши те пары слов, которые представляют формы одного и того же слова. </vt:lpstr>
      <vt:lpstr> Поменяй местами буквы так, чтобы получились имена существительные – названия животных, которые обитают в Кемеровской области. С каждым из расшифрованных слов придумай  словосочетание, используя разные части речи.  </vt:lpstr>
      <vt:lpstr> Проверь себя:</vt:lpstr>
      <vt:lpstr> Преврати неодушевлённое существительное в одушевлённое с помощью суффиксов   -ар,  -ач,  -ник,  -ёр,  - овщик. </vt:lpstr>
      <vt:lpstr> Проверь себя: </vt:lpstr>
      <vt:lpstr>Диктант с предварительной подготовкой </vt:lpstr>
      <vt:lpstr>Напиши текст по памяти. Отгадай загадку. </vt:lpstr>
      <vt:lpstr>Отгадай загадку. Спиши.  Запиши отгадку.  У глаголов выдели приставку. </vt:lpstr>
      <vt:lpstr>Прочти.  Выпиши имена существительные, определи число и род. Выпиши глаголы поставь в начальную форму.  Выпиши имена прилагательные, поставь в начальную форму. </vt:lpstr>
      <vt:lpstr>Прочти текст</vt:lpstr>
      <vt:lpstr>Слайд 100</vt:lpstr>
      <vt:lpstr>Составь рассказ по картине, опираясь на вопросы. </vt:lpstr>
      <vt:lpstr>Склонение имен существительных </vt:lpstr>
      <vt:lpstr> Птиц Кузбасса можно разделить на 5 экологических групп. Распредели названия птиц по группам, определи склонение.  Выдели окончания. </vt:lpstr>
      <vt:lpstr> Отгадай загадки о рабочих профессиях Кузбасса.  Спиши. Определи в текстах падеж имен существительных.  </vt:lpstr>
      <vt:lpstr>Слайд 105</vt:lpstr>
      <vt:lpstr>Слайд 106</vt:lpstr>
      <vt:lpstr>Слайд 107</vt:lpstr>
      <vt:lpstr>Слайд 108</vt:lpstr>
      <vt:lpstr>Ответьте на вопросы, определите падеж и склонение существительных. </vt:lpstr>
      <vt:lpstr>Прочитайте. Спишите. Вставьте пропущенные орфограммы.  Определи падеж у существительных. </vt:lpstr>
      <vt:lpstr> Отгадай, о каком животном Кемеровской области идёт речь. Запиши слово, определи склонение. </vt:lpstr>
      <vt:lpstr>Ответы:</vt:lpstr>
      <vt:lpstr>Прочти отрывок из сказки. Определи падеж имён существительных. </vt:lpstr>
      <vt:lpstr>Это интересно! </vt:lpstr>
      <vt:lpstr>Имя прилагательное </vt:lpstr>
      <vt:lpstr>Спиши имена прилагательные.  Подпиши к ним существительные, подходящие по смыслу.  Определи род имён прилагательных. </vt:lpstr>
      <vt:lpstr>Диктант с предварительной подготовкой.  </vt:lpstr>
      <vt:lpstr>Прочитай. </vt:lpstr>
      <vt:lpstr>Напиши ответы на вопросы.  </vt:lpstr>
      <vt:lpstr>Прочти. Отгадай загадку.  Напиши   по памяти. </vt:lpstr>
      <vt:lpstr>Отгадай загадку. Спиши.  </vt:lpstr>
      <vt:lpstr> Прочти.  Спиши первое предложение.  Разбери по членам предложения и частям речи.  У  имён прилагательных определи род, число падеж. </vt:lpstr>
      <vt:lpstr> Глагол</vt:lpstr>
      <vt:lpstr> Прочитай.  Выпиши глаголы.  Поставь глаголы в неопределённую форму. Найди сложное слово, разбери по составу. </vt:lpstr>
      <vt:lpstr>Напиши текст по памяти.</vt:lpstr>
      <vt:lpstr>Прочти текст.  </vt:lpstr>
      <vt:lpstr>Ответь на вопросы: </vt:lpstr>
      <vt:lpstr> Прочти.   Спиши текст. Последнее предложение разбери по членам предложения и частям речи. </vt:lpstr>
      <vt:lpstr> Прочти. Выпиши глаголы в столбик.  Определи,  в какой временной форме стоит глагол. Подпиши. Во второй столбик  запиши глаголы в неопределённой форме.   </vt:lpstr>
      <vt:lpstr>Спиши.  Поставь ударение в глаголах с частицей  не. </vt:lpstr>
      <vt:lpstr>Угадай, о каком природном сообществе говорится в стихотворениях.  Спиши. Подчеркни орфограммы.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vtg2007</dc:creator>
  <cp:lastModifiedBy>vtg2007</cp:lastModifiedBy>
  <cp:revision>145</cp:revision>
  <dcterms:created xsi:type="dcterms:W3CDTF">2019-04-11T08:54:51Z</dcterms:created>
  <dcterms:modified xsi:type="dcterms:W3CDTF">2019-05-22T06:43:53Z</dcterms:modified>
</cp:coreProperties>
</file>