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0" r:id="rId1"/>
  </p:sldMasterIdLst>
  <p:notesMasterIdLst>
    <p:notesMasterId r:id="rId19"/>
  </p:notesMasterIdLst>
  <p:sldIdLst>
    <p:sldId id="256" r:id="rId2"/>
    <p:sldId id="273" r:id="rId3"/>
    <p:sldId id="271" r:id="rId4"/>
    <p:sldId id="270" r:id="rId5"/>
    <p:sldId id="267" r:id="rId6"/>
    <p:sldId id="260" r:id="rId7"/>
    <p:sldId id="261" r:id="rId8"/>
    <p:sldId id="269" r:id="rId9"/>
    <p:sldId id="258" r:id="rId10"/>
    <p:sldId id="259" r:id="rId11"/>
    <p:sldId id="268" r:id="rId12"/>
    <p:sldId id="262" r:id="rId13"/>
    <p:sldId id="263" r:id="rId14"/>
    <p:sldId id="264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6" autoAdjust="0"/>
    <p:restoredTop sz="94444" autoAdjust="0"/>
  </p:normalViewPr>
  <p:slideViewPr>
    <p:cSldViewPr>
      <p:cViewPr>
        <p:scale>
          <a:sx n="106" d="100"/>
          <a:sy n="106" d="100"/>
        </p:scale>
        <p:origin x="-1094" y="6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B3316A-34C1-476A-AE2D-695A92FC5698}" type="datetimeFigureOut">
              <a:rPr lang="ru-RU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0242A7-2E76-4935-8E26-219931F79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242A7-2E76-4935-8E26-219931F794C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AB547-A9D3-4D11-BE0F-E161FEA7F341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F686A5-A817-45A7-9FD7-E6B04941F9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1EE717-237D-4E15-A87C-6028551702DE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C4D723-0A96-459A-BFC2-9A4E044A65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7E14F9-17C9-4337-951C-34A9271B3C6A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5EE689-9EDF-473C-9C7F-5455CA4B8D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7E245D-989D-48F7-AC26-51419CDA0053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A665DF-3EE4-46CE-B0F0-E90E8ACB86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1D2CEC-1F3C-4460-95A6-F463D24C6A8B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5C0FA-2EF8-4FCB-B33F-A010F78033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C6F03D-2AD1-4052-9EAE-7B24525BAABC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0566B5-DC3D-4B67-97FA-731207BA2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A729E-7151-4979-B529-A94958837521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150897-8E3B-4CC2-89D5-58C5ED9118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0CF33D-AFB6-4168-BF05-789BD627ACF4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4B7701-BCB3-4253-B390-324026A1B1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CE1AB0-9134-4757-B4E4-DFC67B420368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00060-3211-42F4-A65C-5CD47C52A6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0E65CB-F172-44CE-B098-B358291CE746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875345-9476-4A67-B63B-E539C3AD5C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1D52AD-E5C1-4A84-A49E-2874A503A23C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22CF13-CF6E-4DF6-B7FF-2233C94B9A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831BE4-30D2-4559-8139-136A47750BDF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5B94F88-7668-4AD4-BF31-7272297765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9;&#1090;%201.xls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&#1089;&#1090;&#1072;&#1090;&#1080;&#1089;&#1090;&#1080;&#1082;&#1072;.xls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89;&#1090;&#1072;&#1090;&#1080;&#1089;&#1090;&#1080;&#1082;&#1072;+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7000924" cy="33575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Универсальный шаблон-конструктор для опроса или тестирования по различным предметам в среде электронных таблиц.</a:t>
            </a:r>
            <a:endParaRPr lang="ru-RU" dirty="0"/>
          </a:p>
        </p:txBody>
      </p:sp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000636"/>
            <a:ext cx="6400800" cy="1600200"/>
          </a:xfrm>
        </p:spPr>
        <p:txBody>
          <a:bodyPr/>
          <a:lstStyle/>
          <a:p>
            <a:pPr eaLnBrk="1" hangingPunct="1"/>
            <a:r>
              <a:rPr lang="ru-RU" dirty="0" smtClean="0"/>
              <a:t>Использование таблиц </a:t>
            </a:r>
            <a:r>
              <a:rPr lang="en-US" dirty="0" smtClean="0"/>
              <a:t>Excel </a:t>
            </a:r>
            <a:r>
              <a:rPr lang="ru-RU" dirty="0" smtClean="0"/>
              <a:t>в обучении.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Окно ответа ученика</a:t>
            </a:r>
            <a:endParaRPr lang="ru-RU" dirty="0"/>
          </a:p>
        </p:txBody>
      </p:sp>
      <p:pic>
        <p:nvPicPr>
          <p:cNvPr id="4" name="Содержимое 3" descr="Сним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6054" y="1940618"/>
            <a:ext cx="7633664" cy="4345902"/>
          </a:xfrm>
        </p:spPr>
      </p:pic>
      <p:sp>
        <p:nvSpPr>
          <p:cNvPr id="5" name="Стрелка вправо 4"/>
          <p:cNvSpPr/>
          <p:nvPr/>
        </p:nvSpPr>
        <p:spPr>
          <a:xfrm rot="16200000">
            <a:off x="2259051" y="6313453"/>
            <a:ext cx="398700" cy="20195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Просмотр и защита результата ответа ученика</a:t>
            </a:r>
            <a:endParaRPr lang="ru-RU" dirty="0"/>
          </a:p>
        </p:txBody>
      </p:sp>
      <p:pic>
        <p:nvPicPr>
          <p:cNvPr id="4" name="Содержимое 3" descr="Снимок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914548"/>
            <a:ext cx="7572428" cy="4443410"/>
          </a:xfrm>
        </p:spPr>
      </p:pic>
      <p:sp>
        <p:nvSpPr>
          <p:cNvPr id="5" name="Стрелка вправо 4"/>
          <p:cNvSpPr/>
          <p:nvPr/>
        </p:nvSpPr>
        <p:spPr>
          <a:xfrm rot="16200000">
            <a:off x="4187877" y="6456330"/>
            <a:ext cx="398700" cy="20195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Просмотр и </a:t>
            </a:r>
            <a:r>
              <a:rPr lang="ru-RU" smtClean="0"/>
              <a:t>защита результата ответа </a:t>
            </a:r>
            <a:r>
              <a:rPr lang="ru-RU" dirty="0" smtClean="0"/>
              <a:t>ученика</a:t>
            </a:r>
            <a:endParaRPr lang="ru-RU" dirty="0"/>
          </a:p>
        </p:txBody>
      </p:sp>
      <p:pic>
        <p:nvPicPr>
          <p:cNvPr id="4" name="Содержимое 3" descr="Сним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511" y="2000241"/>
            <a:ext cx="7667769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ответов в папку -ТЕСТ</a:t>
            </a:r>
            <a:endParaRPr lang="ru-RU" dirty="0"/>
          </a:p>
        </p:txBody>
      </p:sp>
      <p:pic>
        <p:nvPicPr>
          <p:cNvPr id="4" name="Содержимое 3" descr="Снимок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4838" y="2002932"/>
            <a:ext cx="4943244" cy="4283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Сводка результатов</a:t>
            </a:r>
            <a:endParaRPr lang="ru-RU" dirty="0"/>
          </a:p>
        </p:txBody>
      </p:sp>
      <p:pic>
        <p:nvPicPr>
          <p:cNvPr id="4" name="Содержимое 3" descr="Снимок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778050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Сводка результатов</a:t>
            </a:r>
            <a:endParaRPr lang="ru-RU" dirty="0"/>
          </a:p>
        </p:txBody>
      </p:sp>
      <p:pic>
        <p:nvPicPr>
          <p:cNvPr id="4" name="Содержимое 3" descr="Снимок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5" y="2000240"/>
            <a:ext cx="7813105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Сводка результатов</a:t>
            </a:r>
            <a:endParaRPr lang="ru-RU" dirty="0"/>
          </a:p>
        </p:txBody>
      </p:sp>
      <p:pic>
        <p:nvPicPr>
          <p:cNvPr id="4" name="Содержимое 3" descr="Сним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7836735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57158" y="6072206"/>
            <a:ext cx="214314" cy="214314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Program Files (x86)\Microsoft Office\MEDIA\CAGCAT10\j0195384.wm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00504"/>
            <a:ext cx="1795463" cy="1833562"/>
          </a:xfrm>
          <a:prstGeom prst="rect">
            <a:avLst/>
          </a:prstGeom>
          <a:noFill/>
        </p:spPr>
      </p:pic>
      <p:pic>
        <p:nvPicPr>
          <p:cNvPr id="7" name="Рисунок 6" descr="Снимок т1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5643578"/>
            <a:ext cx="638175" cy="238125"/>
          </a:xfrm>
          <a:prstGeom prst="rect">
            <a:avLst/>
          </a:prstGeom>
        </p:spPr>
      </p:pic>
      <p:pic>
        <p:nvPicPr>
          <p:cNvPr id="8" name="Рисунок 7" descr="Снимок ст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357826"/>
            <a:ext cx="800100" cy="2190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Конструктор можно использовать для проведения тренировочных ВПР, КДР, подготовка к ГИА и т.д. с автоматическим сбором результатов и выставлением оценок со статистическими данными.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Опрос можно проводить как в классе, так и давать в качестве Д.З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Сбор результатов можно производить с помощью внешних носителей, локальной сети,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почты.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Структура программы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142976" y="1714488"/>
            <a:ext cx="7670806" cy="3429024"/>
            <a:chOff x="1142976" y="1714488"/>
            <a:chExt cx="7670806" cy="3429024"/>
          </a:xfrm>
        </p:grpSpPr>
        <p:sp>
          <p:nvSpPr>
            <p:cNvPr id="26627" name="Прямоугольник 17"/>
            <p:cNvSpPr>
              <a:spLocks noChangeArrowheads="1"/>
            </p:cNvSpPr>
            <p:nvPr/>
          </p:nvSpPr>
          <p:spPr bwMode="auto">
            <a:xfrm>
              <a:off x="6720184" y="3554277"/>
              <a:ext cx="2093598" cy="1589235"/>
            </a:xfrm>
            <a:prstGeom prst="rect">
              <a:avLst/>
            </a:prstGeom>
            <a:solidFill>
              <a:srgbClr val="C2D69B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ЗАКРЫТ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Блок-схема: процесс 16"/>
            <p:cNvSpPr>
              <a:spLocks noChangeArrowheads="1"/>
            </p:cNvSpPr>
            <p:nvPr/>
          </p:nvSpPr>
          <p:spPr bwMode="auto">
            <a:xfrm>
              <a:off x="3777134" y="3554277"/>
              <a:ext cx="2797184" cy="1589235"/>
            </a:xfrm>
            <a:prstGeom prst="flowChartProcess">
              <a:avLst/>
            </a:prstGeom>
            <a:solidFill>
              <a:srgbClr val="FABF8F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УЧИТЕЛЬ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Блок-схема: процесс 15"/>
            <p:cNvSpPr>
              <a:spLocks noChangeArrowheads="1"/>
            </p:cNvSpPr>
            <p:nvPr/>
          </p:nvSpPr>
          <p:spPr bwMode="auto">
            <a:xfrm>
              <a:off x="1142976" y="3554277"/>
              <a:ext cx="2539775" cy="1589235"/>
            </a:xfrm>
            <a:prstGeom prst="flowChartProcess">
              <a:avLst/>
            </a:prstGeom>
            <a:solidFill>
              <a:srgbClr val="E5B8B7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УЧЕНИК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Прямоугольник 2"/>
            <p:cNvSpPr>
              <a:spLocks noChangeArrowheads="1"/>
            </p:cNvSpPr>
            <p:nvPr/>
          </p:nvSpPr>
          <p:spPr bwMode="auto">
            <a:xfrm>
              <a:off x="2510107" y="3828098"/>
              <a:ext cx="1012478" cy="483213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>
                  <a:solidFill>
                    <a:srgbClr val="FFFFFF"/>
                  </a:solidFill>
                  <a:latin typeface="Calibri" pitchFamily="34" charset="0"/>
                </a:rPr>
                <a:t>Ответы</a:t>
              </a:r>
            </a:p>
          </p:txBody>
        </p:sp>
        <p:sp>
          <p:nvSpPr>
            <p:cNvPr id="26631" name="Прямоугольник 3"/>
            <p:cNvSpPr>
              <a:spLocks noChangeArrowheads="1"/>
            </p:cNvSpPr>
            <p:nvPr/>
          </p:nvSpPr>
          <p:spPr bwMode="auto">
            <a:xfrm>
              <a:off x="1303857" y="3828098"/>
              <a:ext cx="1012478" cy="483213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Вопросы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Прямоугольник 4"/>
            <p:cNvSpPr>
              <a:spLocks noChangeArrowheads="1"/>
            </p:cNvSpPr>
            <p:nvPr/>
          </p:nvSpPr>
          <p:spPr bwMode="auto">
            <a:xfrm>
              <a:off x="3928720" y="3857628"/>
              <a:ext cx="1287048" cy="483213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600" b="1" dirty="0">
                  <a:solidFill>
                    <a:srgbClr val="FFFFFF"/>
                  </a:solidFill>
                  <a:latin typeface="Calibri" pitchFamily="34" charset="0"/>
                </a:rPr>
                <a:t>Настройка</a:t>
              </a:r>
            </a:p>
          </p:txBody>
        </p:sp>
        <p:sp>
          <p:nvSpPr>
            <p:cNvPr id="26633" name="Прямоугольник 5"/>
            <p:cNvSpPr>
              <a:spLocks noChangeArrowheads="1"/>
            </p:cNvSpPr>
            <p:nvPr/>
          </p:nvSpPr>
          <p:spPr bwMode="auto">
            <a:xfrm>
              <a:off x="5358058" y="3857628"/>
              <a:ext cx="1098281" cy="483213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>
                  <a:solidFill>
                    <a:srgbClr val="FFFFFF"/>
                  </a:solidFill>
                  <a:latin typeface="Calibri" pitchFamily="34" charset="0"/>
                </a:rPr>
                <a:t>Результат</a:t>
              </a:r>
            </a:p>
          </p:txBody>
        </p:sp>
        <p:sp>
          <p:nvSpPr>
            <p:cNvPr id="26634" name="Прямоугольник 6"/>
            <p:cNvSpPr>
              <a:spLocks noChangeArrowheads="1"/>
            </p:cNvSpPr>
            <p:nvPr/>
          </p:nvSpPr>
          <p:spPr bwMode="auto">
            <a:xfrm>
              <a:off x="7094858" y="3828098"/>
              <a:ext cx="1338530" cy="483213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600" b="1" dirty="0">
                  <a:solidFill>
                    <a:srgbClr val="FFFFFF"/>
                  </a:solidFill>
                  <a:latin typeface="Calibri" pitchFamily="34" charset="0"/>
                </a:rPr>
                <a:t>Вычисление</a:t>
              </a:r>
            </a:p>
          </p:txBody>
        </p:sp>
        <p:sp>
          <p:nvSpPr>
            <p:cNvPr id="26635" name="Блок-схема: типовой процесс 8"/>
            <p:cNvSpPr>
              <a:spLocks noChangeArrowheads="1"/>
            </p:cNvSpPr>
            <p:nvPr/>
          </p:nvSpPr>
          <p:spPr bwMode="auto">
            <a:xfrm>
              <a:off x="2428594" y="1714488"/>
              <a:ext cx="4075652" cy="1417425"/>
            </a:xfrm>
            <a:prstGeom prst="flowChartPredefinedProcess">
              <a:avLst/>
            </a:prstGeom>
            <a:solidFill>
              <a:srgbClr val="FABF8F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Блоки программы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636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6329888" y="3023828"/>
              <a:ext cx="724820" cy="321762"/>
            </a:xfrm>
            <a:prstGeom prst="bentConnector3">
              <a:avLst>
                <a:gd name="adj1" fmla="val 1852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6637" name="AutoShape 13"/>
            <p:cNvCxnSpPr>
              <a:cxnSpLocks noChangeShapeType="1"/>
            </p:cNvCxnSpPr>
            <p:nvPr/>
          </p:nvCxnSpPr>
          <p:spPr bwMode="auto">
            <a:xfrm rot="5400000">
              <a:off x="1822176" y="2947414"/>
              <a:ext cx="733768" cy="482643"/>
            </a:xfrm>
            <a:prstGeom prst="bentConnector3">
              <a:avLst>
                <a:gd name="adj1" fmla="val -1235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6638" name="AutoShape 14"/>
            <p:cNvCxnSpPr>
              <a:cxnSpLocks noChangeShapeType="1"/>
            </p:cNvCxnSpPr>
            <p:nvPr/>
          </p:nvCxnSpPr>
          <p:spPr bwMode="auto">
            <a:xfrm rot="5400000">
              <a:off x="4849665" y="3358398"/>
              <a:ext cx="469791" cy="715"/>
            </a:xfrm>
            <a:prstGeom prst="bentConnector3">
              <a:avLst>
                <a:gd name="adj1" fmla="val 49903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7" name="Прямоугольник 1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072330" y="1714488"/>
            <a:ext cx="1714512" cy="1428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СТАТИСТИКА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опроса</a:t>
            </a:r>
          </a:p>
        </p:txBody>
      </p:sp>
      <p:pic>
        <p:nvPicPr>
          <p:cNvPr id="21" name="Содержимое 20" descr="Снимок т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1785926"/>
            <a:ext cx="1231731" cy="45960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85926"/>
            <a:ext cx="1582812" cy="4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окна вопросов для  ученика</a:t>
            </a:r>
            <a:endParaRPr lang="ru-RU" dirty="0"/>
          </a:p>
        </p:txBody>
      </p:sp>
      <p:pic>
        <p:nvPicPr>
          <p:cNvPr id="9" name="Содержимое 8" descr="Снимок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7643866" cy="4357718"/>
          </a:xfrm>
        </p:spPr>
      </p:pic>
      <p:pic>
        <p:nvPicPr>
          <p:cNvPr id="10" name="Рисунок 9" descr="Снимок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040148"/>
            <a:ext cx="7215238" cy="317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Защита окна вопросов для  ученика</a:t>
            </a:r>
            <a:endParaRPr lang="ru-RU" dirty="0"/>
          </a:p>
        </p:txBody>
      </p:sp>
      <p:pic>
        <p:nvPicPr>
          <p:cNvPr id="4" name="Содержимое 3" descr="Снимок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764386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Настройка, защита ответов и оценок учителем</a:t>
            </a:r>
            <a:endParaRPr lang="ru-RU" dirty="0"/>
          </a:p>
        </p:txBody>
      </p:sp>
      <p:pic>
        <p:nvPicPr>
          <p:cNvPr id="4" name="Содержимое 3" descr="Сним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14233"/>
            <a:ext cx="7768124" cy="4272287"/>
          </a:xfrm>
        </p:spPr>
      </p:pic>
      <p:sp>
        <p:nvSpPr>
          <p:cNvPr id="5" name="Стрелка вправо 4"/>
          <p:cNvSpPr/>
          <p:nvPr/>
        </p:nvSpPr>
        <p:spPr>
          <a:xfrm rot="13647189">
            <a:off x="3746150" y="5113028"/>
            <a:ext cx="799699" cy="24281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3116307" y="6384891"/>
            <a:ext cx="398700" cy="20195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Настройка, защита ответов и оценок учителем</a:t>
            </a:r>
            <a:endParaRPr lang="ru-RU" dirty="0"/>
          </a:p>
        </p:txBody>
      </p:sp>
      <p:pic>
        <p:nvPicPr>
          <p:cNvPr id="4" name="Содержимое 3" descr="Сним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946969"/>
            <a:ext cx="7643866" cy="4268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учителя и ученика с программой</a:t>
            </a:r>
            <a:endParaRPr lang="ru-RU" dirty="0"/>
          </a:p>
        </p:txBody>
      </p:sp>
      <p:pic>
        <p:nvPicPr>
          <p:cNvPr id="4" name="Содержимое 3" descr="shkola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000504"/>
            <a:ext cx="2643206" cy="1856738"/>
          </a:xfrm>
        </p:spPr>
      </p:pic>
      <p:sp>
        <p:nvSpPr>
          <p:cNvPr id="5" name="Прямоугольник 4"/>
          <p:cNvSpPr/>
          <p:nvPr/>
        </p:nvSpPr>
        <p:spPr>
          <a:xfrm>
            <a:off x="3929058" y="2000240"/>
            <a:ext cx="4929222" cy="3857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Формируем файл  </a:t>
            </a:r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тест1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Размножаем  файл </a:t>
            </a:r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тест1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тест2, …, тест 10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Раздаём файлы 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тест1, тест2, …, тест 10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ПК учеников.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Проводим опрос.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Собираем файлы  с ответами  на ПК учителя в папку – </a:t>
            </a:r>
            <a:r>
              <a:rPr lang="ru-RU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ТЕСТ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диске  </a:t>
            </a:r>
            <a:r>
              <a:rPr lang="ru-RU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С: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запускаем  файл- </a:t>
            </a:r>
            <a:r>
              <a:rPr lang="ru-RU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СТАТИСТИКА</a:t>
            </a:r>
          </a:p>
          <a:p>
            <a:pPr marL="342900" indent="-342900">
              <a:buFont typeface="+mj-lt"/>
              <a:buAutoNum type="arabicPeriod"/>
            </a:pPr>
            <a:endParaRPr lang="ru-RU" sz="16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(Собирать и раздавать можно по локальной сети)</a:t>
            </a:r>
          </a:p>
        </p:txBody>
      </p:sp>
      <p:pic>
        <p:nvPicPr>
          <p:cNvPr id="6" name="Рисунок 5" descr="viteb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000240"/>
            <a:ext cx="2654622" cy="1769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Окно вопросов для  ученика</a:t>
            </a:r>
            <a:endParaRPr lang="ru-RU" dirty="0"/>
          </a:p>
        </p:txBody>
      </p:sp>
      <p:pic>
        <p:nvPicPr>
          <p:cNvPr id="6" name="Содержимое 5" descr="Сним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7643866" cy="4357718"/>
          </a:xfrm>
        </p:spPr>
      </p:pic>
      <p:sp>
        <p:nvSpPr>
          <p:cNvPr id="4" name="Стрелка вправо 3"/>
          <p:cNvSpPr/>
          <p:nvPr/>
        </p:nvSpPr>
        <p:spPr>
          <a:xfrm rot="16200000">
            <a:off x="1687547" y="6384891"/>
            <a:ext cx="398700" cy="20195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784</TotalTime>
  <Words>218</Words>
  <Application>Microsoft Office PowerPoint</Application>
  <PresentationFormat>Экран (4:3)</PresentationFormat>
  <Paragraphs>54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Универсальный шаблон-конструктор для опроса или тестирования по различным предметам в среде электронных таблиц.</vt:lpstr>
      <vt:lpstr>Применение</vt:lpstr>
      <vt:lpstr>Структура программы </vt:lpstr>
      <vt:lpstr>Создание окна вопросов для  ученика</vt:lpstr>
      <vt:lpstr>Защита окна вопросов для  ученика</vt:lpstr>
      <vt:lpstr>Настройка, защита ответов и оценок учителем</vt:lpstr>
      <vt:lpstr>Настройка, защита ответов и оценок учителем</vt:lpstr>
      <vt:lpstr>Работа учителя и ученика с программой</vt:lpstr>
      <vt:lpstr>Окно вопросов для  ученика</vt:lpstr>
      <vt:lpstr>Окно ответа ученика</vt:lpstr>
      <vt:lpstr>Просмотр и защита результата ответа ученика</vt:lpstr>
      <vt:lpstr>Просмотр и защита результата ответа ученика</vt:lpstr>
      <vt:lpstr>Сбор ответов в папку -ТЕСТ</vt:lpstr>
      <vt:lpstr>Сводка результатов</vt:lpstr>
      <vt:lpstr>Сводка результатов</vt:lpstr>
      <vt:lpstr>Сводка результатов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 для теста и его работа.</dc:title>
  <dc:creator>user</dc:creator>
  <cp:lastModifiedBy>Пользователь</cp:lastModifiedBy>
  <cp:revision>97</cp:revision>
  <dcterms:created xsi:type="dcterms:W3CDTF">2022-02-26T18:48:32Z</dcterms:created>
  <dcterms:modified xsi:type="dcterms:W3CDTF">2022-03-31T06:53:33Z</dcterms:modified>
</cp:coreProperties>
</file>