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57" r:id="rId3"/>
    <p:sldId id="258" r:id="rId4"/>
    <p:sldId id="259" r:id="rId5"/>
    <p:sldId id="263" r:id="rId6"/>
    <p:sldId id="265" r:id="rId7"/>
    <p:sldId id="266" r:id="rId8"/>
    <p:sldId id="268" r:id="rId9"/>
    <p:sldId id="269" r:id="rId10"/>
    <p:sldId id="270" r:id="rId11"/>
    <p:sldId id="275" r:id="rId12"/>
    <p:sldId id="271" r:id="rId13"/>
    <p:sldId id="274" r:id="rId14"/>
  </p:sldIdLst>
  <p:sldSz cx="9144000" cy="6858000" type="screen4x3"/>
  <p:notesSz cx="6735763" cy="9799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5" autoAdjust="0"/>
    <p:restoredTop sz="94709" autoAdjust="0"/>
  </p:normalViewPr>
  <p:slideViewPr>
    <p:cSldViewPr>
      <p:cViewPr varScale="1">
        <p:scale>
          <a:sx n="70" d="100"/>
          <a:sy n="70" d="100"/>
        </p:scale>
        <p:origin x="-13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8B00F14-4076-4ABD-BB5D-FF7D26D2E8F7}" type="datetimeFigureOut">
              <a:rPr lang="ru-RU" smtClean="0"/>
              <a:t>08.02.2023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C08E308-078D-4C9C-96CA-FE3AE1204760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13" Type="http://schemas.openxmlformats.org/officeDocument/2006/relationships/oleObject" Target="../embeddings/oleObject44.bin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12" Type="http://schemas.openxmlformats.org/officeDocument/2006/relationships/image" Target="../media/image3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40.bin"/><Relationship Id="rId10" Type="http://schemas.openxmlformats.org/officeDocument/2006/relationships/image" Target="../media/image37.wmf"/><Relationship Id="rId4" Type="http://schemas.openxmlformats.org/officeDocument/2006/relationships/image" Target="../media/image34.wmf"/><Relationship Id="rId9" Type="http://schemas.openxmlformats.org/officeDocument/2006/relationships/oleObject" Target="../embeddings/oleObject42.bin"/><Relationship Id="rId14" Type="http://schemas.openxmlformats.org/officeDocument/2006/relationships/image" Target="../media/image39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4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1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8.bin"/><Relationship Id="rId18" Type="http://schemas.openxmlformats.org/officeDocument/2006/relationships/image" Target="../media/image15.wmf"/><Relationship Id="rId26" Type="http://schemas.openxmlformats.org/officeDocument/2006/relationships/image" Target="../media/image19.wmf"/><Relationship Id="rId3" Type="http://schemas.openxmlformats.org/officeDocument/2006/relationships/oleObject" Target="../embeddings/oleObject13.bin"/><Relationship Id="rId21" Type="http://schemas.openxmlformats.org/officeDocument/2006/relationships/oleObject" Target="../embeddings/oleObject22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20.bin"/><Relationship Id="rId25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7.bin"/><Relationship Id="rId24" Type="http://schemas.openxmlformats.org/officeDocument/2006/relationships/image" Target="../media/image18.wmf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23" Type="http://schemas.openxmlformats.org/officeDocument/2006/relationships/oleObject" Target="../embeddings/oleObject23.bin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21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30.bin"/><Relationship Id="rId18" Type="http://schemas.openxmlformats.org/officeDocument/2006/relationships/image" Target="../media/image2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4.wmf"/><Relationship Id="rId1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23.wmf"/><Relationship Id="rId4" Type="http://schemas.openxmlformats.org/officeDocument/2006/relationships/image" Target="../media/image20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2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oleObject" Target="../embeddings/oleObject38.bin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9.wmf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31.wmf"/><Relationship Id="rId4" Type="http://schemas.openxmlformats.org/officeDocument/2006/relationships/image" Target="../media/image28.wmf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3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928662" y="3000372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Преобразование тригонометрических выражений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714356"/>
          <a:ext cx="8001056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3571900"/>
                <a:gridCol w="3857652"/>
              </a:tblGrid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8596" y="1000108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№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07167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321468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4500570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1071546"/>
            <a:ext cx="23574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Вариант </a:t>
            </a:r>
            <a:r>
              <a:rPr lang="en-US" sz="3600" dirty="0" smtClean="0">
                <a:solidFill>
                  <a:srgbClr val="FF0000"/>
                </a:solidFill>
              </a:rPr>
              <a:t>I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628" y="107154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Вариант </a:t>
            </a:r>
            <a:r>
              <a:rPr lang="en-US" sz="3600" dirty="0" smtClean="0">
                <a:solidFill>
                  <a:srgbClr val="0070C0"/>
                </a:solidFill>
              </a:rPr>
              <a:t>II</a:t>
            </a:r>
            <a:endParaRPr lang="ru-RU" sz="3600" dirty="0">
              <a:solidFill>
                <a:srgbClr val="0070C0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571604" y="2143116"/>
          <a:ext cx="2530475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3" imgW="1549080" imgH="393480" progId="Equation.DSMT4">
                  <p:embed/>
                </p:oleObj>
              </mc:Choice>
              <mc:Fallback>
                <p:oleObj name="Equation" r:id="rId3" imgW="1549080" imgH="3934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1604" y="2143116"/>
                        <a:ext cx="2530475" cy="642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000628" y="2071678"/>
          <a:ext cx="2736850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5" imgW="1676160" imgH="393480" progId="Equation.DSMT4">
                  <p:embed/>
                </p:oleObj>
              </mc:Choice>
              <mc:Fallback>
                <p:oleObj name="Equation" r:id="rId5" imgW="1676160" imgH="3934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2071678"/>
                        <a:ext cx="2736850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1428728" y="3214686"/>
          <a:ext cx="287972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7" imgW="1765080" imgH="393480" progId="Equation.DSMT4">
                  <p:embed/>
                </p:oleObj>
              </mc:Choice>
              <mc:Fallback>
                <p:oleObj name="Equation" r:id="rId7" imgW="1765080" imgH="39348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28" y="3214686"/>
                        <a:ext cx="287972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000628" y="3071810"/>
          <a:ext cx="280987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9" imgW="1473120" imgH="393480" progId="Equation.DSMT4">
                  <p:embed/>
                </p:oleObj>
              </mc:Choice>
              <mc:Fallback>
                <p:oleObj name="Equation" r:id="rId9" imgW="1473120" imgH="393480" progId="Equation.DSMT4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28" y="3071810"/>
                        <a:ext cx="2809875" cy="74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1714480" y="4071942"/>
          <a:ext cx="1978025" cy="133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11" imgW="1130040" imgH="761760" progId="Equation.DSMT4">
                  <p:embed/>
                </p:oleObj>
              </mc:Choice>
              <mc:Fallback>
                <p:oleObj name="Equation" r:id="rId11" imgW="1130040" imgH="761760" progId="Equation.DSMT4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4071942"/>
                        <a:ext cx="1978025" cy="1333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5143504" y="4286256"/>
          <a:ext cx="2566988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Equation" r:id="rId13" imgW="1257120" imgH="419040" progId="Equation.DSMT4">
                  <p:embed/>
                </p:oleObj>
              </mc:Choice>
              <mc:Fallback>
                <p:oleObj name="Equation" r:id="rId13" imgW="1257120" imgH="419040" progId="Equation.DSMT4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4286256"/>
                        <a:ext cx="2566988" cy="85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399087"/>
          </a:xfrm>
        </p:spPr>
        <p:txBody>
          <a:bodyPr/>
          <a:lstStyle/>
          <a:p>
            <a:pPr algn="ctr"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Вычислите значения тригонометрических функций угла </a:t>
            </a:r>
            <a:r>
              <a:rPr lang="ru-RU" dirty="0" err="1" smtClean="0"/>
              <a:t>β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зная, что: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785918" y="2357430"/>
          <a:ext cx="4308475" cy="256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2" name="Equation" r:id="rId3" imgW="1726920" imgH="1028520" progId="Equation.DSMT4">
                  <p:embed/>
                </p:oleObj>
              </mc:Choice>
              <mc:Fallback>
                <p:oleObj name="Equation" r:id="rId3" imgW="1726920" imgH="102852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5918" y="2357430"/>
                        <a:ext cx="4308475" cy="256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 advClick="0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14290"/>
          <a:ext cx="8715435" cy="63826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5"/>
                <a:gridCol w="2905145"/>
                <a:gridCol w="2905145"/>
              </a:tblGrid>
              <a:tr h="4533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28932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196460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553553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9607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9607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9607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71934" y="1714488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I </a:t>
            </a:r>
            <a:r>
              <a:rPr lang="ru-RU" dirty="0" smtClean="0">
                <a:solidFill>
                  <a:srgbClr val="FF0000"/>
                </a:solidFill>
              </a:rPr>
              <a:t>группа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407194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II 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группа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7148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</a:rPr>
              <a:t>Найдите значение тригонометрических функций угла по данным условиям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7287526"/>
              </p:ext>
            </p:extLst>
          </p:nvPr>
        </p:nvGraphicFramePr>
        <p:xfrm>
          <a:off x="2439194" y="2094770"/>
          <a:ext cx="4337050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3" imgW="2438280" imgH="863280" progId="Equation.DSMT4">
                  <p:embed/>
                </p:oleObj>
              </mc:Choice>
              <mc:Fallback>
                <p:oleObj name="Equation" r:id="rId3" imgW="2438280" imgH="863280" progId="Equation.DSMT4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194" y="2094770"/>
                        <a:ext cx="4337050" cy="1525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2428860" y="4572008"/>
          <a:ext cx="4476750" cy="1516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5" imgW="2514600" imgH="850680" progId="Equation.DSMT4">
                  <p:embed/>
                </p:oleObj>
              </mc:Choice>
              <mc:Fallback>
                <p:oleObj name="Equation" r:id="rId5" imgW="2514600" imgH="850680" progId="Equation.DSMT4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60" y="4572008"/>
                        <a:ext cx="4476750" cy="1516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49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7200" b="1" i="1" dirty="0" smtClean="0"/>
              <a:t>Спасибо за урок!</a:t>
            </a:r>
            <a:endParaRPr lang="ru-RU" sz="7200" b="1" i="1" dirty="0"/>
          </a:p>
        </p:txBody>
      </p:sp>
    </p:spTree>
  </p:cSld>
  <p:clrMapOvr>
    <a:masterClrMapping/>
  </p:clrMapOvr>
  <p:transition spd="med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Надо знать: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Знаки синуса, косинуса, тангенса и котангенса по четвертям;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Чётность/нечётность;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Значение синуса, косинуса, тангенса и котангенса острых углов;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Основные тригонометрические формулы.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8229600" cy="1143000"/>
          </a:xfrm>
        </p:spPr>
        <p:txBody>
          <a:bodyPr/>
          <a:lstStyle/>
          <a:p>
            <a:r>
              <a:rPr lang="ru-RU" dirty="0" smtClean="0"/>
              <a:t>Математический диктант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307047"/>
              </p:ext>
            </p:extLst>
          </p:nvPr>
        </p:nvGraphicFramePr>
        <p:xfrm>
          <a:off x="457200" y="1600200"/>
          <a:ext cx="8258204" cy="475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9102"/>
                <a:gridCol w="4129102"/>
              </a:tblGrid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Вариант1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Вариант2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1+tg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Cos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 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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1+ctg</a:t>
                      </a:r>
                      <a:r>
                        <a:rPr lang="en-US" sz="1400" baseline="300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/2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 (-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tg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.ctg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+ cos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aseline="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ctg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30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tg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(-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)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(-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1-cos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tg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=</a:t>
                      </a:r>
                      <a:endParaRPr lang="ru-RU" sz="12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ctg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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5776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(3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/2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Cos (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  <a:sym typeface="Symbol"/>
                        </a:rPr>
                        <a:t>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)=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Ответы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861407"/>
              </p:ext>
            </p:extLst>
          </p:nvPr>
        </p:nvGraphicFramePr>
        <p:xfrm>
          <a:off x="428596" y="1428736"/>
          <a:ext cx="8229600" cy="4708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Вариант1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Вариант2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1+tg</a:t>
                      </a:r>
                      <a:r>
                        <a:rPr lang="en-US" sz="1600" baseline="30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cos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Cos (</a:t>
                      </a:r>
                      <a:r>
                        <a:rPr lang="en-US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ru-RU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</a:t>
                      </a:r>
                      <a:r>
                        <a:rPr lang="ru-RU" sz="16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0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sin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1+ctg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1/sin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cos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/2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)=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 (-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= - sin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tg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ctg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+ cos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ctg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45 = 1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30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0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tg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(-)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-</a:t>
                      </a:r>
                      <a:r>
                        <a:rPr lang="en-US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tg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-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cos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1-cos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sin</a:t>
                      </a:r>
                      <a:r>
                        <a:rPr lang="en-US" sz="16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sin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/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cos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ctg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= </a:t>
                      </a:r>
                      <a:r>
                        <a:rPr lang="en-US" sz="1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cos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 /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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70855"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sin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/2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)=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 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715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cos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(3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  <a:sym typeface="Symbol"/>
                        </a:rPr>
                        <a:t>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= 0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5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5397500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r>
              <a:rPr lang="ru-RU" alt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Упростите выражение:</a:t>
            </a:r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5720" y="1785926"/>
          <a:ext cx="5076825" cy="330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Формула" r:id="rId3" imgW="1854200" imgH="1206500" progId="Equation.3">
                  <p:embed/>
                </p:oleObj>
              </mc:Choice>
              <mc:Fallback>
                <p:oleObj name="Формула" r:id="rId3" imgW="1854200" imgH="12065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20" y="1785926"/>
                        <a:ext cx="5076825" cy="33051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4929190" y="1714488"/>
          <a:ext cx="919163" cy="79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Формула" r:id="rId5" imgW="444307" imgH="393529" progId="Equation.3">
                  <p:embed/>
                </p:oleObj>
              </mc:Choice>
              <mc:Fallback>
                <p:oleObj name="Формула" r:id="rId5" imgW="444307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90" y="1714488"/>
                        <a:ext cx="919163" cy="79216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D6009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9" name="Object 5"/>
          <p:cNvGraphicFramePr>
            <a:graphicFrameLocks noChangeAspect="1"/>
          </p:cNvGraphicFramePr>
          <p:nvPr/>
        </p:nvGraphicFramePr>
        <p:xfrm>
          <a:off x="3786182" y="2571744"/>
          <a:ext cx="1068387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Формула" r:id="rId7" imgW="330200" imgH="228600" progId="Equation.3">
                  <p:embed/>
                </p:oleObj>
              </mc:Choice>
              <mc:Fallback>
                <p:oleObj name="Формула" r:id="rId7" imgW="330200" imgH="228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2571744"/>
                        <a:ext cx="1068387" cy="6064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D6009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90" name="Object 6"/>
          <p:cNvGraphicFramePr>
            <a:graphicFrameLocks noChangeAspect="1"/>
          </p:cNvGraphicFramePr>
          <p:nvPr/>
        </p:nvGraphicFramePr>
        <p:xfrm>
          <a:off x="5357818" y="3143248"/>
          <a:ext cx="887412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Формула" r:id="rId9" imgW="418918" imgH="203112" progId="Equation.3">
                  <p:embed/>
                </p:oleObj>
              </mc:Choice>
              <mc:Fallback>
                <p:oleObj name="Формула" r:id="rId9" imgW="418918" imgH="203112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3143248"/>
                        <a:ext cx="887412" cy="5588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D6009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8"/>
          <p:cNvGraphicFramePr>
            <a:graphicFrameLocks noChangeAspect="1"/>
          </p:cNvGraphicFramePr>
          <p:nvPr/>
        </p:nvGraphicFramePr>
        <p:xfrm>
          <a:off x="5143504" y="3786190"/>
          <a:ext cx="136842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Формула" r:id="rId11" imgW="520474" imgH="203112" progId="Equation.3">
                  <p:embed/>
                </p:oleObj>
              </mc:Choice>
              <mc:Fallback>
                <p:oleObj name="Формула" r:id="rId11" imgW="520474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3786190"/>
                        <a:ext cx="1368425" cy="5111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D6009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5357818" y="4429132"/>
          <a:ext cx="99060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Формула" r:id="rId13" imgW="482391" imgH="393529" progId="Equation.3">
                  <p:embed/>
                </p:oleObj>
              </mc:Choice>
              <mc:Fallback>
                <p:oleObj name="Формула" r:id="rId13" imgW="482391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4429132"/>
                        <a:ext cx="990600" cy="80803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D6009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00034" y="1643050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Упростите тригонометрические выражения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28596" y="2786058"/>
          <a:ext cx="2643207" cy="45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2" name="Формула" r:id="rId3" imgW="1244060" imgH="215806" progId="Equation.3">
                  <p:embed/>
                </p:oleObj>
              </mc:Choice>
              <mc:Fallback>
                <p:oleObj name="Формула" r:id="rId3" imgW="1244060" imgH="215806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786058"/>
                        <a:ext cx="2643207" cy="458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5786446" y="2643182"/>
          <a:ext cx="2384243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Формула" r:id="rId5" imgW="1129810" imgH="203112" progId="Equation.3">
                  <p:embed/>
                </p:oleObj>
              </mc:Choice>
              <mc:Fallback>
                <p:oleObj name="Формула" r:id="rId5" imgW="1129810" imgH="203112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2643182"/>
                        <a:ext cx="2384243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571472" y="3714752"/>
          <a:ext cx="23066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4" name="Equation" r:id="rId7" imgW="1054100" imgH="228600" progId="Equation.DSMT4">
                  <p:embed/>
                </p:oleObj>
              </mc:Choice>
              <mc:Fallback>
                <p:oleObj name="Equation" r:id="rId7" imgW="1054100" imgH="228600" progId="Equation.DSMT4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3714752"/>
                        <a:ext cx="2306637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6286512" y="3286124"/>
          <a:ext cx="1214446" cy="817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5" name="Формула" r:id="rId9" imgW="622030" imgH="418918" progId="Equation.3">
                  <p:embed/>
                </p:oleObj>
              </mc:Choice>
              <mc:Fallback>
                <p:oleObj name="Формула" r:id="rId9" imgW="622030" imgH="418918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12" y="3286124"/>
                        <a:ext cx="1214446" cy="817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714348" y="4572008"/>
          <a:ext cx="1809763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6" name="Формула" r:id="rId11" imgW="965200" imgH="419100" progId="Equation.3">
                  <p:embed/>
                </p:oleObj>
              </mc:Choice>
              <mc:Fallback>
                <p:oleObj name="Формула" r:id="rId11" imgW="965200" imgH="41910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4572008"/>
                        <a:ext cx="1809763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5929322" y="4500570"/>
          <a:ext cx="1857388" cy="760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name="Формула" r:id="rId13" imgW="1054100" imgH="431800" progId="Equation.3">
                  <p:embed/>
                </p:oleObj>
              </mc:Choice>
              <mc:Fallback>
                <p:oleObj name="Формула" r:id="rId13" imgW="1054100" imgH="4318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22" y="4500570"/>
                        <a:ext cx="1857388" cy="7608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00034" y="857232"/>
            <a:ext cx="8215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</a:rPr>
              <a:t>Самостоятельная работа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42910" y="642918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75000"/>
                  </a:schemeClr>
                </a:solidFill>
              </a:rPr>
              <a:t>Ответы</a:t>
            </a:r>
            <a:endParaRPr lang="ru-RU" sz="2800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428596" y="1357298"/>
          <a:ext cx="2643207" cy="4585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Формула" r:id="rId3" imgW="1244060" imgH="215806" progId="Equation.3">
                  <p:embed/>
                </p:oleObj>
              </mc:Choice>
              <mc:Fallback>
                <p:oleObj name="Формула" r:id="rId3" imgW="1244060" imgH="215806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1357298"/>
                        <a:ext cx="2643207" cy="4585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5214942" y="1357298"/>
          <a:ext cx="2384243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Формула" r:id="rId5" imgW="1129810" imgH="203112" progId="Equation.3">
                  <p:embed/>
                </p:oleObj>
              </mc:Choice>
              <mc:Fallback>
                <p:oleObj name="Формула" r:id="rId5" imgW="1129810" imgH="203112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2" y="1357298"/>
                        <a:ext cx="2384243" cy="4286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428596" y="2428868"/>
          <a:ext cx="2306637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Формула" r:id="rId7" imgW="1054100" imgH="228600" progId="Equation.3">
                  <p:embed/>
                </p:oleObj>
              </mc:Choice>
              <mc:Fallback>
                <p:oleObj name="Формула" r:id="rId7" imgW="105410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2428868"/>
                        <a:ext cx="2306637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5143504" y="2214554"/>
          <a:ext cx="1214446" cy="817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Формула" r:id="rId9" imgW="622030" imgH="418918" progId="Equation.3">
                  <p:embed/>
                </p:oleObj>
              </mc:Choice>
              <mc:Fallback>
                <p:oleObj name="Формула" r:id="rId9" imgW="622030" imgH="418918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4" y="2214554"/>
                        <a:ext cx="1214446" cy="81789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500034" y="3714752"/>
          <a:ext cx="1809763" cy="7858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7" name="Формула" r:id="rId11" imgW="965200" imgH="419100" progId="Equation.3">
                  <p:embed/>
                </p:oleObj>
              </mc:Choice>
              <mc:Fallback>
                <p:oleObj name="Формула" r:id="rId11" imgW="965200" imgH="4191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3714752"/>
                        <a:ext cx="1809763" cy="78581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5072066" y="3643314"/>
          <a:ext cx="1857388" cy="760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8" name="Формула" r:id="rId13" imgW="1054100" imgH="431800" progId="Equation.3">
                  <p:embed/>
                </p:oleObj>
              </mc:Choice>
              <mc:Fallback>
                <p:oleObj name="Формула" r:id="rId13" imgW="1054100" imgH="431800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2066" y="3643314"/>
                        <a:ext cx="1857388" cy="76085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3357554" y="1357298"/>
          <a:ext cx="946254" cy="458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9" name="Формула" r:id="rId15" imgW="418918" imgH="203112" progId="Equation.3">
                  <p:embed/>
                </p:oleObj>
              </mc:Choice>
              <mc:Fallback>
                <p:oleObj name="Формула" r:id="rId15" imgW="418918" imgH="203112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1357298"/>
                        <a:ext cx="946254" cy="458790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0000"/>
                        </a:solidFill>
                        <a:prstDash val="dash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0000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7786710" y="1357298"/>
          <a:ext cx="1125148" cy="4286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0" name="Формула" r:id="rId17" imgW="533169" imgH="203112" progId="Equation.3">
                  <p:embed/>
                </p:oleObj>
              </mc:Choice>
              <mc:Fallback>
                <p:oleObj name="Формула" r:id="rId17" imgW="533169" imgH="203112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710" y="1357298"/>
                        <a:ext cx="1125148" cy="42862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2"/>
                        </a:solidFill>
                        <a:prstDash val="sysDot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3286116" y="2285992"/>
          <a:ext cx="1133480" cy="728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1" name="Формула" r:id="rId19" imgW="711200" imgH="457200" progId="Equation.3">
                  <p:embed/>
                </p:oleObj>
              </mc:Choice>
              <mc:Fallback>
                <p:oleObj name="Формула" r:id="rId19" imgW="711200" imgH="45720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2285992"/>
                        <a:ext cx="1133480" cy="728666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32A1B"/>
                        </a:solidFill>
                        <a:prstDash val="dash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7786710" y="2500306"/>
          <a:ext cx="937496" cy="3556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2" name="Формула" r:id="rId21" imgW="368300" imgH="139700" progId="Equation.3">
                  <p:embed/>
                </p:oleObj>
              </mc:Choice>
              <mc:Fallback>
                <p:oleObj name="Формула" r:id="rId21" imgW="368300" imgH="1397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6710" y="2500306"/>
                        <a:ext cx="937496" cy="355602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2"/>
                        </a:solidFill>
                        <a:prstDash val="sysDot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3286116" y="3714752"/>
          <a:ext cx="690566" cy="71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3" name="Формула" r:id="rId23" imgW="380835" imgH="393529" progId="Equation.3">
                  <p:embed/>
                </p:oleObj>
              </mc:Choice>
              <mc:Fallback>
                <p:oleObj name="Формула" r:id="rId23" imgW="380835" imgH="393529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3714752"/>
                        <a:ext cx="690566" cy="713585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32A1B"/>
                        </a:solidFill>
                        <a:prstDash val="dash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Объект 24"/>
          <p:cNvGraphicFramePr>
            <a:graphicFrameLocks noChangeAspect="1"/>
          </p:cNvGraphicFramePr>
          <p:nvPr/>
        </p:nvGraphicFramePr>
        <p:xfrm>
          <a:off x="8143900" y="3786190"/>
          <a:ext cx="258070" cy="5111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4" name="Equation" r:id="rId25" imgW="88707" imgH="164742" progId="Equation.DSMT4">
                  <p:embed/>
                </p:oleObj>
              </mc:Choice>
              <mc:Fallback>
                <p:oleObj name="Equation" r:id="rId25" imgW="88707" imgH="164742" progId="Equation.DSMT4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43900" y="3786190"/>
                        <a:ext cx="258070" cy="511178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2"/>
                        </a:solidFill>
                        <a:prstDash val="sysDot"/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50736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Вычислите:</a:t>
            </a:r>
          </a:p>
          <a:p>
            <a:pPr eaLnBrk="1" hangingPunct="1">
              <a:buFontTx/>
              <a:buNone/>
            </a:pP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84213" y="1916113"/>
          <a:ext cx="7585075" cy="366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Формула" r:id="rId3" imgW="3441700" imgH="1663700" progId="Equation.3">
                  <p:embed/>
                </p:oleObj>
              </mc:Choice>
              <mc:Fallback>
                <p:oleObj name="Формула" r:id="rId3" imgW="3441700" imgH="16637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4213" y="1916113"/>
                        <a:ext cx="7585075" cy="3667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1547813" y="2205038"/>
          <a:ext cx="4589462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3" name="Формула" r:id="rId5" imgW="1930400" imgH="393700" progId="Equation.3">
                  <p:embed/>
                </p:oleObj>
              </mc:Choice>
              <mc:Fallback>
                <p:oleObj name="Формула" r:id="rId5" imgW="19304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813" y="2205038"/>
                        <a:ext cx="4589462" cy="936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6084888" y="2349500"/>
          <a:ext cx="13049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Формула" r:id="rId7" imgW="545863" imgH="228501" progId="Equation.3">
                  <p:embed/>
                </p:oleObj>
              </mc:Choice>
              <mc:Fallback>
                <p:oleObj name="Формула" r:id="rId7" imgW="545863" imgH="228501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888" y="2349500"/>
                        <a:ext cx="1304925" cy="5461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5"/>
          <p:cNvGraphicFramePr>
            <a:graphicFrameLocks noChangeAspect="1"/>
          </p:cNvGraphicFramePr>
          <p:nvPr/>
        </p:nvGraphicFramePr>
        <p:xfrm>
          <a:off x="1403350" y="3284538"/>
          <a:ext cx="4821238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5" name="Формула" r:id="rId9" imgW="2095500" imgH="431800" progId="Equation.3">
                  <p:embed/>
                </p:oleObj>
              </mc:Choice>
              <mc:Fallback>
                <p:oleObj name="Формула" r:id="rId9" imgW="20955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284538"/>
                        <a:ext cx="4821238" cy="993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6"/>
          <p:cNvGraphicFramePr>
            <a:graphicFrameLocks noChangeAspect="1"/>
          </p:cNvGraphicFramePr>
          <p:nvPr/>
        </p:nvGraphicFramePr>
        <p:xfrm>
          <a:off x="6156325" y="3357563"/>
          <a:ext cx="1223963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6" name="Формула" r:id="rId11" imgW="634725" imgH="431613" progId="Equation.3">
                  <p:embed/>
                </p:oleObj>
              </mc:Choice>
              <mc:Fallback>
                <p:oleObj name="Формула" r:id="rId11" imgW="634725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357563"/>
                        <a:ext cx="1223963" cy="8318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33CC33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1763713" y="4365625"/>
          <a:ext cx="3503612" cy="944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7" name="Формула" r:id="rId13" imgW="1459866" imgH="393529" progId="Equation.3">
                  <p:embed/>
                </p:oleObj>
              </mc:Choice>
              <mc:Fallback>
                <p:oleObj name="Формула" r:id="rId13" imgW="1459866" imgH="393529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365625"/>
                        <a:ext cx="3503612" cy="944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292080" y="4509120"/>
            <a:ext cx="732894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=3</a:t>
            </a:r>
          </a:p>
        </p:txBody>
      </p:sp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1692275" y="5481638"/>
          <a:ext cx="374332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8" name="Формула" r:id="rId15" imgW="1625600" imgH="431800" progId="Equation.3">
                  <p:embed/>
                </p:oleObj>
              </mc:Choice>
              <mc:Fallback>
                <p:oleObj name="Формула" r:id="rId15" imgW="1625600" imgH="431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5481638"/>
                        <a:ext cx="3743325" cy="9953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5435600" y="5732463"/>
          <a:ext cx="2081213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9" name="Формула" r:id="rId17" imgW="825500" imgH="228600" progId="Equation.3">
                  <p:embed/>
                </p:oleObj>
              </mc:Choice>
              <mc:Fallback>
                <p:oleObj name="Формула" r:id="rId17" imgW="825500" imgH="228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5600" y="5732463"/>
                        <a:ext cx="2081213" cy="576262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3399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214414" y="1428736"/>
          <a:ext cx="7143800" cy="4786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7230"/>
                <a:gridCol w="3368302"/>
                <a:gridCol w="3118268"/>
              </a:tblGrid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0728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644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285852" y="1714488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№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278605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1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4000504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5143512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3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00232" y="164305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Вариант </a:t>
            </a:r>
            <a:r>
              <a:rPr lang="en-US" sz="3600" dirty="0" smtClean="0">
                <a:solidFill>
                  <a:srgbClr val="FF0000"/>
                </a:solidFill>
              </a:rPr>
              <a:t>I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1571612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70C0"/>
                </a:solidFill>
              </a:rPr>
              <a:t>Вариант </a:t>
            </a:r>
            <a:r>
              <a:rPr lang="en-US" sz="3600" dirty="0" smtClean="0">
                <a:solidFill>
                  <a:srgbClr val="0070C0"/>
                </a:solidFill>
              </a:rPr>
              <a:t>II</a:t>
            </a:r>
            <a:endParaRPr lang="ru-RU" sz="3600" dirty="0">
              <a:solidFill>
                <a:srgbClr val="0070C0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357422" y="2786058"/>
          <a:ext cx="2219187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Формула" r:id="rId3" imgW="1358310" imgH="393529" progId="Equation.3">
                  <p:embed/>
                </p:oleObj>
              </mc:Choice>
              <mc:Fallback>
                <p:oleObj name="Формула" r:id="rId3" imgW="1358310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2786058"/>
                        <a:ext cx="2219187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57818" y="2786058"/>
          <a:ext cx="2260667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9" name="Формула" r:id="rId5" imgW="1384300" imgH="393700" progId="Equation.3">
                  <p:embed/>
                </p:oleObj>
              </mc:Choice>
              <mc:Fallback>
                <p:oleObj name="Формула" r:id="rId5" imgW="1384300" imgH="3937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2786058"/>
                        <a:ext cx="2260667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2285984" y="3929066"/>
          <a:ext cx="2302147" cy="6429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0" name="Формула" r:id="rId7" imgW="1409088" imgH="393529" progId="Equation.3">
                  <p:embed/>
                </p:oleObj>
              </mc:Choice>
              <mc:Fallback>
                <p:oleObj name="Формула" r:id="rId7" imgW="1409088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5984" y="3929066"/>
                        <a:ext cx="2302147" cy="6429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357818" y="3857628"/>
          <a:ext cx="2357454" cy="75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1" name="Формула" r:id="rId9" imgW="1231366" imgH="393529" progId="Equation.3">
                  <p:embed/>
                </p:oleObj>
              </mc:Choice>
              <mc:Fallback>
                <p:oleObj name="Формула" r:id="rId9" imgW="1231366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7818" y="3857628"/>
                        <a:ext cx="2357454" cy="75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4"/>
          <p:cNvGraphicFramePr>
            <a:graphicFrameLocks noChangeAspect="1"/>
          </p:cNvGraphicFramePr>
          <p:nvPr/>
        </p:nvGraphicFramePr>
        <p:xfrm>
          <a:off x="2714612" y="4786322"/>
          <a:ext cx="1428760" cy="133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2" name="Формула" r:id="rId11" imgW="812447" imgH="761669" progId="Equation.3">
                  <p:embed/>
                </p:oleObj>
              </mc:Choice>
              <mc:Fallback>
                <p:oleObj name="Формула" r:id="rId11" imgW="812447" imgH="761669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4786322"/>
                        <a:ext cx="1428760" cy="1339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5643570" y="4929198"/>
          <a:ext cx="1896355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Формула" r:id="rId13" imgW="927100" imgH="419100" progId="Equation.3">
                  <p:embed/>
                </p:oleObj>
              </mc:Choice>
              <mc:Fallback>
                <p:oleObj name="Формула" r:id="rId13" imgW="927100" imgH="4191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3570" y="4929198"/>
                        <a:ext cx="1896355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785786" y="571480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70C0"/>
                </a:solidFill>
              </a:rPr>
              <a:t>Самостоятельная работа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300</Words>
  <Application>Microsoft Office PowerPoint</Application>
  <PresentationFormat>Экран (4:3)</PresentationFormat>
  <Paragraphs>72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Поток</vt:lpstr>
      <vt:lpstr>Формула</vt:lpstr>
      <vt:lpstr>Equation</vt:lpstr>
      <vt:lpstr>Преобразование тригонометрических выражений</vt:lpstr>
      <vt:lpstr>Надо знать:</vt:lpstr>
      <vt:lpstr>Математический диктант</vt:lpstr>
      <vt:lpstr>Ответы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Company>BEST XP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Преобразование тригонометрических вырвжений</dc:title>
  <dc:creator>Admin</dc:creator>
  <cp:lastModifiedBy>Пользователь</cp:lastModifiedBy>
  <cp:revision>16</cp:revision>
  <cp:lastPrinted>2023-02-08T19:17:02Z</cp:lastPrinted>
  <dcterms:created xsi:type="dcterms:W3CDTF">1980-01-03T20:16:27Z</dcterms:created>
  <dcterms:modified xsi:type="dcterms:W3CDTF">2023-02-08T19:24:46Z</dcterms:modified>
</cp:coreProperties>
</file>