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6" r:id="rId3"/>
    <p:sldId id="257" r:id="rId4"/>
    <p:sldId id="271" r:id="rId5"/>
    <p:sldId id="295" r:id="rId6"/>
    <p:sldId id="289" r:id="rId7"/>
    <p:sldId id="287" r:id="rId8"/>
    <p:sldId id="259" r:id="rId9"/>
    <p:sldId id="267" r:id="rId10"/>
    <p:sldId id="272" r:id="rId11"/>
    <p:sldId id="274" r:id="rId12"/>
    <p:sldId id="277" r:id="rId13"/>
    <p:sldId id="278" r:id="rId14"/>
    <p:sldId id="281" r:id="rId15"/>
    <p:sldId id="284" r:id="rId16"/>
    <p:sldId id="298" r:id="rId17"/>
    <p:sldId id="300" r:id="rId18"/>
  </p:sldIdLst>
  <p:sldSz cx="9144000" cy="6858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0377-3604-4C0C-83A4-904433D1DA21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D41FA-DA8B-45B6-8721-5FB5B9859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544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27E0F-1FFA-4E37-AA84-D709DC00C2C1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0806B-7E51-4598-BBD8-8E9896924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444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806B-7E51-4598-BBD8-8E9896924AA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55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A132C3-0420-4E21-9DD8-957C2201D906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D9819D-1F22-476C-98D3-8FB1A382E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2486158611"/>
      </p:ext>
    </p:extLst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132C3-0420-4E21-9DD8-957C2201D906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9819D-1F22-476C-98D3-8FB1A382E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143062"/>
      </p:ext>
    </p:extLst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132C3-0420-4E21-9DD8-957C2201D906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9819D-1F22-476C-98D3-8FB1A382E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284195"/>
      </p:ext>
    </p:extLst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A132C3-0420-4E21-9DD8-957C2201D906}" type="datetimeFigureOut">
              <a:rPr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D9819D-1F22-476C-98D3-8FB1A382E700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A132C3-0420-4E21-9DD8-957C2201D906}" type="datetimeFigureOut">
              <a:rPr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D9819D-1F22-476C-98D3-8FB1A382E700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A132C3-0420-4E21-9DD8-957C2201D906}" type="datetimeFigureOut">
              <a:rPr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D9819D-1F22-476C-98D3-8FB1A382E700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A132C3-0420-4E21-9DD8-957C2201D906}" type="datetimeFigureOut">
              <a:rPr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D9819D-1F22-476C-98D3-8FB1A382E700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A132C3-0420-4E21-9DD8-957C2201D906}" type="datetimeFigureOut">
              <a:rPr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D9819D-1F22-476C-98D3-8FB1A382E700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A132C3-0420-4E21-9DD8-957C2201D906}" type="datetimeFigureOut">
              <a:rPr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D9819D-1F22-476C-98D3-8FB1A382E700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A132C3-0420-4E21-9DD8-957C2201D906}" type="datetimeFigureOut">
              <a:rPr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D9819D-1F22-476C-98D3-8FB1A382E700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A132C3-0420-4E21-9DD8-957C2201D906}" type="datetimeFigureOut">
              <a:rPr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D9819D-1F22-476C-98D3-8FB1A382E700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132C3-0420-4E21-9DD8-957C2201D906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9819D-1F22-476C-98D3-8FB1A382E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135343"/>
      </p:ext>
    </p:extLst>
  </p:cSld>
  <p:clrMapOvr>
    <a:masterClrMapping/>
  </p:clrMapOvr>
  <p:hf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A132C3-0420-4E21-9DD8-957C2201D906}" type="datetimeFigureOut">
              <a:rPr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D9819D-1F22-476C-98D3-8FB1A382E700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A132C3-0420-4E21-9DD8-957C2201D906}" type="datetimeFigureOut">
              <a:rPr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D9819D-1F22-476C-98D3-8FB1A382E700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A132C3-0420-4E21-9DD8-957C2201D906}" type="datetimeFigureOut">
              <a:rPr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D9819D-1F22-476C-98D3-8FB1A382E700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8575">
              <a:lnSpc>
                <a:spcPts val="930"/>
              </a:lnSpc>
            </a:pPr>
            <a:fld id="{81D60167-4931-47E6-BA6A-407CBD079E47}" type="slidenum">
              <a:rPr lang="ru-RU" smtClean="0"/>
              <a:pPr marL="28575">
                <a:lnSpc>
                  <a:spcPts val="93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9815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89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89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8575">
              <a:lnSpc>
                <a:spcPts val="930"/>
              </a:lnSpc>
            </a:pPr>
            <a:fld id="{81D60167-4931-47E6-BA6A-407CBD079E47}" type="slidenum">
              <a:rPr lang="ru-RU" smtClean="0"/>
              <a:pPr marL="28575">
                <a:lnSpc>
                  <a:spcPts val="93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134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A132C3-0420-4E21-9DD8-957C2201D906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D9819D-1F22-476C-98D3-8FB1A382E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440525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132C3-0420-4E21-9DD8-957C2201D906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9819D-1F22-476C-98D3-8FB1A382E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224543"/>
      </p:ext>
    </p:extLst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132C3-0420-4E21-9DD8-957C2201D906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9819D-1F22-476C-98D3-8FB1A382E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776471"/>
      </p:ext>
    </p:extLst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132C3-0420-4E21-9DD8-957C2201D906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9819D-1F22-476C-98D3-8FB1A382E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076691"/>
      </p:ext>
    </p:extLst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132C3-0420-4E21-9DD8-957C2201D906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9819D-1F22-476C-98D3-8FB1A382E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12732"/>
      </p:ext>
    </p:extLst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A132C3-0420-4E21-9DD8-957C2201D906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D9819D-1F22-476C-98D3-8FB1A382E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43863007"/>
      </p:ext>
    </p:extLst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A132C3-0420-4E21-9DD8-957C2201D906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D9819D-1F22-476C-98D3-8FB1A382E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72529151"/>
      </p:ext>
    </p:extLst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A132C3-0420-4E21-9DD8-957C2201D906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D9819D-1F22-476C-98D3-8FB1A382E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57091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84" r:id="rId23"/>
    <p:sldLayoutId id="2147483685" r:id="rId24"/>
  </p:sldLayoutIdLst>
  <p:hf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69776" y="1052736"/>
            <a:ext cx="7772400" cy="1523593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800" b="0" dirty="0">
                <a:solidFill>
                  <a:srgbClr val="000000"/>
                </a:solidFill>
                <a:latin typeface="Times New Roman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естественно-научной грамотности на уроках математики</a:t>
            </a:r>
            <a:endParaRPr lang="ru-RU" sz="44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8603" y="3933056"/>
            <a:ext cx="4402882" cy="1928813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 algn="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МАОУ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 Динской район СОШ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Бондарец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Светлана Михайловна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5481" y="1635629"/>
            <a:ext cx="8244917" cy="30360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Для развития туристического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бизнеса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мэрией города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было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принято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решение о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строительстве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новой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гостиницы.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В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её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проектировании,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строительстве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и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оборудовании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приняли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участие 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студенты учебных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заведений города. По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проекту,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который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разработали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с участием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студентов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архитектурного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университета,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в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гостинице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должно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быть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200</a:t>
            </a:r>
            <a:r>
              <a:rPr sz="1350" b="1" spc="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современных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одноместных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и 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двухместных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номеров.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Бизнес-план,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составленный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студентами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финансового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университета,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предполагал,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что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одноместный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номер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будет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приносить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25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000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р.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прибыли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в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месяц,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а 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двухместный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—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40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000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р.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в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месяц.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Расчёт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прибыли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основывается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на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предположении,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что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одноместные</a:t>
            </a:r>
            <a:r>
              <a:rPr sz="1350" b="1" spc="19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номера</a:t>
            </a:r>
            <a:r>
              <a:rPr sz="1350" b="1" spc="1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будут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ежемесячно</a:t>
            </a:r>
            <a:r>
              <a:rPr sz="1350" b="1" spc="3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заполняться</a:t>
            </a:r>
            <a:r>
              <a:rPr sz="1350" b="1" spc="1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на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60</a:t>
            </a:r>
            <a:r>
              <a:rPr sz="1350" b="1" spc="-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%,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а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двухместные</a:t>
            </a:r>
            <a:r>
              <a:rPr sz="1350" b="1" spc="23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—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 на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80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%.</a:t>
            </a:r>
            <a:endParaRPr sz="1350" dirty="0">
              <a:latin typeface="Tahoma"/>
              <a:cs typeface="Tahoma"/>
            </a:endParaRPr>
          </a:p>
          <a:p>
            <a:pPr marL="401479">
              <a:spcBef>
                <a:spcPts val="150"/>
              </a:spcBef>
            </a:pPr>
            <a:r>
              <a:rPr sz="1350" b="1" spc="-4" dirty="0">
                <a:solidFill>
                  <a:srgbClr val="C00000"/>
                </a:solidFill>
                <a:latin typeface="Tahoma"/>
                <a:cs typeface="Tahoma"/>
              </a:rPr>
              <a:t>Вопрос</a:t>
            </a:r>
            <a:r>
              <a:rPr sz="1350" b="1" spc="-34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C00000"/>
                </a:solidFill>
                <a:latin typeface="Tahoma"/>
                <a:cs typeface="Tahoma"/>
              </a:rPr>
              <a:t>1</a:t>
            </a:r>
            <a:endParaRPr sz="1350" dirty="0">
              <a:latin typeface="Tahoma"/>
              <a:cs typeface="Tahoma"/>
            </a:endParaRPr>
          </a:p>
          <a:p>
            <a:pPr marL="401479">
              <a:spcBef>
                <a:spcPts val="4"/>
              </a:spcBef>
            </a:pPr>
            <a:r>
              <a:rPr sz="1200" b="1" spc="-8" dirty="0">
                <a:solidFill>
                  <a:srgbClr val="1F4E79"/>
                </a:solidFill>
                <a:latin typeface="Tahoma"/>
                <a:cs typeface="Tahoma"/>
              </a:rPr>
              <a:t>Для</a:t>
            </a:r>
            <a:r>
              <a:rPr sz="1200" b="1" spc="11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8" dirty="0">
                <a:solidFill>
                  <a:srgbClr val="1F4E79"/>
                </a:solidFill>
                <a:latin typeface="Tahoma"/>
                <a:cs typeface="Tahoma"/>
              </a:rPr>
              <a:t>гостиничных</a:t>
            </a:r>
            <a:r>
              <a:rPr sz="1200" b="1" spc="38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8" dirty="0">
                <a:solidFill>
                  <a:srgbClr val="1F4E79"/>
                </a:solidFill>
                <a:latin typeface="Tahoma"/>
                <a:cs typeface="Tahoma"/>
              </a:rPr>
              <a:t>номеров</a:t>
            </a:r>
            <a:r>
              <a:rPr sz="1200" b="1" spc="38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8" dirty="0">
                <a:solidFill>
                  <a:srgbClr val="1F4E79"/>
                </a:solidFill>
                <a:latin typeface="Tahoma"/>
                <a:cs typeface="Tahoma"/>
              </a:rPr>
              <a:t>отеля</a:t>
            </a:r>
            <a:r>
              <a:rPr sz="1200" b="1" spc="19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тумбочки</a:t>
            </a:r>
            <a:r>
              <a:rPr sz="1200" b="1" spc="26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будут</a:t>
            </a:r>
            <a:r>
              <a:rPr sz="1200" b="1" spc="1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изготавливать</a:t>
            </a:r>
            <a:r>
              <a:rPr sz="1200" b="1" spc="64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8" dirty="0">
                <a:solidFill>
                  <a:srgbClr val="1F4E79"/>
                </a:solidFill>
                <a:latin typeface="Tahoma"/>
                <a:cs typeface="Tahoma"/>
              </a:rPr>
              <a:t>студенты</a:t>
            </a:r>
            <a:r>
              <a:rPr sz="1200" b="1" spc="4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8" dirty="0">
                <a:solidFill>
                  <a:srgbClr val="1F4E79"/>
                </a:solidFill>
                <a:latin typeface="Tahoma"/>
                <a:cs typeface="Tahoma"/>
              </a:rPr>
              <a:t>городского</a:t>
            </a:r>
            <a:r>
              <a:rPr sz="1200" b="1" spc="53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8" dirty="0">
                <a:solidFill>
                  <a:srgbClr val="1F4E79"/>
                </a:solidFill>
                <a:latin typeface="Tahoma"/>
                <a:cs typeface="Tahoma"/>
              </a:rPr>
              <a:t>колледжа</a:t>
            </a:r>
            <a:endParaRPr sz="1200" dirty="0">
              <a:latin typeface="Tahoma"/>
              <a:cs typeface="Tahoma"/>
            </a:endParaRPr>
          </a:p>
          <a:p>
            <a:pPr marL="401479"/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художественных</a:t>
            </a:r>
            <a:r>
              <a:rPr sz="1200" b="1" spc="38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8" dirty="0">
                <a:solidFill>
                  <a:srgbClr val="1F4E79"/>
                </a:solidFill>
                <a:latin typeface="Tahoma"/>
                <a:cs typeface="Tahoma"/>
              </a:rPr>
              <a:t>ремёсел.</a:t>
            </a:r>
            <a:r>
              <a:rPr sz="1200" b="1" spc="26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Для</a:t>
            </a:r>
            <a:r>
              <a:rPr sz="1200" b="1" spc="4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изготовления</a:t>
            </a:r>
            <a:r>
              <a:rPr sz="1200" b="1" spc="3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8" dirty="0">
                <a:solidFill>
                  <a:srgbClr val="1F4E79"/>
                </a:solidFill>
                <a:latin typeface="Tahoma"/>
                <a:cs typeface="Tahoma"/>
              </a:rPr>
              <a:t>одной</a:t>
            </a:r>
            <a:r>
              <a:rPr sz="1200" b="1" spc="1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тумбочки</a:t>
            </a:r>
            <a:r>
              <a:rPr sz="1200" b="1" spc="11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необходимы</a:t>
            </a:r>
            <a:r>
              <a:rPr sz="1200" b="1" spc="4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следующие</a:t>
            </a:r>
            <a:r>
              <a:rPr sz="1200" b="1" spc="3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детали:</a:t>
            </a:r>
            <a:endParaRPr sz="1200" dirty="0">
              <a:latin typeface="Tahoma"/>
              <a:cs typeface="Tahoma"/>
            </a:endParaRPr>
          </a:p>
          <a:p>
            <a:pPr marL="408146" marR="875348" indent="-7144">
              <a:spcBef>
                <a:spcPts val="4"/>
              </a:spcBef>
              <a:tabLst>
                <a:tab pos="3294698" algn="l"/>
                <a:tab pos="5328285" algn="l"/>
                <a:tab pos="6724174" algn="l"/>
              </a:tabLst>
            </a:pP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—</a:t>
            </a:r>
            <a:r>
              <a:rPr sz="1200" b="1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3</a:t>
            </a:r>
            <a:r>
              <a:rPr sz="1200" b="1" spc="11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прямоугольные</a:t>
            </a:r>
            <a:r>
              <a:rPr sz="1200" b="1" spc="4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доски;	—</a:t>
            </a:r>
            <a:r>
              <a:rPr sz="1200" b="1" spc="4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2</a:t>
            </a:r>
            <a:r>
              <a:rPr sz="1200" b="1" spc="11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квадратные</a:t>
            </a:r>
            <a:r>
              <a:rPr sz="1200" b="1" spc="4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доски;	—</a:t>
            </a:r>
            <a:r>
              <a:rPr sz="1200" b="1" spc="11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2</a:t>
            </a:r>
            <a:r>
              <a:rPr sz="1200" b="1" spc="1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8" dirty="0">
                <a:solidFill>
                  <a:srgbClr val="1F4E79"/>
                </a:solidFill>
                <a:latin typeface="Tahoma"/>
                <a:cs typeface="Tahoma"/>
              </a:rPr>
              <a:t>скобы;	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—</a:t>
            </a:r>
            <a:r>
              <a:rPr sz="1200" b="1" spc="-8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1</a:t>
            </a:r>
            <a:r>
              <a:rPr sz="1200" b="1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ручка. </a:t>
            </a:r>
            <a:r>
              <a:rPr sz="1200" b="1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8" dirty="0">
                <a:solidFill>
                  <a:srgbClr val="1F4E79"/>
                </a:solidFill>
                <a:latin typeface="Tahoma"/>
                <a:cs typeface="Tahoma"/>
              </a:rPr>
              <a:t>Какое</a:t>
            </a:r>
            <a:r>
              <a:rPr sz="1200" b="1" spc="23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8" dirty="0">
                <a:solidFill>
                  <a:srgbClr val="1F4E79"/>
                </a:solidFill>
                <a:latin typeface="Tahoma"/>
                <a:cs typeface="Tahoma"/>
              </a:rPr>
              <a:t>наибольшее</a:t>
            </a:r>
            <a:r>
              <a:rPr sz="1200" b="1" spc="23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8" dirty="0">
                <a:solidFill>
                  <a:srgbClr val="1F4E79"/>
                </a:solidFill>
                <a:latin typeface="Tahoma"/>
                <a:cs typeface="Tahoma"/>
              </a:rPr>
              <a:t>количество</a:t>
            </a:r>
            <a:r>
              <a:rPr sz="1200" b="1" spc="41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тумбочек</a:t>
            </a:r>
            <a:r>
              <a:rPr sz="1200" b="1" spc="19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можно</a:t>
            </a:r>
            <a:r>
              <a:rPr sz="1200" b="1" spc="8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изготовить</a:t>
            </a:r>
            <a:r>
              <a:rPr sz="1200" b="1" spc="38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из</a:t>
            </a:r>
            <a:r>
              <a:rPr sz="1200" b="1" spc="8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8" dirty="0">
                <a:solidFill>
                  <a:srgbClr val="1F4E79"/>
                </a:solidFill>
                <a:latin typeface="Tahoma"/>
                <a:cs typeface="Tahoma"/>
              </a:rPr>
              <a:t>следующего</a:t>
            </a:r>
            <a:r>
              <a:rPr sz="1200" b="1" spc="38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8" dirty="0">
                <a:solidFill>
                  <a:srgbClr val="1F4E79"/>
                </a:solidFill>
                <a:latin typeface="Tahoma"/>
                <a:cs typeface="Tahoma"/>
              </a:rPr>
              <a:t>набора</a:t>
            </a:r>
            <a:r>
              <a:rPr sz="1200" b="1" spc="3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1F4E79"/>
                </a:solidFill>
                <a:latin typeface="Tahoma"/>
                <a:cs typeface="Tahoma"/>
              </a:rPr>
              <a:t>деталей?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4947295"/>
            <a:ext cx="5980029" cy="8784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9953" y="339119"/>
            <a:ext cx="6696542" cy="2499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320468" y="5677586"/>
            <a:ext cx="1357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12698" y="743171"/>
            <a:ext cx="1414322" cy="5071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1600" y="1115485"/>
            <a:ext cx="1152986" cy="210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55576" y="1403398"/>
            <a:ext cx="3972159" cy="462370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4768" algn="just">
              <a:spcBef>
                <a:spcPts val="75"/>
              </a:spcBef>
            </a:pPr>
            <a:r>
              <a:rPr sz="1350" b="1" spc="-4" dirty="0">
                <a:solidFill>
                  <a:srgbClr val="C00000"/>
                </a:solidFill>
                <a:latin typeface="Tahoma"/>
                <a:cs typeface="Tahoma"/>
              </a:rPr>
              <a:t>Вопрос</a:t>
            </a:r>
            <a:r>
              <a:rPr sz="1350" b="1" spc="-34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endParaRPr sz="1350" dirty="0">
              <a:latin typeface="Tahoma"/>
              <a:cs typeface="Tahoma"/>
            </a:endParaRPr>
          </a:p>
          <a:p>
            <a:pPr marL="44768" marR="164783" algn="just"/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Строительство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гостиницы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предусматривает </a:t>
            </a:r>
            <a:r>
              <a:rPr sz="1350" b="1" spc="-386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проведение различных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видов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работ.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В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таблице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представлены статьи расходов на строительство </a:t>
            </a:r>
            <a:r>
              <a:rPr sz="1350" b="1" spc="-386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гостиницы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в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процентах.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Покажите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на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круговой 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диаграмме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распределение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статей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расходов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на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все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виды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работ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по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строительству</a:t>
            </a:r>
            <a:r>
              <a:rPr sz="1350" b="1" spc="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гостиницы</a:t>
            </a:r>
            <a:r>
              <a:rPr sz="1200" spc="-4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9525" marR="3810">
              <a:spcBef>
                <a:spcPts val="1275"/>
              </a:spcBef>
            </a:pPr>
            <a:r>
              <a:rPr sz="1350" b="1" spc="-4" dirty="0">
                <a:solidFill>
                  <a:srgbClr val="C00000"/>
                </a:solidFill>
                <a:latin typeface="Tahoma"/>
                <a:cs typeface="Tahoma"/>
              </a:rPr>
              <a:t>Решение.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Так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как 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360°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: 100 = 3,6°, то одному 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проценту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соответствует</a:t>
            </a:r>
            <a:r>
              <a:rPr sz="1350" b="1" spc="1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центральный</a:t>
            </a:r>
            <a:r>
              <a:rPr sz="1350" b="1" spc="1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угол,</a:t>
            </a:r>
            <a:r>
              <a:rPr sz="1350" b="1" spc="-8" dirty="0">
                <a:solidFill>
                  <a:srgbClr val="2E5496"/>
                </a:solidFill>
                <a:latin typeface="Tahoma"/>
                <a:cs typeface="Tahoma"/>
              </a:rPr>
              <a:t> равный </a:t>
            </a:r>
            <a:r>
              <a:rPr sz="1350" b="1" spc="-382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3,6°.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Учитывая это, определим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для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каждой группы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соответствующий</a:t>
            </a:r>
            <a:r>
              <a:rPr sz="1350" b="1" spc="1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центральный</a:t>
            </a:r>
            <a:r>
              <a:rPr sz="1350" b="1" spc="19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угол:</a:t>
            </a:r>
            <a:endParaRPr sz="1350" dirty="0">
              <a:latin typeface="Tahoma"/>
              <a:cs typeface="Tahoma"/>
            </a:endParaRPr>
          </a:p>
          <a:p>
            <a:pPr marL="9525">
              <a:spcBef>
                <a:spcPts val="4"/>
              </a:spcBef>
            </a:pP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3,6°</a:t>
            </a:r>
            <a:r>
              <a:rPr sz="1500" b="1" spc="-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‧</a:t>
            </a:r>
            <a:r>
              <a:rPr sz="1500" b="1" spc="-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50</a:t>
            </a:r>
            <a:r>
              <a:rPr sz="1500" b="1" spc="-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=</a:t>
            </a:r>
            <a:r>
              <a:rPr sz="1500" b="1" spc="-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180°,</a:t>
            </a:r>
            <a:endParaRPr sz="1500" dirty="0">
              <a:latin typeface="Tahoma"/>
              <a:cs typeface="Tahoma"/>
            </a:endParaRPr>
          </a:p>
          <a:p>
            <a:pPr marL="9525"/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3,6°</a:t>
            </a:r>
            <a:r>
              <a:rPr sz="1500" b="1" spc="-1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‧</a:t>
            </a:r>
            <a:r>
              <a:rPr sz="1500" b="1" spc="-1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25</a:t>
            </a:r>
            <a:r>
              <a:rPr sz="1500" b="1" spc="-1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4" dirty="0">
                <a:solidFill>
                  <a:srgbClr val="2E5496"/>
                </a:solidFill>
                <a:latin typeface="Tahoma"/>
                <a:cs typeface="Tahoma"/>
              </a:rPr>
              <a:t>=</a:t>
            </a:r>
            <a:r>
              <a:rPr sz="1500" b="1" spc="-1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90°,</a:t>
            </a:r>
            <a:endParaRPr sz="1500" dirty="0">
              <a:latin typeface="Tahoma"/>
              <a:cs typeface="Tahoma"/>
            </a:endParaRPr>
          </a:p>
          <a:p>
            <a:pPr marL="9525">
              <a:spcBef>
                <a:spcPts val="4"/>
              </a:spcBef>
            </a:pP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3,6°</a:t>
            </a:r>
            <a:r>
              <a:rPr sz="1500" b="1" spc="-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‧</a:t>
            </a:r>
            <a:r>
              <a:rPr sz="1500" b="1" spc="-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10</a:t>
            </a:r>
            <a:r>
              <a:rPr sz="1500" b="1" spc="-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=</a:t>
            </a:r>
            <a:r>
              <a:rPr sz="1500" b="1" spc="-1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36°,</a:t>
            </a:r>
            <a:endParaRPr sz="1500" dirty="0">
              <a:latin typeface="Tahoma"/>
              <a:cs typeface="Tahoma"/>
            </a:endParaRPr>
          </a:p>
          <a:p>
            <a:pPr marL="9525"/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3,6°</a:t>
            </a:r>
            <a:r>
              <a:rPr sz="1500" b="1" spc="-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‧</a:t>
            </a:r>
            <a:r>
              <a:rPr sz="1500" b="1" spc="-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5</a:t>
            </a:r>
            <a:r>
              <a:rPr sz="1500" b="1" spc="-1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=</a:t>
            </a:r>
            <a:r>
              <a:rPr sz="1500" b="1" spc="-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18°.</a:t>
            </a:r>
            <a:endParaRPr sz="1500" dirty="0">
              <a:latin typeface="Tahoma"/>
              <a:cs typeface="Tahoma"/>
            </a:endParaRPr>
          </a:p>
          <a:p>
            <a:pPr marL="9525">
              <a:lnSpc>
                <a:spcPts val="1590"/>
              </a:lnSpc>
              <a:spcBef>
                <a:spcPts val="1616"/>
              </a:spcBef>
            </a:pP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Разбив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8" dirty="0">
                <a:solidFill>
                  <a:srgbClr val="2E5496"/>
                </a:solidFill>
                <a:latin typeface="Tahoma"/>
                <a:cs typeface="Tahoma"/>
              </a:rPr>
              <a:t>круг</a:t>
            </a:r>
            <a:r>
              <a:rPr sz="1350" b="1" spc="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на</a:t>
            </a:r>
            <a:r>
              <a:rPr sz="135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секторы,</a:t>
            </a:r>
            <a:r>
              <a:rPr sz="1350" b="1" spc="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получим</a:t>
            </a: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350" b="1" spc="-4" dirty="0">
                <a:solidFill>
                  <a:srgbClr val="2E5496"/>
                </a:solidFill>
                <a:latin typeface="Tahoma"/>
                <a:cs typeface="Tahoma"/>
              </a:rPr>
              <a:t>круговую</a:t>
            </a:r>
            <a:endParaRPr sz="1350" dirty="0">
              <a:latin typeface="Tahoma"/>
              <a:cs typeface="Tahoma"/>
            </a:endParaRPr>
          </a:p>
          <a:p>
            <a:pPr marL="9525">
              <a:lnSpc>
                <a:spcPts val="1590"/>
              </a:lnSpc>
            </a:pPr>
            <a:r>
              <a:rPr sz="1350" b="1" dirty="0">
                <a:solidFill>
                  <a:srgbClr val="2E5496"/>
                </a:solidFill>
                <a:latin typeface="Tahoma"/>
                <a:cs typeface="Tahoma"/>
              </a:rPr>
              <a:t>диаграмму</a:t>
            </a:r>
            <a:r>
              <a:rPr sz="1350" dirty="0">
                <a:solidFill>
                  <a:srgbClr val="2E5496"/>
                </a:solidFill>
                <a:latin typeface="Calibri"/>
                <a:cs typeface="Calibri"/>
              </a:rPr>
              <a:t>.</a:t>
            </a:r>
            <a:endParaRPr sz="135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8626006"/>
              </p:ext>
            </p:extLst>
          </p:nvPr>
        </p:nvGraphicFramePr>
        <p:xfrm>
          <a:off x="4867752" y="1403398"/>
          <a:ext cx="4108608" cy="1975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31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54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7654">
                <a:tc>
                  <a:txBody>
                    <a:bodyPr/>
                    <a:lstStyle/>
                    <a:p>
                      <a:pPr marL="8515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Статья</a:t>
                      </a:r>
                      <a:r>
                        <a:rPr sz="1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расходов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Стоимость,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65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Строительство</a:t>
                      </a:r>
                      <a:r>
                        <a:rPr sz="13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здания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50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075" marR="4171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Приобретение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оборудования</a:t>
                      </a:r>
                      <a:r>
                        <a:rPr sz="13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300" spc="-45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мебели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25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15" dirty="0">
                          <a:latin typeface="Arial"/>
                          <a:cs typeface="Arial"/>
                        </a:rPr>
                        <a:t>Транспортные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расходы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10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075" marR="4508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20" dirty="0"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монтажу,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 наладке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300" spc="-4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пуску</a:t>
                      </a:r>
                      <a:r>
                        <a:rPr sz="13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оборудования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65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15" dirty="0">
                          <a:latin typeface="Arial"/>
                          <a:cs typeface="Arial"/>
                        </a:rPr>
                        <a:t>Строительство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автостоянки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10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250853"/>
            <a:ext cx="6696542" cy="2499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2320" y="537367"/>
            <a:ext cx="1414322" cy="5071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2354" y="3738217"/>
            <a:ext cx="2179403" cy="218042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5328415" y="5790510"/>
            <a:ext cx="897914" cy="11702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8575">
              <a:lnSpc>
                <a:spcPts val="930"/>
              </a:lnSpc>
            </a:pPr>
            <a:fld id="{81D60167-4931-47E6-BA6A-407CBD079E47}" type="slidenum">
              <a:rPr dirty="0"/>
              <a:pPr marL="28575">
                <a:lnSpc>
                  <a:spcPts val="930"/>
                </a:lnSpc>
              </a:pPr>
              <a:t>11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616" y="857250"/>
            <a:ext cx="7920880" cy="5956126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" y="1642300"/>
            <a:ext cx="8629650" cy="1400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2450" y="1572768"/>
            <a:ext cx="1412177" cy="46577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43704" y="1630489"/>
            <a:ext cx="1153478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50" b="1" u="sng" spc="-8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ahoma"/>
                <a:cs typeface="Tahoma"/>
              </a:rPr>
              <a:t>ЗАДАЧА</a:t>
            </a:r>
            <a:r>
              <a:rPr sz="1650" b="1" u="sng" spc="-3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ahoma"/>
                <a:cs typeface="Tahoma"/>
              </a:rPr>
              <a:t> </a:t>
            </a:r>
            <a:r>
              <a:rPr sz="1650" b="1" u="sng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ahoma"/>
                <a:cs typeface="Tahoma"/>
              </a:rPr>
              <a:t>2.</a:t>
            </a:r>
            <a:endParaRPr sz="1650" dirty="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58513" y="2027757"/>
            <a:ext cx="3005138" cy="2592705"/>
            <a:chOff x="1658111" y="1330452"/>
            <a:chExt cx="4006850" cy="345694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0907" y="1335024"/>
              <a:ext cx="1547621" cy="6172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8111" y="1330452"/>
              <a:ext cx="4006596" cy="345643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406548" y="1913208"/>
            <a:ext cx="3353753" cy="277912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269558" algn="just">
              <a:spcBef>
                <a:spcPts val="71"/>
              </a:spcBef>
            </a:pPr>
            <a:r>
              <a:rPr sz="1200" b="1" spc="-8" dirty="0">
                <a:solidFill>
                  <a:srgbClr val="001F5F"/>
                </a:solidFill>
                <a:latin typeface="Tahoma"/>
                <a:cs typeface="Tahoma"/>
              </a:rPr>
              <a:t>Полина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летом отдыхает у дедушки в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деревне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Ясная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(</a:t>
            </a:r>
            <a:r>
              <a:rPr sz="1200" b="1" spc="-4" dirty="0">
                <a:solidFill>
                  <a:srgbClr val="C00000"/>
                </a:solidFill>
                <a:latin typeface="Tahoma"/>
                <a:cs typeface="Tahoma"/>
              </a:rPr>
              <a:t>Я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).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четверг</a:t>
            </a:r>
            <a:r>
              <a:rPr sz="1200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8" dirty="0">
                <a:solidFill>
                  <a:srgbClr val="001F5F"/>
                </a:solidFill>
                <a:latin typeface="Tahoma"/>
                <a:cs typeface="Tahoma"/>
              </a:rPr>
              <a:t>они </a:t>
            </a:r>
            <a:r>
              <a:rPr sz="1200" b="1" spc="-34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собираются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съездить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на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велосипедах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в </a:t>
            </a:r>
            <a:r>
              <a:rPr sz="1200" b="1" spc="-34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село Майское (</a:t>
            </a:r>
            <a:r>
              <a:rPr sz="1200" b="1" spc="-4" dirty="0">
                <a:solidFill>
                  <a:srgbClr val="C00000"/>
                </a:solidFill>
                <a:latin typeface="Tahoma"/>
                <a:cs typeface="Tahoma"/>
              </a:rPr>
              <a:t>М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) в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магазин. </a:t>
            </a:r>
            <a:r>
              <a:rPr sz="1200" b="1" spc="-8" dirty="0">
                <a:solidFill>
                  <a:srgbClr val="001F5F"/>
                </a:solidFill>
                <a:latin typeface="Tahoma"/>
                <a:cs typeface="Tahoma"/>
              </a:rPr>
              <a:t>Из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деревни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Ясная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село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Майское</a:t>
            </a:r>
            <a:r>
              <a:rPr sz="1200" b="1" spc="34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можно</a:t>
            </a:r>
            <a:r>
              <a:rPr sz="1200" b="1" spc="34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проехать </a:t>
            </a:r>
            <a:r>
              <a:rPr sz="1200" b="1" spc="-34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по прямой лесной дорожке.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Есть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более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длинный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путь:</a:t>
            </a:r>
            <a:r>
              <a:rPr sz="1200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по</a:t>
            </a:r>
            <a:r>
              <a:rPr sz="1200" b="1" spc="353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прямолинейному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шоссе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через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деревню </a:t>
            </a:r>
            <a:r>
              <a:rPr sz="1200" b="1" spc="-8" dirty="0">
                <a:solidFill>
                  <a:srgbClr val="001F5F"/>
                </a:solidFill>
                <a:latin typeface="Tahoma"/>
                <a:cs typeface="Tahoma"/>
              </a:rPr>
              <a:t>Камышёвка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(</a:t>
            </a:r>
            <a:r>
              <a:rPr sz="1200" b="1" spc="-4" dirty="0">
                <a:solidFill>
                  <a:srgbClr val="C00000"/>
                </a:solidFill>
                <a:latin typeface="Tahoma"/>
                <a:cs typeface="Tahoma"/>
              </a:rPr>
              <a:t>К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) </a:t>
            </a:r>
            <a:r>
              <a:rPr sz="1200" b="1" spc="-8" dirty="0">
                <a:solidFill>
                  <a:srgbClr val="001F5F"/>
                </a:solidFill>
                <a:latin typeface="Tahoma"/>
                <a:cs typeface="Tahoma"/>
              </a:rPr>
              <a:t>до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 деревни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Хомяково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(</a:t>
            </a:r>
            <a:r>
              <a:rPr sz="1200" b="1" spc="-4" dirty="0">
                <a:solidFill>
                  <a:srgbClr val="C00000"/>
                </a:solidFill>
                <a:latin typeface="Tahoma"/>
                <a:cs typeface="Tahoma"/>
              </a:rPr>
              <a:t>Х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),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где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нужно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повернуть под прямым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углом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налево </a:t>
            </a:r>
            <a:r>
              <a:rPr sz="1200" b="1" spc="-8" dirty="0">
                <a:solidFill>
                  <a:srgbClr val="001F5F"/>
                </a:solidFill>
                <a:latin typeface="Tahoma"/>
                <a:cs typeface="Tahoma"/>
              </a:rPr>
              <a:t>на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 другое шоссе, ведущее в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село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Майское.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Есть</a:t>
            </a:r>
            <a:r>
              <a:rPr sz="1200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третий</a:t>
            </a:r>
            <a:r>
              <a:rPr sz="1200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маршрут: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деревне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Камышёвка можно свернуть на прямую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тропинку в село Майское, которая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идёт </a:t>
            </a:r>
            <a:r>
              <a:rPr sz="1200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мимо</a:t>
            </a:r>
            <a:r>
              <a:rPr sz="1200" b="1" spc="-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пруда.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58003" y="5221749"/>
            <a:ext cx="6366986" cy="110969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4286" indent="269558" algn="just">
              <a:spcBef>
                <a:spcPts val="71"/>
              </a:spcBef>
            </a:pP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Лесная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дорожка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тропинка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образуют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с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шоссе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прямоугольные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треугольники.</a:t>
            </a:r>
            <a:endParaRPr sz="1200" dirty="0">
              <a:latin typeface="Tahoma"/>
              <a:cs typeface="Tahoma"/>
            </a:endParaRPr>
          </a:p>
          <a:p>
            <a:pPr marL="9525" marR="3810" indent="269558" algn="just">
              <a:lnSpc>
                <a:spcPct val="99400"/>
              </a:lnSpc>
              <a:spcBef>
                <a:spcPts val="11"/>
              </a:spcBef>
            </a:pP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По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шоссе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Полина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с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дедушкой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едут</a:t>
            </a:r>
            <a:r>
              <a:rPr sz="1200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со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скоростью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20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км/ч,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а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по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лесной </a:t>
            </a:r>
            <a:r>
              <a:rPr sz="1200" b="1" spc="-34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дорожке и тропинке — со скоростью 15 км/ч. На плане изображено взаимное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расположение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населённых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пунктов,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длина стороны каждой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клетки</a:t>
            </a:r>
            <a:r>
              <a:rPr sz="1200" b="1" spc="34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равна</a:t>
            </a:r>
            <a:r>
              <a:rPr sz="1200" b="1" spc="34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2 </a:t>
            </a:r>
            <a:r>
              <a:rPr sz="1200" b="1" spc="-34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Tahoma"/>
                <a:cs typeface="Tahoma"/>
              </a:rPr>
              <a:t>км.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8728" y="285728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Функциональная грамотность в текстах ОГЭ по математике</a:t>
            </a:r>
            <a:endParaRPr lang="ru-RU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0"/>
            <a:ext cx="862965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" y="1642300"/>
            <a:ext cx="8629650" cy="1400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968906" y="2103691"/>
            <a:ext cx="1250633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Пользуясь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опреде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л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е,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02229" y="2103691"/>
            <a:ext cx="1164908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R="3810" algn="r">
              <a:spcBef>
                <a:spcPts val="79"/>
              </a:spcBef>
            </a:pP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описанием,</a:t>
            </a:r>
            <a:endParaRPr sz="1500">
              <a:latin typeface="Tahoma"/>
              <a:cs typeface="Tahoma"/>
            </a:endParaRPr>
          </a:p>
          <a:p>
            <a:pPr marR="4286" algn="r"/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какими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68906" y="2560891"/>
            <a:ext cx="2595563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1338739" algn="l"/>
                <a:tab pos="1986915" algn="l"/>
              </a:tabLst>
            </a:pP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цифра</a:t>
            </a:r>
            <a:r>
              <a:rPr sz="1500" b="1" spc="-19" dirty="0">
                <a:solidFill>
                  <a:srgbClr val="001F5F"/>
                </a:solidFill>
                <a:latin typeface="Tahoma"/>
                <a:cs typeface="Tahoma"/>
              </a:rPr>
              <a:t>м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и	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н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а	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пла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н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е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68906" y="2789491"/>
            <a:ext cx="2596991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1376363" algn="l"/>
              </a:tabLst>
            </a:pP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обозначены	населённые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68906" y="3017863"/>
            <a:ext cx="2597468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1524953" algn="l"/>
              </a:tabLst>
            </a:pP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пу</a:t>
            </a:r>
            <a:r>
              <a:rPr sz="1500" b="1" spc="-19" dirty="0">
                <a:solidFill>
                  <a:srgbClr val="001F5F"/>
                </a:solidFill>
                <a:latin typeface="Tahoma"/>
                <a:cs typeface="Tahoma"/>
              </a:rPr>
              <a:t>н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кты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.	За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п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лн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ите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68906" y="3246882"/>
            <a:ext cx="2596991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таблицу,</a:t>
            </a:r>
            <a:r>
              <a:rPr sz="1500" b="1" spc="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500" b="1" spc="9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бланк</a:t>
            </a:r>
            <a:r>
              <a:rPr sz="1500" b="1" spc="10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ответов </a:t>
            </a:r>
            <a:r>
              <a:rPr sz="1500" b="1" spc="-42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перенесите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68906" y="3704082"/>
            <a:ext cx="2596039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последовательность</a:t>
            </a:r>
            <a:r>
              <a:rPr sz="1500" b="1" spc="18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трёх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68906" y="3932453"/>
            <a:ext cx="2596991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894874" algn="l"/>
                <a:tab pos="1575435" algn="l"/>
              </a:tabLst>
            </a:pP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цифр	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без	пробелов,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68906" y="4161472"/>
            <a:ext cx="2595563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305401" algn="l"/>
                <a:tab pos="1897856" algn="l"/>
              </a:tabLst>
            </a:pP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за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п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я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тых	и	дру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г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их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68906" y="4390072"/>
            <a:ext cx="1720215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допол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н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ит</a:t>
            </a:r>
            <a:r>
              <a:rPr sz="1500" b="1" spc="-11" dirty="0">
                <a:solidFill>
                  <a:srgbClr val="001F5F"/>
                </a:solidFill>
                <a:latin typeface="Tahoma"/>
                <a:cs typeface="Tahoma"/>
              </a:rPr>
              <a:t>е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ль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н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ых  символов.</a:t>
            </a:r>
            <a:endParaRPr sz="1500">
              <a:latin typeface="Tahoma"/>
              <a:cs typeface="Tahoma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4664732"/>
              </p:ext>
            </p:extLst>
          </p:nvPr>
        </p:nvGraphicFramePr>
        <p:xfrm>
          <a:off x="5078746" y="4926315"/>
          <a:ext cx="2817972" cy="593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20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43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77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5278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Насел.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пункты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д.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Камышёвка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д.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Ясная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2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д.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Хомяково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314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Цифры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214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5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4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9" name="object 29"/>
          <p:cNvGrpSpPr/>
          <p:nvPr/>
        </p:nvGrpSpPr>
        <p:grpSpPr>
          <a:xfrm>
            <a:off x="1271014" y="2333815"/>
            <a:ext cx="3330893" cy="2683669"/>
            <a:chOff x="1949535" y="2004041"/>
            <a:chExt cx="4441190" cy="3578225"/>
          </a:xfrm>
        </p:grpSpPr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9535" y="2004041"/>
              <a:ext cx="4440681" cy="357815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515834" y="5149966"/>
              <a:ext cx="555625" cy="272415"/>
            </a:xfrm>
            <a:custGeom>
              <a:avLst/>
              <a:gdLst/>
              <a:ahLst/>
              <a:cxnLst/>
              <a:rect l="l" t="t" r="r" b="b"/>
              <a:pathLst>
                <a:path w="555625" h="272414">
                  <a:moveTo>
                    <a:pt x="555559" y="0"/>
                  </a:moveTo>
                  <a:lnTo>
                    <a:pt x="0" y="0"/>
                  </a:lnTo>
                  <a:lnTo>
                    <a:pt x="0" y="272279"/>
                  </a:lnTo>
                  <a:lnTo>
                    <a:pt x="555559" y="272279"/>
                  </a:lnTo>
                  <a:lnTo>
                    <a:pt x="555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509583" y="4663324"/>
            <a:ext cx="176213" cy="27273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1688" b="1" spc="8" dirty="0">
                <a:solidFill>
                  <a:srgbClr val="C05046"/>
                </a:solidFill>
                <a:latin typeface="Times New Roman"/>
                <a:cs typeface="Times New Roman"/>
              </a:rPr>
              <a:t>К</a:t>
            </a:r>
            <a:endParaRPr sz="1688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37207" y="2166724"/>
            <a:ext cx="416719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9538">
              <a:lnSpc>
                <a:spcPts val="1609"/>
              </a:lnSpc>
            </a:pPr>
            <a:r>
              <a:rPr sz="1688" b="1" spc="11" dirty="0">
                <a:solidFill>
                  <a:srgbClr val="C05046"/>
                </a:solidFill>
                <a:latin typeface="Times New Roman"/>
                <a:cs typeface="Times New Roman"/>
              </a:rPr>
              <a:t>М</a:t>
            </a:r>
            <a:endParaRPr sz="1688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54372" y="4703270"/>
            <a:ext cx="416719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0016">
              <a:lnSpc>
                <a:spcPts val="1609"/>
              </a:lnSpc>
            </a:pPr>
            <a:r>
              <a:rPr sz="1688" b="1" spc="11" dirty="0">
                <a:solidFill>
                  <a:srgbClr val="C05046"/>
                </a:solidFill>
                <a:latin typeface="Times New Roman"/>
                <a:cs typeface="Times New Roman"/>
              </a:rPr>
              <a:t>Я</a:t>
            </a:r>
            <a:endParaRPr sz="1688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98929" y="4703269"/>
            <a:ext cx="416719" cy="204311"/>
          </a:xfrm>
          <a:custGeom>
            <a:avLst/>
            <a:gdLst/>
            <a:ahLst/>
            <a:cxnLst/>
            <a:rect l="l" t="t" r="r" b="b"/>
            <a:pathLst>
              <a:path w="555625" h="272414">
                <a:moveTo>
                  <a:pt x="555559" y="0"/>
                </a:moveTo>
                <a:lnTo>
                  <a:pt x="0" y="0"/>
                </a:lnTo>
                <a:lnTo>
                  <a:pt x="0" y="272279"/>
                </a:lnTo>
                <a:lnTo>
                  <a:pt x="555559" y="272279"/>
                </a:lnTo>
                <a:lnTo>
                  <a:pt x="555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 txBox="1"/>
          <p:nvPr/>
        </p:nvSpPr>
        <p:spPr>
          <a:xfrm>
            <a:off x="4322836" y="4646555"/>
            <a:ext cx="175259" cy="27273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1688" b="1" spc="11" dirty="0">
                <a:solidFill>
                  <a:srgbClr val="C05046"/>
                </a:solidFill>
                <a:latin typeface="Times New Roman"/>
                <a:cs typeface="Times New Roman"/>
              </a:rPr>
              <a:t>Х</a:t>
            </a:r>
            <a:endParaRPr sz="1688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99590" y="2518859"/>
            <a:ext cx="1641158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33363">
              <a:lnSpc>
                <a:spcPts val="1523"/>
              </a:lnSpc>
            </a:pPr>
            <a:r>
              <a:rPr sz="1425" b="1" spc="-11" dirty="0">
                <a:solidFill>
                  <a:srgbClr val="C05046"/>
                </a:solidFill>
                <a:latin typeface="Times New Roman"/>
                <a:cs typeface="Times New Roman"/>
              </a:rPr>
              <a:t>Шоссе </a:t>
            </a:r>
            <a:r>
              <a:rPr sz="1425" b="1" spc="-4" dirty="0">
                <a:solidFill>
                  <a:srgbClr val="C05046"/>
                </a:solidFill>
                <a:latin typeface="Times New Roman"/>
                <a:cs typeface="Times New Roman"/>
              </a:rPr>
              <a:t>20</a:t>
            </a:r>
            <a:r>
              <a:rPr sz="1425" b="1" spc="-19" dirty="0">
                <a:solidFill>
                  <a:srgbClr val="C05046"/>
                </a:solidFill>
                <a:latin typeface="Times New Roman"/>
                <a:cs typeface="Times New Roman"/>
              </a:rPr>
              <a:t> </a:t>
            </a:r>
            <a:r>
              <a:rPr sz="1425" b="1" spc="-8" dirty="0">
                <a:solidFill>
                  <a:srgbClr val="C05046"/>
                </a:solidFill>
                <a:latin typeface="Times New Roman"/>
                <a:cs typeface="Times New Roman"/>
              </a:rPr>
              <a:t>км/ч</a:t>
            </a:r>
            <a:endParaRPr sz="1425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21541" y="2841714"/>
            <a:ext cx="1955959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4309">
              <a:lnSpc>
                <a:spcPts val="1526"/>
              </a:lnSpc>
            </a:pPr>
            <a:r>
              <a:rPr sz="1425" b="1" spc="-8" dirty="0">
                <a:solidFill>
                  <a:srgbClr val="C05046"/>
                </a:solidFill>
                <a:latin typeface="Times New Roman"/>
                <a:cs typeface="Times New Roman"/>
              </a:rPr>
              <a:t>Л.</a:t>
            </a:r>
            <a:r>
              <a:rPr sz="1425" b="1" spc="-15" dirty="0">
                <a:solidFill>
                  <a:srgbClr val="C05046"/>
                </a:solidFill>
                <a:latin typeface="Times New Roman"/>
                <a:cs typeface="Times New Roman"/>
              </a:rPr>
              <a:t> </a:t>
            </a:r>
            <a:r>
              <a:rPr sz="1425" b="1" spc="-8" dirty="0">
                <a:solidFill>
                  <a:srgbClr val="C05046"/>
                </a:solidFill>
                <a:latin typeface="Times New Roman"/>
                <a:cs typeface="Times New Roman"/>
              </a:rPr>
              <a:t>дорожка</a:t>
            </a:r>
            <a:r>
              <a:rPr sz="1425" b="1" spc="-11" dirty="0">
                <a:solidFill>
                  <a:srgbClr val="C05046"/>
                </a:solidFill>
                <a:latin typeface="Times New Roman"/>
                <a:cs typeface="Times New Roman"/>
              </a:rPr>
              <a:t> </a:t>
            </a:r>
            <a:r>
              <a:rPr sz="1425" b="1" spc="-4" dirty="0">
                <a:solidFill>
                  <a:srgbClr val="C05046"/>
                </a:solidFill>
                <a:latin typeface="Times New Roman"/>
                <a:cs typeface="Times New Roman"/>
              </a:rPr>
              <a:t>15</a:t>
            </a:r>
            <a:r>
              <a:rPr sz="1425" b="1" spc="-15" dirty="0">
                <a:solidFill>
                  <a:srgbClr val="C05046"/>
                </a:solidFill>
                <a:latin typeface="Times New Roman"/>
                <a:cs typeface="Times New Roman"/>
              </a:rPr>
              <a:t> </a:t>
            </a:r>
            <a:r>
              <a:rPr sz="1425" b="1" spc="-4" dirty="0">
                <a:solidFill>
                  <a:srgbClr val="C05046"/>
                </a:solidFill>
                <a:latin typeface="Times New Roman"/>
                <a:cs typeface="Times New Roman"/>
              </a:rPr>
              <a:t>км/ч</a:t>
            </a:r>
            <a:endParaRPr sz="1425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01073" y="4703270"/>
            <a:ext cx="659130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ts val="1545"/>
              </a:lnSpc>
            </a:pPr>
            <a:r>
              <a:rPr sz="1425" b="1" spc="-8" dirty="0">
                <a:solidFill>
                  <a:srgbClr val="C05046"/>
                </a:solidFill>
                <a:latin typeface="Times New Roman"/>
                <a:cs typeface="Times New Roman"/>
              </a:rPr>
              <a:t>22</a:t>
            </a:r>
            <a:r>
              <a:rPr sz="1425" b="1" spc="-34" dirty="0">
                <a:solidFill>
                  <a:srgbClr val="C05046"/>
                </a:solidFill>
                <a:latin typeface="Times New Roman"/>
                <a:cs typeface="Times New Roman"/>
              </a:rPr>
              <a:t> </a:t>
            </a:r>
            <a:r>
              <a:rPr sz="1425" b="1" dirty="0">
                <a:solidFill>
                  <a:srgbClr val="C05046"/>
                </a:solidFill>
                <a:latin typeface="Times New Roman"/>
                <a:cs typeface="Times New Roman"/>
              </a:rPr>
              <a:t>км</a:t>
            </a:r>
            <a:endParaRPr sz="1425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16797" y="4456034"/>
            <a:ext cx="556736" cy="204311"/>
          </a:xfrm>
          <a:custGeom>
            <a:avLst/>
            <a:gdLst/>
            <a:ahLst/>
            <a:cxnLst/>
            <a:rect l="l" t="t" r="r" b="b"/>
            <a:pathLst>
              <a:path w="742314" h="272414">
                <a:moveTo>
                  <a:pt x="742229" y="0"/>
                </a:moveTo>
                <a:lnTo>
                  <a:pt x="0" y="0"/>
                </a:lnTo>
                <a:lnTo>
                  <a:pt x="0" y="272279"/>
                </a:lnTo>
                <a:lnTo>
                  <a:pt x="742229" y="272279"/>
                </a:lnTo>
                <a:lnTo>
                  <a:pt x="742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 txBox="1"/>
          <p:nvPr/>
        </p:nvSpPr>
        <p:spPr>
          <a:xfrm>
            <a:off x="3764767" y="4420413"/>
            <a:ext cx="472440" cy="22938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425" b="1" spc="-4" dirty="0">
                <a:solidFill>
                  <a:srgbClr val="C05046"/>
                </a:solidFill>
                <a:latin typeface="Times New Roman"/>
                <a:cs typeface="Times New Roman"/>
              </a:rPr>
              <a:t>10</a:t>
            </a:r>
            <a:r>
              <a:rPr sz="1425" b="1" spc="-60" dirty="0">
                <a:solidFill>
                  <a:srgbClr val="C05046"/>
                </a:solidFill>
                <a:latin typeface="Times New Roman"/>
                <a:cs typeface="Times New Roman"/>
              </a:rPr>
              <a:t> </a:t>
            </a:r>
            <a:r>
              <a:rPr sz="1425" b="1" spc="-4" dirty="0">
                <a:solidFill>
                  <a:srgbClr val="C05046"/>
                </a:solidFill>
                <a:latin typeface="Times New Roman"/>
                <a:cs typeface="Times New Roman"/>
              </a:rPr>
              <a:t>км</a:t>
            </a:r>
            <a:endParaRPr sz="1425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420316" y="3289887"/>
            <a:ext cx="202883" cy="663893"/>
          </a:xfrm>
          <a:custGeom>
            <a:avLst/>
            <a:gdLst/>
            <a:ahLst/>
            <a:cxnLst/>
            <a:rect l="l" t="t" r="r" b="b"/>
            <a:pathLst>
              <a:path w="270510" h="885189">
                <a:moveTo>
                  <a:pt x="270328" y="0"/>
                </a:moveTo>
                <a:lnTo>
                  <a:pt x="0" y="0"/>
                </a:lnTo>
                <a:lnTo>
                  <a:pt x="0" y="884608"/>
                </a:lnTo>
                <a:lnTo>
                  <a:pt x="270328" y="884608"/>
                </a:lnTo>
                <a:lnTo>
                  <a:pt x="270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 txBox="1"/>
          <p:nvPr/>
        </p:nvSpPr>
        <p:spPr>
          <a:xfrm>
            <a:off x="4435877" y="3386477"/>
            <a:ext cx="205184" cy="47577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9525">
              <a:lnSpc>
                <a:spcPts val="1624"/>
              </a:lnSpc>
            </a:pPr>
            <a:r>
              <a:rPr sz="1425" b="1" spc="-4" dirty="0">
                <a:solidFill>
                  <a:srgbClr val="C05046"/>
                </a:solidFill>
                <a:latin typeface="Times New Roman"/>
                <a:cs typeface="Times New Roman"/>
              </a:rPr>
              <a:t>24</a:t>
            </a:r>
            <a:r>
              <a:rPr sz="1425" b="1" spc="-53" dirty="0">
                <a:solidFill>
                  <a:srgbClr val="C05046"/>
                </a:solidFill>
                <a:latin typeface="Times New Roman"/>
                <a:cs typeface="Times New Roman"/>
              </a:rPr>
              <a:t> </a:t>
            </a:r>
            <a:r>
              <a:rPr sz="1425" b="1" spc="4" dirty="0">
                <a:solidFill>
                  <a:srgbClr val="C05046"/>
                </a:solidFill>
                <a:latin typeface="Times New Roman"/>
                <a:cs typeface="Times New Roman"/>
              </a:rPr>
              <a:t>км</a:t>
            </a:r>
            <a:endParaRPr sz="1425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75798" y="5650299"/>
            <a:ext cx="97821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solidFill>
                  <a:srgbClr val="001F5F"/>
                </a:solidFill>
                <a:latin typeface="Tahoma"/>
                <a:cs typeface="Tahoma"/>
              </a:rPr>
              <a:t>Ответ:</a:t>
            </a:r>
            <a:r>
              <a:rPr sz="1350" b="1" spc="-4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350" b="1" spc="4" dirty="0">
                <a:solidFill>
                  <a:srgbClr val="001F5F"/>
                </a:solidFill>
                <a:latin typeface="Tahoma"/>
                <a:cs typeface="Tahoma"/>
              </a:rPr>
              <a:t>213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00100" y="428604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Функциональная грамотность в текстах ОГЭ по математике</a:t>
            </a:r>
            <a:endParaRPr lang="ru-RU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60" y="22342"/>
            <a:ext cx="8532440" cy="677398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" y="1642300"/>
            <a:ext cx="8629650" cy="1400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968907" y="2574569"/>
            <a:ext cx="1564481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445770" algn="l"/>
                <a:tab pos="1329214" algn="l"/>
              </a:tabLst>
            </a:pP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н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а	до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р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г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у	из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68906" y="2346197"/>
            <a:ext cx="2597468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R="4763" algn="r">
              <a:spcBef>
                <a:spcPts val="79"/>
              </a:spcBef>
              <a:tabLst>
                <a:tab pos="971074" algn="l"/>
                <a:tab pos="1714500" algn="l"/>
              </a:tabLst>
            </a:pP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Сколько	минут	затратят</a:t>
            </a:r>
            <a:endParaRPr sz="1500" dirty="0">
              <a:latin typeface="Tahoma"/>
              <a:cs typeface="Tahoma"/>
            </a:endParaRPr>
          </a:p>
          <a:p>
            <a:pPr marR="3810" algn="r"/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деревни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68906" y="2803588"/>
            <a:ext cx="2596991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787718" algn="l"/>
                <a:tab pos="1089184" algn="l"/>
                <a:tab pos="1732121" algn="l"/>
              </a:tabLst>
            </a:pP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Ясна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я	в	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сел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о	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Май</a:t>
            </a:r>
            <a:r>
              <a:rPr sz="1500" b="1" spc="-11" dirty="0">
                <a:solidFill>
                  <a:srgbClr val="001F5F"/>
                </a:solidFill>
                <a:latin typeface="Tahoma"/>
                <a:cs typeface="Tahoma"/>
              </a:rPr>
              <a:t>с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кое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9411" y="2370456"/>
            <a:ext cx="3326714" cy="2680593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255718" y="2224880"/>
            <a:ext cx="407670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6680">
              <a:lnSpc>
                <a:spcPts val="1564"/>
              </a:lnSpc>
            </a:pPr>
            <a:r>
              <a:rPr sz="1650" b="1" spc="11" dirty="0">
                <a:solidFill>
                  <a:srgbClr val="C05046"/>
                </a:solidFill>
                <a:latin typeface="Times New Roman"/>
                <a:cs typeface="Times New Roman"/>
              </a:rPr>
              <a:t>М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31783" y="4691644"/>
            <a:ext cx="407670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564"/>
              </a:lnSpc>
            </a:pPr>
            <a:r>
              <a:rPr sz="1650" b="1" spc="11" dirty="0">
                <a:solidFill>
                  <a:srgbClr val="C05046"/>
                </a:solidFill>
                <a:latin typeface="Times New Roman"/>
                <a:cs typeface="Times New Roman"/>
              </a:rPr>
              <a:t>Я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2872" y="2567491"/>
            <a:ext cx="1667828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59556">
              <a:lnSpc>
                <a:spcPts val="1481"/>
              </a:lnSpc>
            </a:pPr>
            <a:r>
              <a:rPr sz="1388" b="1" spc="-8" dirty="0">
                <a:solidFill>
                  <a:srgbClr val="C05046"/>
                </a:solidFill>
                <a:latin typeface="Times New Roman"/>
                <a:cs typeface="Times New Roman"/>
              </a:rPr>
              <a:t>Шоссе </a:t>
            </a:r>
            <a:r>
              <a:rPr sz="1388" b="1" spc="-4" dirty="0">
                <a:solidFill>
                  <a:srgbClr val="C05046"/>
                </a:solidFill>
                <a:latin typeface="Times New Roman"/>
                <a:cs typeface="Times New Roman"/>
              </a:rPr>
              <a:t>20</a:t>
            </a:r>
            <a:r>
              <a:rPr sz="1388" b="1" spc="-11" dirty="0">
                <a:solidFill>
                  <a:srgbClr val="C05046"/>
                </a:solidFill>
                <a:latin typeface="Times New Roman"/>
                <a:cs typeface="Times New Roman"/>
              </a:rPr>
              <a:t> </a:t>
            </a:r>
            <a:r>
              <a:rPr sz="1388" b="1" spc="-4" dirty="0">
                <a:solidFill>
                  <a:srgbClr val="C05046"/>
                </a:solidFill>
                <a:latin typeface="Times New Roman"/>
                <a:cs typeface="Times New Roman"/>
              </a:rPr>
              <a:t>км/ч</a:t>
            </a:r>
            <a:endParaRPr sz="1388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73466" y="2884655"/>
            <a:ext cx="1913096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0">
              <a:lnSpc>
                <a:spcPts val="1485"/>
              </a:lnSpc>
            </a:pPr>
            <a:r>
              <a:rPr sz="1388" b="1" spc="-4" dirty="0">
                <a:solidFill>
                  <a:srgbClr val="C05046"/>
                </a:solidFill>
                <a:latin typeface="Times New Roman"/>
                <a:cs typeface="Times New Roman"/>
              </a:rPr>
              <a:t>Л.</a:t>
            </a:r>
            <a:r>
              <a:rPr sz="1388" b="1" spc="-15" dirty="0">
                <a:solidFill>
                  <a:srgbClr val="C05046"/>
                </a:solidFill>
                <a:latin typeface="Times New Roman"/>
                <a:cs typeface="Times New Roman"/>
              </a:rPr>
              <a:t> </a:t>
            </a:r>
            <a:r>
              <a:rPr sz="1388" b="1" spc="-4" dirty="0">
                <a:solidFill>
                  <a:srgbClr val="C05046"/>
                </a:solidFill>
                <a:latin typeface="Times New Roman"/>
                <a:cs typeface="Times New Roman"/>
              </a:rPr>
              <a:t>дорожка 15</a:t>
            </a:r>
            <a:r>
              <a:rPr sz="1388" b="1" spc="-15" dirty="0">
                <a:solidFill>
                  <a:srgbClr val="C05046"/>
                </a:solidFill>
                <a:latin typeface="Times New Roman"/>
                <a:cs typeface="Times New Roman"/>
              </a:rPr>
              <a:t> </a:t>
            </a:r>
            <a:r>
              <a:rPr sz="1388" b="1" spc="-4" dirty="0">
                <a:solidFill>
                  <a:srgbClr val="C05046"/>
                </a:solidFill>
                <a:latin typeface="Times New Roman"/>
                <a:cs typeface="Times New Roman"/>
              </a:rPr>
              <a:t>км/ч</a:t>
            </a:r>
            <a:endParaRPr sz="1388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65995" y="4683775"/>
            <a:ext cx="644366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2394">
              <a:lnSpc>
                <a:spcPts val="1500"/>
              </a:lnSpc>
            </a:pPr>
            <a:r>
              <a:rPr sz="1388" b="1" spc="-4" dirty="0">
                <a:solidFill>
                  <a:srgbClr val="C05046"/>
                </a:solidFill>
                <a:latin typeface="Times New Roman"/>
                <a:cs typeface="Times New Roman"/>
              </a:rPr>
              <a:t>22</a:t>
            </a:r>
            <a:r>
              <a:rPr sz="1388" b="1" spc="-26" dirty="0">
                <a:solidFill>
                  <a:srgbClr val="C05046"/>
                </a:solidFill>
                <a:latin typeface="Times New Roman"/>
                <a:cs typeface="Times New Roman"/>
              </a:rPr>
              <a:t> </a:t>
            </a:r>
            <a:r>
              <a:rPr sz="1388" b="1" dirty="0">
                <a:solidFill>
                  <a:srgbClr val="C05046"/>
                </a:solidFill>
                <a:latin typeface="Times New Roman"/>
                <a:cs typeface="Times New Roman"/>
              </a:rPr>
              <a:t>км</a:t>
            </a:r>
            <a:endParaRPr sz="1388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24054" y="4683775"/>
            <a:ext cx="1202055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9064">
              <a:lnSpc>
                <a:spcPts val="1553"/>
              </a:lnSpc>
              <a:tabLst>
                <a:tab pos="382429" algn="l"/>
                <a:tab pos="924401" algn="l"/>
              </a:tabLst>
            </a:pPr>
            <a:r>
              <a:rPr sz="2475" b="1" spc="17" baseline="-8838" dirty="0">
                <a:solidFill>
                  <a:srgbClr val="C05046"/>
                </a:solidFill>
                <a:latin typeface="Times New Roman"/>
                <a:cs typeface="Times New Roman"/>
              </a:rPr>
              <a:t>К	</a:t>
            </a:r>
            <a:r>
              <a:rPr sz="1388" b="1" spc="-4" dirty="0">
                <a:solidFill>
                  <a:srgbClr val="C05046"/>
                </a:solidFill>
                <a:latin typeface="Times New Roman"/>
                <a:cs typeface="Times New Roman"/>
              </a:rPr>
              <a:t>10</a:t>
            </a:r>
            <a:r>
              <a:rPr sz="1388" b="1" dirty="0">
                <a:solidFill>
                  <a:srgbClr val="C05046"/>
                </a:solidFill>
                <a:latin typeface="Times New Roman"/>
                <a:cs typeface="Times New Roman"/>
              </a:rPr>
              <a:t> км	</a:t>
            </a:r>
            <a:r>
              <a:rPr sz="2475" b="1" spc="17" baseline="-5050" dirty="0">
                <a:solidFill>
                  <a:srgbClr val="C05046"/>
                </a:solidFill>
                <a:latin typeface="Times New Roman"/>
                <a:cs typeface="Times New Roman"/>
              </a:rPr>
              <a:t>Х</a:t>
            </a:r>
            <a:endParaRPr sz="2475" baseline="-5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434808" y="3317139"/>
            <a:ext cx="198596" cy="645319"/>
          </a:xfrm>
          <a:custGeom>
            <a:avLst/>
            <a:gdLst/>
            <a:ahLst/>
            <a:cxnLst/>
            <a:rect l="l" t="t" r="r" b="b"/>
            <a:pathLst>
              <a:path w="264795" h="860425">
                <a:moveTo>
                  <a:pt x="264394" y="0"/>
                </a:moveTo>
                <a:lnTo>
                  <a:pt x="0" y="0"/>
                </a:lnTo>
                <a:lnTo>
                  <a:pt x="0" y="860269"/>
                </a:lnTo>
                <a:lnTo>
                  <a:pt x="264394" y="860269"/>
                </a:lnTo>
                <a:lnTo>
                  <a:pt x="2643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 txBox="1"/>
          <p:nvPr/>
        </p:nvSpPr>
        <p:spPr>
          <a:xfrm>
            <a:off x="4445709" y="3410692"/>
            <a:ext cx="205184" cy="463391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9525">
              <a:lnSpc>
                <a:spcPts val="1590"/>
              </a:lnSpc>
            </a:pPr>
            <a:r>
              <a:rPr sz="1388" b="1" dirty="0">
                <a:solidFill>
                  <a:srgbClr val="C05046"/>
                </a:solidFill>
                <a:latin typeface="Times New Roman"/>
                <a:cs typeface="Times New Roman"/>
              </a:rPr>
              <a:t>24</a:t>
            </a:r>
            <a:r>
              <a:rPr sz="1388" b="1" spc="-60" dirty="0">
                <a:solidFill>
                  <a:srgbClr val="C05046"/>
                </a:solidFill>
                <a:latin typeface="Times New Roman"/>
                <a:cs typeface="Times New Roman"/>
              </a:rPr>
              <a:t> </a:t>
            </a:r>
            <a:r>
              <a:rPr sz="1388" b="1" spc="4" dirty="0">
                <a:solidFill>
                  <a:srgbClr val="C05046"/>
                </a:solidFill>
                <a:latin typeface="Times New Roman"/>
                <a:cs typeface="Times New Roman"/>
              </a:rPr>
              <a:t>км</a:t>
            </a:r>
            <a:endParaRPr sz="1388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96287" y="2750947"/>
            <a:ext cx="2545556" cy="1897380"/>
          </a:xfrm>
          <a:custGeom>
            <a:avLst/>
            <a:gdLst/>
            <a:ahLst/>
            <a:cxnLst/>
            <a:rect l="l" t="t" r="r" b="b"/>
            <a:pathLst>
              <a:path w="3394075" h="2529840">
                <a:moveTo>
                  <a:pt x="0" y="2529552"/>
                </a:moveTo>
                <a:lnTo>
                  <a:pt x="3393872" y="2529552"/>
                </a:lnTo>
              </a:path>
              <a:path w="3394075" h="2529840">
                <a:moveTo>
                  <a:pt x="3393872" y="0"/>
                </a:moveTo>
                <a:lnTo>
                  <a:pt x="3393872" y="2529552"/>
                </a:lnTo>
              </a:path>
            </a:pathLst>
          </a:custGeom>
          <a:ln w="464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5187791" y="4312158"/>
            <a:ext cx="100965" cy="15240"/>
          </a:xfrm>
          <a:custGeom>
            <a:avLst/>
            <a:gdLst/>
            <a:ahLst/>
            <a:cxnLst/>
            <a:rect l="l" t="t" r="r" b="b"/>
            <a:pathLst>
              <a:path w="134620" h="20320">
                <a:moveTo>
                  <a:pt x="134111" y="0"/>
                </a:moveTo>
                <a:lnTo>
                  <a:pt x="0" y="0"/>
                </a:lnTo>
                <a:lnTo>
                  <a:pt x="0" y="19811"/>
                </a:lnTo>
                <a:lnTo>
                  <a:pt x="134111" y="19811"/>
                </a:lnTo>
                <a:lnTo>
                  <a:pt x="13411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5906738" y="4312158"/>
            <a:ext cx="200025" cy="15240"/>
          </a:xfrm>
          <a:custGeom>
            <a:avLst/>
            <a:gdLst/>
            <a:ahLst/>
            <a:cxnLst/>
            <a:rect l="l" t="t" r="r" b="b"/>
            <a:pathLst>
              <a:path w="266700" h="20320">
                <a:moveTo>
                  <a:pt x="266700" y="0"/>
                </a:moveTo>
                <a:lnTo>
                  <a:pt x="0" y="0"/>
                </a:lnTo>
                <a:lnTo>
                  <a:pt x="0" y="19811"/>
                </a:lnTo>
                <a:lnTo>
                  <a:pt x="266700" y="19811"/>
                </a:lnTo>
                <a:lnTo>
                  <a:pt x="2667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 txBox="1"/>
          <p:nvPr/>
        </p:nvSpPr>
        <p:spPr>
          <a:xfrm>
            <a:off x="4828603" y="3032188"/>
            <a:ext cx="2968466" cy="151820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49543" marR="234791" algn="just">
              <a:spcBef>
                <a:spcPts val="79"/>
              </a:spcBef>
            </a:pP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Полина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с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дедушкой, 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если </a:t>
            </a:r>
            <a:r>
              <a:rPr sz="1500" b="1" spc="-43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поедут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через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деревню </a:t>
            </a:r>
            <a:r>
              <a:rPr sz="1500" b="1" spc="-43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Хомяково?</a:t>
            </a:r>
            <a:endParaRPr sz="1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dirty="0">
              <a:latin typeface="Tahoma"/>
              <a:cs typeface="Tahoma"/>
            </a:endParaRPr>
          </a:p>
          <a:p>
            <a:pPr marL="47625">
              <a:lnSpc>
                <a:spcPts val="1777"/>
              </a:lnSpc>
              <a:spcBef>
                <a:spcPts val="1200"/>
              </a:spcBef>
              <a:tabLst>
                <a:tab pos="2326005" algn="l"/>
              </a:tabLst>
            </a:pPr>
            <a:r>
              <a:rPr sz="1350" b="1" dirty="0">
                <a:solidFill>
                  <a:srgbClr val="001F5F"/>
                </a:solidFill>
                <a:latin typeface="Tahoma"/>
                <a:cs typeface="Tahoma"/>
              </a:rPr>
              <a:t>t</a:t>
            </a:r>
            <a:r>
              <a:rPr sz="1350" b="1" spc="-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001F5F"/>
                </a:solidFill>
                <a:latin typeface="Tahoma"/>
                <a:cs typeface="Tahoma"/>
              </a:rPr>
              <a:t>=</a:t>
            </a:r>
            <a:r>
              <a:rPr sz="1350" b="1" spc="1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969" baseline="44444" dirty="0">
                <a:solidFill>
                  <a:srgbClr val="001F5F"/>
                </a:solidFill>
                <a:latin typeface="Cambria Math"/>
                <a:cs typeface="Cambria Math"/>
              </a:rPr>
              <a:t>𝑺</a:t>
            </a:r>
            <a:r>
              <a:rPr sz="1969" spc="50" baseline="44444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b="1" dirty="0">
                <a:solidFill>
                  <a:srgbClr val="001F5F"/>
                </a:solidFill>
                <a:latin typeface="Tahoma"/>
                <a:cs typeface="Tahoma"/>
              </a:rPr>
              <a:t>∙</a:t>
            </a:r>
            <a:r>
              <a:rPr b="1" spc="-13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001F5F"/>
                </a:solidFill>
                <a:latin typeface="Tahoma"/>
                <a:cs typeface="Tahoma"/>
              </a:rPr>
              <a:t>60</a:t>
            </a:r>
            <a:r>
              <a:rPr sz="1350" b="1" spc="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001F5F"/>
                </a:solidFill>
                <a:latin typeface="Tahoma"/>
                <a:cs typeface="Tahoma"/>
              </a:rPr>
              <a:t>=</a:t>
            </a:r>
            <a:r>
              <a:rPr sz="1350" b="1" spc="-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969" spc="-5" baseline="44444" dirty="0">
                <a:solidFill>
                  <a:srgbClr val="001F5F"/>
                </a:solidFill>
                <a:latin typeface="Cambria Math"/>
                <a:cs typeface="Cambria Math"/>
              </a:rPr>
              <a:t>𝟓𝟔</a:t>
            </a:r>
            <a:r>
              <a:rPr sz="1969" spc="23" baseline="44444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b="1" dirty="0">
                <a:solidFill>
                  <a:srgbClr val="001F5F"/>
                </a:solidFill>
                <a:latin typeface="Tahoma"/>
                <a:cs typeface="Tahoma"/>
              </a:rPr>
              <a:t>∙</a:t>
            </a:r>
            <a:r>
              <a:rPr b="1" spc="-127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001F5F"/>
                </a:solidFill>
                <a:latin typeface="Tahoma"/>
                <a:cs typeface="Tahoma"/>
              </a:rPr>
              <a:t>60 =</a:t>
            </a:r>
            <a:r>
              <a:rPr sz="1350" b="1" spc="-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001F5F"/>
                </a:solidFill>
                <a:latin typeface="Tahoma"/>
                <a:cs typeface="Tahoma"/>
              </a:rPr>
              <a:t>168	</a:t>
            </a:r>
            <a:r>
              <a:rPr sz="1350" b="1" spc="-4" dirty="0">
                <a:solidFill>
                  <a:srgbClr val="001F5F"/>
                </a:solidFill>
                <a:latin typeface="Tahoma"/>
                <a:cs typeface="Tahoma"/>
              </a:rPr>
              <a:t>минут.</a:t>
            </a:r>
            <a:endParaRPr sz="1350" dirty="0">
              <a:latin typeface="Tahoma"/>
              <a:cs typeface="Tahoma"/>
            </a:endParaRPr>
          </a:p>
          <a:p>
            <a:pPr marL="359569">
              <a:lnSpc>
                <a:spcPts val="1193"/>
              </a:lnSpc>
              <a:tabLst>
                <a:tab pos="1078706" algn="l"/>
              </a:tabLst>
            </a:pPr>
            <a:r>
              <a:rPr sz="1313" dirty="0">
                <a:solidFill>
                  <a:srgbClr val="001F5F"/>
                </a:solidFill>
                <a:latin typeface="Cambria Math"/>
                <a:cs typeface="Cambria Math"/>
              </a:rPr>
              <a:t>𝒗	</a:t>
            </a:r>
            <a:r>
              <a:rPr sz="1313" spc="-4" dirty="0">
                <a:solidFill>
                  <a:srgbClr val="001F5F"/>
                </a:solidFill>
                <a:latin typeface="Cambria Math"/>
                <a:cs typeface="Cambria Math"/>
              </a:rPr>
              <a:t>𝟐𝟎</a:t>
            </a:r>
            <a:endParaRPr sz="1313" dirty="0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46189" y="5613951"/>
            <a:ext cx="97726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solidFill>
                  <a:srgbClr val="001F5F"/>
                </a:solidFill>
                <a:latin typeface="Tahoma"/>
                <a:cs typeface="Tahoma"/>
              </a:rPr>
              <a:t>Ответ:</a:t>
            </a:r>
            <a:r>
              <a:rPr sz="1350" b="1" spc="-4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001F5F"/>
                </a:solidFill>
                <a:latin typeface="Tahoma"/>
                <a:cs typeface="Tahoma"/>
              </a:rPr>
              <a:t>168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28728" y="285728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Функциональная грамотность в текстах ОГЭ по математике</a:t>
            </a:r>
            <a:endParaRPr lang="ru-RU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82222" y="325359"/>
            <a:ext cx="7585710" cy="30970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950" dirty="0">
                <a:solidFill>
                  <a:srgbClr val="821A08"/>
                </a:solidFill>
              </a:rPr>
              <a:t>Задача</a:t>
            </a:r>
            <a:r>
              <a:rPr sz="1950" spc="-4" dirty="0">
                <a:solidFill>
                  <a:srgbClr val="821A08"/>
                </a:solidFill>
              </a:rPr>
              <a:t> </a:t>
            </a:r>
            <a:r>
              <a:rPr sz="1950" dirty="0">
                <a:solidFill>
                  <a:srgbClr val="821A08"/>
                </a:solidFill>
              </a:rPr>
              <a:t>из</a:t>
            </a:r>
            <a:r>
              <a:rPr sz="1950" spc="-8" dirty="0">
                <a:solidFill>
                  <a:srgbClr val="821A08"/>
                </a:solidFill>
              </a:rPr>
              <a:t> </a:t>
            </a:r>
            <a:r>
              <a:rPr sz="1950" spc="-4" dirty="0">
                <a:solidFill>
                  <a:srgbClr val="821A08"/>
                </a:solidFill>
              </a:rPr>
              <a:t>КИМов</a:t>
            </a:r>
            <a:r>
              <a:rPr sz="1950" spc="-11" dirty="0">
                <a:solidFill>
                  <a:srgbClr val="821A08"/>
                </a:solidFill>
              </a:rPr>
              <a:t> </a:t>
            </a:r>
            <a:r>
              <a:rPr sz="1950" dirty="0">
                <a:solidFill>
                  <a:srgbClr val="821A08"/>
                </a:solidFill>
              </a:rPr>
              <a:t>ЕГЭ</a:t>
            </a:r>
            <a:r>
              <a:rPr sz="1950" spc="-4" dirty="0">
                <a:solidFill>
                  <a:srgbClr val="821A08"/>
                </a:solidFill>
              </a:rPr>
              <a:t> профильного</a:t>
            </a:r>
            <a:r>
              <a:rPr sz="1950" spc="-34" dirty="0">
                <a:solidFill>
                  <a:srgbClr val="821A08"/>
                </a:solidFill>
              </a:rPr>
              <a:t> </a:t>
            </a:r>
            <a:r>
              <a:rPr sz="1950" dirty="0">
                <a:solidFill>
                  <a:srgbClr val="821A08"/>
                </a:solidFill>
              </a:rPr>
              <a:t>уровня</a:t>
            </a:r>
            <a:r>
              <a:rPr sz="1950" spc="-15" dirty="0">
                <a:solidFill>
                  <a:srgbClr val="821A08"/>
                </a:solidFill>
              </a:rPr>
              <a:t> </a:t>
            </a:r>
            <a:r>
              <a:rPr sz="1950" dirty="0">
                <a:solidFill>
                  <a:srgbClr val="821A08"/>
                </a:solidFill>
              </a:rPr>
              <a:t>по</a:t>
            </a:r>
            <a:r>
              <a:rPr sz="1950" spc="-23" dirty="0">
                <a:solidFill>
                  <a:srgbClr val="821A08"/>
                </a:solidFill>
              </a:rPr>
              <a:t> </a:t>
            </a:r>
            <a:r>
              <a:rPr sz="1950" dirty="0">
                <a:solidFill>
                  <a:srgbClr val="821A08"/>
                </a:solidFill>
              </a:rPr>
              <a:t>математике</a:t>
            </a:r>
            <a:endParaRPr sz="1950" dirty="0"/>
          </a:p>
        </p:txBody>
      </p:sp>
      <p:sp>
        <p:nvSpPr>
          <p:cNvPr id="7" name="object 7"/>
          <p:cNvSpPr txBox="1"/>
          <p:nvPr/>
        </p:nvSpPr>
        <p:spPr>
          <a:xfrm>
            <a:off x="652061" y="917399"/>
            <a:ext cx="8244408" cy="3113032"/>
          </a:xfrm>
          <a:prstGeom prst="rect">
            <a:avLst/>
          </a:prstGeom>
        </p:spPr>
        <p:txBody>
          <a:bodyPr vert="horz" wrap="square" lIns="0" tIns="32385" rIns="0" bIns="0" rtlCol="0">
            <a:spAutoFit/>
          </a:bodyPr>
          <a:lstStyle/>
          <a:p>
            <a:pPr marL="180975" marR="4286" algn="just">
              <a:lnSpc>
                <a:spcPct val="90000"/>
              </a:lnSpc>
              <a:spcBef>
                <a:spcPts val="255"/>
              </a:spcBef>
            </a:pPr>
            <a:r>
              <a:rPr sz="1500" b="1" u="sng" dirty="0" err="1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ahoma"/>
                <a:cs typeface="Tahoma"/>
              </a:rPr>
              <a:t>Задача</a:t>
            </a:r>
            <a:r>
              <a:rPr sz="1500" b="1" u="sng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ahoma"/>
                <a:cs typeface="Tahoma"/>
              </a:rPr>
              <a:t> </a:t>
            </a:r>
            <a:r>
              <a:rPr sz="1500" b="1" u="sng" spc="-4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ahoma"/>
                <a:cs typeface="Tahoma"/>
              </a:rPr>
              <a:t>4.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В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ящике лежат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68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овощей, масса каждого </a:t>
            </a:r>
            <a:r>
              <a:rPr sz="1500" b="1" spc="-8" dirty="0">
                <a:solidFill>
                  <a:srgbClr val="2E5496"/>
                </a:solidFill>
                <a:latin typeface="Tahoma"/>
                <a:cs typeface="Tahoma"/>
              </a:rPr>
              <a:t>из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которых выражается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целым </a:t>
            </a:r>
            <a:r>
              <a:rPr sz="150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числом граммов. В</a:t>
            </a:r>
            <a:r>
              <a:rPr sz="150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ящике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 есть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хотя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 бы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два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овоща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различной</a:t>
            </a:r>
            <a:r>
              <a:rPr sz="1500" b="1" spc="43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массы,</a:t>
            </a:r>
            <a:r>
              <a:rPr sz="1500" b="1" spc="439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а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средняя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 масса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всех овощей равна 1000 г. Средняя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масса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овощей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,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масса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каждого из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которых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 меньше 1000 г,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равна 944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г.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Средняя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масса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овощей,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масса каждого из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которых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 больше</a:t>
            </a:r>
            <a:r>
              <a:rPr sz="1500" b="1" spc="-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1000</a:t>
            </a:r>
            <a:r>
              <a:rPr sz="1500" b="1" spc="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г,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равна</a:t>
            </a:r>
            <a:r>
              <a:rPr sz="1500" b="1" spc="-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1016</a:t>
            </a:r>
            <a:r>
              <a:rPr sz="1500" b="1" spc="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г.</a:t>
            </a:r>
            <a:endParaRPr sz="1500" dirty="0">
              <a:latin typeface="Tahoma"/>
              <a:cs typeface="Tahoma"/>
            </a:endParaRPr>
          </a:p>
          <a:p>
            <a:pPr marL="180975" marR="3810" algn="just">
              <a:lnSpc>
                <a:spcPts val="1620"/>
              </a:lnSpc>
              <a:spcBef>
                <a:spcPts val="26"/>
              </a:spcBef>
              <a:buFont typeface="Arial"/>
              <a:buChar char="•"/>
              <a:tabLst>
                <a:tab pos="359569" algn="l"/>
              </a:tabLst>
            </a:pP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а)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Могло </a:t>
            </a:r>
            <a:r>
              <a:rPr sz="1500" b="1" spc="4" dirty="0">
                <a:solidFill>
                  <a:srgbClr val="2E5496"/>
                </a:solidFill>
                <a:latin typeface="Tahoma"/>
                <a:cs typeface="Tahoma"/>
              </a:rPr>
              <a:t>ли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в </a:t>
            </a:r>
            <a:r>
              <a:rPr sz="1500" b="1" spc="-8" dirty="0">
                <a:solidFill>
                  <a:srgbClr val="2E5496"/>
                </a:solidFill>
                <a:latin typeface="Tahoma"/>
                <a:cs typeface="Tahoma"/>
              </a:rPr>
              <a:t>ящике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оказаться поровну овощей массой меньше 1000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г и овощей </a:t>
            </a:r>
            <a:r>
              <a:rPr sz="150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массой</a:t>
            </a:r>
            <a:r>
              <a:rPr sz="1500" b="1" spc="-23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больше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 1000</a:t>
            </a:r>
            <a:r>
              <a:rPr sz="1500" b="1" spc="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г?</a:t>
            </a:r>
            <a:endParaRPr sz="1500" dirty="0">
              <a:latin typeface="Tahoma"/>
              <a:cs typeface="Tahoma"/>
            </a:endParaRPr>
          </a:p>
          <a:p>
            <a:pPr marL="359093" indent="-178594" algn="just">
              <a:lnSpc>
                <a:spcPts val="1508"/>
              </a:lnSpc>
              <a:buFont typeface="Arial"/>
              <a:buChar char="•"/>
              <a:tabLst>
                <a:tab pos="359569" algn="l"/>
              </a:tabLst>
            </a:pP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б)</a:t>
            </a:r>
            <a:r>
              <a:rPr sz="1500" b="1" spc="3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Могло</a:t>
            </a:r>
            <a:r>
              <a:rPr sz="1500" b="1" spc="3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4" dirty="0">
                <a:solidFill>
                  <a:srgbClr val="2E5496"/>
                </a:solidFill>
                <a:latin typeface="Tahoma"/>
                <a:cs typeface="Tahoma"/>
              </a:rPr>
              <a:t>ли</a:t>
            </a:r>
            <a:r>
              <a:rPr sz="1500" b="1" spc="3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в</a:t>
            </a:r>
            <a:r>
              <a:rPr sz="1500" b="1" spc="3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ящике</a:t>
            </a:r>
            <a:r>
              <a:rPr sz="1500" b="1" spc="23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оказаться</a:t>
            </a:r>
            <a:r>
              <a:rPr sz="1500" b="1" spc="3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ровно</a:t>
            </a:r>
            <a:r>
              <a:rPr sz="1500" b="1" spc="26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15</a:t>
            </a:r>
            <a:r>
              <a:rPr sz="1500" b="1" spc="23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овощей,</a:t>
            </a:r>
            <a:r>
              <a:rPr sz="1500" b="1" spc="3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масса</a:t>
            </a:r>
            <a:r>
              <a:rPr sz="1500" b="1" spc="3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каждого</a:t>
            </a:r>
            <a:r>
              <a:rPr sz="1500" b="1" spc="26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из</a:t>
            </a:r>
            <a:r>
              <a:rPr sz="1500" b="1" spc="26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которых</a:t>
            </a:r>
            <a:r>
              <a:rPr sz="1500" b="1" spc="23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равна</a:t>
            </a:r>
            <a:endParaRPr sz="1500" dirty="0">
              <a:latin typeface="Tahoma"/>
              <a:cs typeface="Tahoma"/>
            </a:endParaRPr>
          </a:p>
          <a:p>
            <a:pPr marL="180975" algn="just">
              <a:lnSpc>
                <a:spcPts val="1620"/>
              </a:lnSpc>
            </a:pP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1000</a:t>
            </a:r>
            <a:r>
              <a:rPr sz="1500" b="1" spc="-3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г?</a:t>
            </a:r>
            <a:endParaRPr sz="1500" dirty="0">
              <a:latin typeface="Tahoma"/>
              <a:cs typeface="Tahoma"/>
            </a:endParaRPr>
          </a:p>
          <a:p>
            <a:pPr marL="359093" indent="-178594" algn="just">
              <a:lnSpc>
                <a:spcPts val="1710"/>
              </a:lnSpc>
              <a:buFont typeface="Arial"/>
              <a:buChar char="•"/>
              <a:tabLst>
                <a:tab pos="359569" algn="l"/>
              </a:tabLst>
            </a:pP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в)</a:t>
            </a:r>
            <a:r>
              <a:rPr sz="1500" b="1" spc="-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Какую наименьшую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массу</a:t>
            </a:r>
            <a:r>
              <a:rPr sz="1500" b="1" spc="-23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может</a:t>
            </a:r>
            <a:r>
              <a:rPr sz="150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иметь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 овощ</a:t>
            </a:r>
            <a:r>
              <a:rPr sz="1500" b="1" spc="-1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в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этом</a:t>
            </a:r>
            <a:r>
              <a:rPr sz="1500" b="1" spc="-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ящике?</a:t>
            </a:r>
            <a:endParaRPr sz="1500" dirty="0">
              <a:latin typeface="Tahoma"/>
              <a:cs typeface="Tahoma"/>
            </a:endParaRPr>
          </a:p>
          <a:p>
            <a:pPr>
              <a:spcBef>
                <a:spcPts val="15"/>
              </a:spcBef>
            </a:pPr>
            <a:endParaRPr sz="1350" dirty="0">
              <a:latin typeface="Tahoma"/>
              <a:cs typeface="Tahoma"/>
            </a:endParaRPr>
          </a:p>
          <a:p>
            <a:pPr marL="9525" marR="68580">
              <a:lnSpc>
                <a:spcPts val="1620"/>
              </a:lnSpc>
              <a:tabLst>
                <a:tab pos="2286476" algn="l"/>
                <a:tab pos="2512695" algn="l"/>
                <a:tab pos="4834414" algn="l"/>
                <a:tab pos="5045869" algn="l"/>
                <a:tab pos="7369016" algn="l"/>
                <a:tab pos="7868126" algn="l"/>
              </a:tabLst>
            </a:pPr>
            <a:r>
              <a:rPr sz="1500" b="1" spc="-4" dirty="0">
                <a:solidFill>
                  <a:srgbClr val="C00000"/>
                </a:solidFill>
                <a:latin typeface="Tahoma"/>
                <a:cs typeface="Tahoma"/>
              </a:rPr>
              <a:t>Решение.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Пусть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всего	</a:t>
            </a:r>
            <a:r>
              <a:rPr sz="1575" b="1" i="1" spc="-45" dirty="0">
                <a:solidFill>
                  <a:srgbClr val="2E5496"/>
                </a:solidFill>
                <a:latin typeface="Tahoma"/>
                <a:cs typeface="Tahoma"/>
              </a:rPr>
              <a:t>a	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овощей</a:t>
            </a:r>
            <a:r>
              <a:rPr sz="1500" b="1" spc="-1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тяжелее</a:t>
            </a:r>
            <a:r>
              <a:rPr sz="1500" b="1" spc="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1000</a:t>
            </a:r>
            <a:r>
              <a:rPr sz="1500" b="1" spc="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г</a:t>
            </a:r>
            <a:r>
              <a:rPr sz="1500" b="1" spc="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(а</a:t>
            </a:r>
            <a:r>
              <a:rPr sz="1500" b="1" spc="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их</a:t>
            </a:r>
            <a:r>
              <a:rPr sz="1500" b="1" spc="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суммарная</a:t>
            </a:r>
            <a:r>
              <a:rPr sz="1500" b="1" spc="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масса	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S1),	</a:t>
            </a:r>
            <a:r>
              <a:rPr sz="1575" b="1" i="1" spc="-49" dirty="0">
                <a:solidFill>
                  <a:srgbClr val="2E5496"/>
                </a:solidFill>
                <a:latin typeface="Tahoma"/>
                <a:cs typeface="Tahoma"/>
              </a:rPr>
              <a:t>b </a:t>
            </a:r>
            <a:r>
              <a:rPr sz="1575" b="1" i="1" spc="-4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овощей</a:t>
            </a:r>
            <a:r>
              <a:rPr sz="1500" b="1" spc="-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весят</a:t>
            </a:r>
            <a:r>
              <a:rPr sz="1500" b="1" spc="-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1000</a:t>
            </a:r>
            <a:r>
              <a:rPr sz="1500" b="1" spc="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г</a:t>
            </a:r>
            <a:r>
              <a:rPr sz="1500" b="1" spc="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(их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суммарная</a:t>
            </a:r>
            <a:r>
              <a:rPr sz="1500" b="1" spc="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масса</a:t>
            </a:r>
            <a:r>
              <a:rPr sz="1500" b="1" spc="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S2</a:t>
            </a:r>
            <a:r>
              <a:rPr sz="1500" b="1" spc="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),	</a:t>
            </a:r>
            <a:r>
              <a:rPr sz="1575" b="1" i="1" spc="-41" dirty="0">
                <a:solidFill>
                  <a:srgbClr val="2E5496"/>
                </a:solidFill>
                <a:latin typeface="Tahoma"/>
                <a:cs typeface="Tahoma"/>
              </a:rPr>
              <a:t>c	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овощей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легче 1000 г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(их суммарная </a:t>
            </a:r>
            <a:r>
              <a:rPr sz="1500" b="1" spc="-42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масса</a:t>
            </a:r>
            <a:r>
              <a:rPr sz="1500" b="1" spc="-19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S3)</a:t>
            </a:r>
            <a:r>
              <a:rPr sz="1500" b="1" spc="-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.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 Тогда</a:t>
            </a:r>
            <a:r>
              <a:rPr sz="1500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условие</a:t>
            </a:r>
            <a:r>
              <a:rPr sz="1500" b="1" spc="-19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записывается</a:t>
            </a:r>
            <a:r>
              <a:rPr sz="1500" b="1" spc="-3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системой: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06" y="857250"/>
            <a:ext cx="85725" cy="16886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1013" i="1" spc="15" dirty="0">
                <a:latin typeface="Times New Roman"/>
                <a:cs typeface="Times New Roman"/>
              </a:rPr>
              <a:t>а</a:t>
            </a:r>
            <a:endParaRPr sz="1013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2188" y="4316623"/>
            <a:ext cx="1984153" cy="1623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3568" y="1000108"/>
            <a:ext cx="8460432" cy="3498554"/>
          </a:xfrm>
          <a:prstGeom prst="rect">
            <a:avLst/>
          </a:prstGeom>
        </p:spPr>
        <p:txBody>
          <a:bodyPr vert="horz" wrap="square" lIns="0" tIns="35719" rIns="0" bIns="0" rtlCol="0">
            <a:spAutoFit/>
          </a:bodyPr>
          <a:lstStyle/>
          <a:p>
            <a:pPr marL="180975" marR="172878">
              <a:lnSpc>
                <a:spcPts val="1620"/>
              </a:lnSpc>
              <a:spcBef>
                <a:spcPts val="281"/>
              </a:spcBef>
            </a:pPr>
            <a:r>
              <a:rPr sz="1500" b="1" dirty="0">
                <a:solidFill>
                  <a:srgbClr val="C00000"/>
                </a:solidFill>
                <a:latin typeface="Tahoma"/>
                <a:cs typeface="Tahoma"/>
              </a:rPr>
              <a:t>а)</a:t>
            </a:r>
            <a:r>
              <a:rPr sz="1500" b="1" spc="109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Могло</a:t>
            </a:r>
            <a:r>
              <a:rPr sz="15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4" dirty="0">
                <a:solidFill>
                  <a:srgbClr val="2E5496"/>
                </a:solidFill>
                <a:latin typeface="Tahoma"/>
                <a:cs typeface="Tahoma"/>
              </a:rPr>
              <a:t>ли</a:t>
            </a:r>
            <a:r>
              <a:rPr sz="15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в</a:t>
            </a:r>
            <a:r>
              <a:rPr sz="1500" b="1" spc="116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8" dirty="0">
                <a:solidFill>
                  <a:srgbClr val="2E5496"/>
                </a:solidFill>
                <a:latin typeface="Tahoma"/>
                <a:cs typeface="Tahoma"/>
              </a:rPr>
              <a:t>ящике</a:t>
            </a:r>
            <a:r>
              <a:rPr sz="1500" b="1" spc="10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оказаться</a:t>
            </a:r>
            <a:r>
              <a:rPr sz="15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поровну</a:t>
            </a:r>
            <a:r>
              <a:rPr sz="1500" b="1" spc="116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овощей</a:t>
            </a:r>
            <a:r>
              <a:rPr sz="1500" b="1" spc="9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массой</a:t>
            </a:r>
            <a:r>
              <a:rPr sz="1500" b="1" spc="113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меньше</a:t>
            </a:r>
            <a:r>
              <a:rPr sz="15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1000</a:t>
            </a:r>
            <a:r>
              <a:rPr sz="1500" b="1" spc="109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г</a:t>
            </a:r>
            <a:r>
              <a:rPr sz="15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и</a:t>
            </a:r>
            <a:r>
              <a:rPr sz="1500" b="1" spc="113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овощей </a:t>
            </a:r>
            <a:r>
              <a:rPr sz="1500" b="1" spc="-42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массой</a:t>
            </a:r>
            <a:r>
              <a:rPr sz="1500" b="1" spc="-23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E5496"/>
                </a:solidFill>
                <a:latin typeface="Tahoma"/>
                <a:cs typeface="Tahoma"/>
              </a:rPr>
              <a:t>больше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 1000</a:t>
            </a:r>
            <a:r>
              <a:rPr sz="1500" b="1" spc="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2E5496"/>
                </a:solidFill>
                <a:latin typeface="Tahoma"/>
                <a:cs typeface="Tahoma"/>
              </a:rPr>
              <a:t>г?</a:t>
            </a:r>
            <a:endParaRPr sz="1500" dirty="0">
              <a:latin typeface="Tahoma"/>
              <a:cs typeface="Tahoma"/>
            </a:endParaRPr>
          </a:p>
          <a:p>
            <a:pPr marL="9525">
              <a:lnSpc>
                <a:spcPts val="1763"/>
              </a:lnSpc>
              <a:tabLst>
                <a:tab pos="2998470" algn="l"/>
                <a:tab pos="3480911" algn="l"/>
                <a:tab pos="4258151" algn="l"/>
              </a:tabLst>
            </a:pPr>
            <a:r>
              <a:rPr sz="1500" b="1" spc="-4" dirty="0">
                <a:solidFill>
                  <a:srgbClr val="C00000"/>
                </a:solidFill>
                <a:latin typeface="Tahoma"/>
                <a:cs typeface="Tahoma"/>
              </a:rPr>
              <a:t>Решение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.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Предположим,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 что	a=c	, тогда	b=68-2a</a:t>
            </a:r>
            <a:r>
              <a:rPr sz="1500" b="1" spc="-1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.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Из системы</a:t>
            </a:r>
            <a:r>
              <a:rPr sz="1500" b="1" spc="-3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имеем:</a:t>
            </a:r>
            <a:endParaRPr sz="1500" dirty="0">
              <a:latin typeface="Tahoma"/>
              <a:cs typeface="Tahoma"/>
            </a:endParaRPr>
          </a:p>
          <a:p>
            <a:pPr marL="65246">
              <a:lnSpc>
                <a:spcPts val="2145"/>
              </a:lnSpc>
              <a:tabLst>
                <a:tab pos="2639853" algn="l"/>
                <a:tab pos="4733925" algn="l"/>
              </a:tabLst>
            </a:pP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𝟏𝟎𝟏𝟔𝒂</a:t>
            </a:r>
            <a:r>
              <a:rPr spc="-4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+</a:t>
            </a:r>
            <a:r>
              <a:rPr spc="-8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𝟏𝟎𝟎𝟎</a:t>
            </a:r>
            <a:r>
              <a:rPr spc="349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𝟔𝟖</a:t>
            </a:r>
            <a:r>
              <a:rPr spc="-11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−</a:t>
            </a:r>
            <a:r>
              <a:rPr spc="4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𝟐𝒂	+</a:t>
            </a:r>
            <a:r>
              <a:rPr spc="-8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𝟗𝟒𝟒𝒂</a:t>
            </a:r>
            <a:r>
              <a:rPr spc="94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=</a:t>
            </a:r>
            <a:r>
              <a:rPr spc="101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𝟔𝟖𝟎𝟎𝟎</a:t>
            </a:r>
            <a:r>
              <a:rPr spc="116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b="1" dirty="0">
                <a:solidFill>
                  <a:srgbClr val="001F5F"/>
                </a:solidFill>
                <a:latin typeface="Tahoma"/>
                <a:cs typeface="Tahoma"/>
              </a:rPr>
              <a:t>,	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𝟏𝟎𝟏𝟔𝒂</a:t>
            </a:r>
            <a:r>
              <a:rPr spc="-15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−</a:t>
            </a:r>
            <a:r>
              <a:rPr spc="-15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𝟐𝟎𝟎𝟎𝒂</a:t>
            </a:r>
            <a:r>
              <a:rPr spc="-11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−</a:t>
            </a:r>
            <a:r>
              <a:rPr spc="-15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𝟗𝟒𝟒𝒂</a:t>
            </a:r>
            <a:r>
              <a:rPr spc="83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=</a:t>
            </a:r>
            <a:r>
              <a:rPr spc="94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𝟎</a:t>
            </a:r>
            <a:r>
              <a:rPr spc="116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,</a:t>
            </a:r>
            <a:endParaRPr sz="1500" dirty="0">
              <a:latin typeface="Tahoma"/>
              <a:cs typeface="Tahoma"/>
            </a:endParaRPr>
          </a:p>
          <a:p>
            <a:pPr marL="9525" marR="205740">
              <a:lnSpc>
                <a:spcPts val="1890"/>
              </a:lnSpc>
              <a:spcBef>
                <a:spcPts val="289"/>
              </a:spcBef>
              <a:tabLst>
                <a:tab pos="800576" algn="l"/>
              </a:tabLst>
            </a:pP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откуда	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𝒂</a:t>
            </a:r>
            <a:r>
              <a:rPr spc="94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=</a:t>
            </a:r>
            <a:r>
              <a:rPr spc="105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𝟎</a:t>
            </a:r>
            <a:r>
              <a:rPr spc="127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,</a:t>
            </a:r>
            <a:r>
              <a:rPr sz="1500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что</a:t>
            </a:r>
            <a:r>
              <a:rPr sz="1500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противоречит</a:t>
            </a:r>
            <a:r>
              <a:rPr sz="1500" b="1" spc="-3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условию,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что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может</a:t>
            </a:r>
            <a:r>
              <a:rPr sz="1500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быть</a:t>
            </a:r>
            <a:r>
              <a:rPr sz="1500" b="1" spc="-1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поровну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овощей</a:t>
            </a:r>
            <a:r>
              <a:rPr sz="1500" b="1" spc="-1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массой </a:t>
            </a:r>
            <a:r>
              <a:rPr sz="1500" b="1" spc="-43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меньше 1000</a:t>
            </a:r>
            <a:r>
              <a:rPr sz="1500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г</a:t>
            </a:r>
            <a:r>
              <a:rPr sz="1500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овощей</a:t>
            </a:r>
            <a:r>
              <a:rPr sz="15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массой</a:t>
            </a:r>
            <a:r>
              <a:rPr sz="1500" b="1" spc="-1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больше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1000</a:t>
            </a:r>
            <a:r>
              <a:rPr sz="1500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г.</a:t>
            </a:r>
            <a:endParaRPr sz="1500" dirty="0">
              <a:latin typeface="Tahoma"/>
              <a:cs typeface="Tahoma"/>
            </a:endParaRPr>
          </a:p>
          <a:p>
            <a:pPr marL="9525" marR="315754">
              <a:spcBef>
                <a:spcPts val="844"/>
              </a:spcBef>
            </a:pPr>
            <a:r>
              <a:rPr sz="1500" b="1" dirty="0">
                <a:solidFill>
                  <a:srgbClr val="C00000"/>
                </a:solidFill>
                <a:latin typeface="Tahoma"/>
                <a:cs typeface="Tahoma"/>
              </a:rPr>
              <a:t>б) </a:t>
            </a:r>
            <a:r>
              <a:rPr sz="1500" b="1" spc="-4" dirty="0">
                <a:solidFill>
                  <a:srgbClr val="2D75B6"/>
                </a:solidFill>
                <a:latin typeface="Tahoma"/>
                <a:cs typeface="Tahoma"/>
              </a:rPr>
              <a:t>Могло </a:t>
            </a:r>
            <a:r>
              <a:rPr sz="1500" b="1" dirty="0">
                <a:solidFill>
                  <a:srgbClr val="2D75B6"/>
                </a:solidFill>
                <a:latin typeface="Tahoma"/>
                <a:cs typeface="Tahoma"/>
              </a:rPr>
              <a:t>ли в </a:t>
            </a:r>
            <a:r>
              <a:rPr sz="1500" b="1" spc="-4" dirty="0">
                <a:solidFill>
                  <a:srgbClr val="2D75B6"/>
                </a:solidFill>
                <a:latin typeface="Tahoma"/>
                <a:cs typeface="Tahoma"/>
              </a:rPr>
              <a:t>ящике </a:t>
            </a:r>
            <a:r>
              <a:rPr sz="1500" b="1" dirty="0">
                <a:solidFill>
                  <a:srgbClr val="2D75B6"/>
                </a:solidFill>
                <a:latin typeface="Tahoma"/>
                <a:cs typeface="Tahoma"/>
              </a:rPr>
              <a:t>оказаться </a:t>
            </a:r>
            <a:r>
              <a:rPr sz="1500" b="1" spc="-4" dirty="0">
                <a:solidFill>
                  <a:srgbClr val="2D75B6"/>
                </a:solidFill>
                <a:latin typeface="Tahoma"/>
                <a:cs typeface="Tahoma"/>
              </a:rPr>
              <a:t>ровно </a:t>
            </a:r>
            <a:r>
              <a:rPr sz="1500" b="1" dirty="0">
                <a:solidFill>
                  <a:srgbClr val="2D75B6"/>
                </a:solidFill>
                <a:latin typeface="Tahoma"/>
                <a:cs typeface="Tahoma"/>
              </a:rPr>
              <a:t>15 </a:t>
            </a:r>
            <a:r>
              <a:rPr sz="1500" b="1" spc="-4" dirty="0">
                <a:solidFill>
                  <a:srgbClr val="2D75B6"/>
                </a:solidFill>
                <a:latin typeface="Tahoma"/>
                <a:cs typeface="Tahoma"/>
              </a:rPr>
              <a:t>овощей, </a:t>
            </a:r>
            <a:r>
              <a:rPr sz="1500" b="1" dirty="0">
                <a:solidFill>
                  <a:srgbClr val="2D75B6"/>
                </a:solidFill>
                <a:latin typeface="Tahoma"/>
                <a:cs typeface="Tahoma"/>
              </a:rPr>
              <a:t>масса </a:t>
            </a:r>
            <a:r>
              <a:rPr sz="1500" b="1" spc="-4" dirty="0">
                <a:solidFill>
                  <a:srgbClr val="2D75B6"/>
                </a:solidFill>
                <a:latin typeface="Tahoma"/>
                <a:cs typeface="Tahoma"/>
              </a:rPr>
              <a:t>каждого </a:t>
            </a:r>
            <a:r>
              <a:rPr sz="1500" b="1" dirty="0">
                <a:solidFill>
                  <a:srgbClr val="2D75B6"/>
                </a:solidFill>
                <a:latin typeface="Tahoma"/>
                <a:cs typeface="Tahoma"/>
              </a:rPr>
              <a:t>из </a:t>
            </a:r>
            <a:r>
              <a:rPr sz="1500" b="1" spc="-4" dirty="0">
                <a:solidFill>
                  <a:srgbClr val="2D75B6"/>
                </a:solidFill>
                <a:latin typeface="Tahoma"/>
                <a:cs typeface="Tahoma"/>
              </a:rPr>
              <a:t>которых равна </a:t>
            </a:r>
            <a:r>
              <a:rPr sz="1500" b="1" spc="-431" dirty="0">
                <a:solidFill>
                  <a:srgbClr val="2D75B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D75B6"/>
                </a:solidFill>
                <a:latin typeface="Tahoma"/>
                <a:cs typeface="Tahoma"/>
              </a:rPr>
              <a:t>1000</a:t>
            </a:r>
            <a:r>
              <a:rPr sz="1500" b="1" spc="-4" dirty="0">
                <a:solidFill>
                  <a:srgbClr val="2D75B6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D75B6"/>
                </a:solidFill>
                <a:latin typeface="Tahoma"/>
                <a:cs typeface="Tahoma"/>
              </a:rPr>
              <a:t>г?</a:t>
            </a:r>
            <a:endParaRPr sz="1500" dirty="0">
              <a:latin typeface="Tahoma"/>
              <a:cs typeface="Tahoma"/>
            </a:endParaRPr>
          </a:p>
          <a:p>
            <a:pPr marL="9525">
              <a:lnSpc>
                <a:spcPts val="1785"/>
              </a:lnSpc>
            </a:pPr>
            <a:r>
              <a:rPr sz="1500" b="1" spc="-4" dirty="0">
                <a:solidFill>
                  <a:srgbClr val="C00000"/>
                </a:solidFill>
                <a:latin typeface="Tahoma"/>
                <a:cs typeface="Tahoma"/>
              </a:rPr>
              <a:t>Решение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.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Если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500" b="1" spc="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ящике</a:t>
            </a:r>
            <a:r>
              <a:rPr sz="15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окажется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ровно</a:t>
            </a:r>
            <a:r>
              <a:rPr sz="1500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15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 овощей,</a:t>
            </a:r>
            <a:r>
              <a:rPr sz="1500" b="1" spc="-1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масса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каждого</a:t>
            </a:r>
            <a:r>
              <a:rPr sz="1500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из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которых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равна</a:t>
            </a:r>
            <a:endParaRPr sz="1500" dirty="0">
              <a:latin typeface="Tahoma"/>
              <a:cs typeface="Tahoma"/>
            </a:endParaRPr>
          </a:p>
          <a:p>
            <a:pPr marL="9525">
              <a:lnSpc>
                <a:spcPts val="2119"/>
              </a:lnSpc>
              <a:tabLst>
                <a:tab pos="2575559" algn="l"/>
                <a:tab pos="5524976" algn="l"/>
                <a:tab pos="7271861" algn="l"/>
              </a:tabLst>
            </a:pP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1000</a:t>
            </a:r>
            <a:r>
              <a:rPr sz="1500" b="1" spc="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г.,</a:t>
            </a:r>
            <a:r>
              <a:rPr sz="1500" b="1" spc="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то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в этом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случае	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𝒃</a:t>
            </a:r>
            <a:r>
              <a:rPr spc="105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=</a:t>
            </a:r>
            <a:r>
              <a:rPr spc="105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𝟏𝟓</a:t>
            </a:r>
            <a:r>
              <a:rPr spc="127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.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Из</a:t>
            </a:r>
            <a:r>
              <a:rPr sz="1500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системы</a:t>
            </a:r>
            <a:r>
              <a:rPr sz="1500" b="1" spc="-26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имеем</a:t>
            </a:r>
            <a:r>
              <a:rPr b="1" dirty="0">
                <a:solidFill>
                  <a:srgbClr val="001F5F"/>
                </a:solidFill>
                <a:latin typeface="Tahoma"/>
                <a:cs typeface="Tahoma"/>
              </a:rPr>
              <a:t>:	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𝟏𝟓 +</a:t>
            </a:r>
            <a:r>
              <a:rPr spc="-8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𝒂 + с</a:t>
            </a:r>
            <a:r>
              <a:rPr spc="105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=</a:t>
            </a:r>
            <a:r>
              <a:rPr spc="94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𝟔𝟖	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endParaRPr sz="1500" dirty="0">
              <a:latin typeface="Tahoma"/>
              <a:cs typeface="Tahoma"/>
            </a:endParaRPr>
          </a:p>
          <a:p>
            <a:pPr marL="9525">
              <a:lnSpc>
                <a:spcPts val="2134"/>
              </a:lnSpc>
              <a:tabLst>
                <a:tab pos="4342924" algn="l"/>
                <a:tab pos="5543074" algn="l"/>
                <a:tab pos="5834538" algn="l"/>
              </a:tabLst>
            </a:pP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𝟏𝟎𝟏𝟔𝒂</a:t>
            </a:r>
            <a:r>
              <a:rPr spc="-4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+</a:t>
            </a:r>
            <a:r>
              <a:rPr spc="-8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𝟏𝟓𝟎𝟎𝟎</a:t>
            </a:r>
            <a:r>
              <a:rPr spc="-11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+</a:t>
            </a:r>
            <a:r>
              <a:rPr spc="4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𝟗𝟒𝟒𝒄</a:t>
            </a:r>
            <a:r>
              <a:rPr spc="101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=</a:t>
            </a:r>
            <a:r>
              <a:rPr spc="94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𝟔𝟖𝟎𝟎𝟎</a:t>
            </a:r>
            <a:r>
              <a:rPr spc="34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.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Тогда	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𝒂</a:t>
            </a:r>
            <a:r>
              <a:rPr spc="-4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+</a:t>
            </a:r>
            <a:r>
              <a:rPr spc="4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𝒄</a:t>
            </a:r>
            <a:r>
              <a:rPr spc="98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=</a:t>
            </a:r>
            <a:r>
              <a:rPr spc="101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𝟓𝟑	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и	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𝟗𝒂</a:t>
            </a:r>
            <a:r>
              <a:rPr spc="98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=</a:t>
            </a:r>
            <a:r>
              <a:rPr spc="86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001F5F"/>
                </a:solidFill>
                <a:latin typeface="Cambria Math"/>
                <a:cs typeface="Cambria Math"/>
              </a:rPr>
              <a:t>𝟑𝟕𝟏</a:t>
            </a:r>
            <a:r>
              <a:rPr spc="26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.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Но</a:t>
            </a:r>
            <a:r>
              <a:rPr sz="15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тогда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a</a:t>
            </a:r>
            <a:r>
              <a:rPr sz="15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—</a:t>
            </a:r>
            <a:endParaRPr sz="1500" dirty="0">
              <a:latin typeface="Tahoma"/>
              <a:cs typeface="Tahoma"/>
            </a:endParaRPr>
          </a:p>
          <a:p>
            <a:pPr marL="9525" marR="3810">
              <a:spcBef>
                <a:spcPts val="30"/>
              </a:spcBef>
            </a:pP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нецелое число.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Полученное противоречие,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говорит о том, что в ящике не может быть </a:t>
            </a:r>
            <a:r>
              <a:rPr sz="1500" b="1" spc="-43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ровно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15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овощей,</a:t>
            </a:r>
            <a:r>
              <a:rPr sz="1500" b="1" spc="-1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масса</a:t>
            </a:r>
            <a:r>
              <a:rPr sz="15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каждого</a:t>
            </a:r>
            <a:r>
              <a:rPr sz="1500" b="1" dirty="0">
                <a:solidFill>
                  <a:srgbClr val="001F5F"/>
                </a:solidFill>
                <a:latin typeface="Tahoma"/>
                <a:cs typeface="Tahoma"/>
              </a:rPr>
              <a:t> из</a:t>
            </a:r>
            <a:r>
              <a:rPr sz="1500" b="1" spc="-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которых</a:t>
            </a:r>
            <a:r>
              <a:rPr sz="1500" b="1" spc="-1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Tahoma"/>
                <a:cs typeface="Tahoma"/>
              </a:rPr>
              <a:t>равна 1000г.</a:t>
            </a:r>
            <a:endParaRPr sz="15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755" y="103094"/>
            <a:ext cx="7615714" cy="64007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0975">
              <a:spcBef>
                <a:spcPts val="71"/>
              </a:spcBef>
            </a:pPr>
            <a:r>
              <a:rPr sz="1425" b="1" spc="-4" dirty="0">
                <a:solidFill>
                  <a:srgbClr val="C00000"/>
                </a:solidFill>
                <a:latin typeface="Tahoma"/>
                <a:cs typeface="Tahoma"/>
              </a:rPr>
              <a:t>в)</a:t>
            </a:r>
            <a:r>
              <a:rPr sz="1425" b="1" spc="4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2E5496"/>
                </a:solidFill>
                <a:latin typeface="Tahoma"/>
                <a:cs typeface="Tahoma"/>
              </a:rPr>
              <a:t>Какую</a:t>
            </a:r>
            <a:r>
              <a:rPr sz="1425" b="1" spc="8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2E5496"/>
                </a:solidFill>
                <a:latin typeface="Tahoma"/>
                <a:cs typeface="Tahoma"/>
              </a:rPr>
              <a:t>наименьшую</a:t>
            </a:r>
            <a:r>
              <a:rPr sz="1425" b="1" spc="19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2E5496"/>
                </a:solidFill>
                <a:latin typeface="Tahoma"/>
                <a:cs typeface="Tahoma"/>
              </a:rPr>
              <a:t>массу</a:t>
            </a:r>
            <a:r>
              <a:rPr sz="1425" b="1" spc="4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2E5496"/>
                </a:solidFill>
                <a:latin typeface="Tahoma"/>
                <a:cs typeface="Tahoma"/>
              </a:rPr>
              <a:t>может</a:t>
            </a:r>
            <a:r>
              <a:rPr sz="1425" b="1" spc="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2E5496"/>
                </a:solidFill>
                <a:latin typeface="Tahoma"/>
                <a:cs typeface="Tahoma"/>
              </a:rPr>
              <a:t>иметь овощ</a:t>
            </a:r>
            <a:r>
              <a:rPr sz="1425" b="1" spc="1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2E5496"/>
                </a:solidFill>
                <a:latin typeface="Tahoma"/>
                <a:cs typeface="Tahoma"/>
              </a:rPr>
              <a:t>в</a:t>
            </a:r>
            <a:r>
              <a:rPr sz="1425" b="1" spc="-8" dirty="0">
                <a:solidFill>
                  <a:srgbClr val="2E5496"/>
                </a:solidFill>
                <a:latin typeface="Tahoma"/>
                <a:cs typeface="Tahoma"/>
              </a:rPr>
              <a:t> этом</a:t>
            </a:r>
            <a:r>
              <a:rPr sz="1425" b="1" spc="11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2E5496"/>
                </a:solidFill>
                <a:latin typeface="Tahoma"/>
                <a:cs typeface="Tahoma"/>
              </a:rPr>
              <a:t>ящике?</a:t>
            </a:r>
            <a:endParaRPr sz="1425" dirty="0">
              <a:latin typeface="Tahoma"/>
              <a:cs typeface="Tahoma"/>
            </a:endParaRPr>
          </a:p>
          <a:p>
            <a:pPr marL="9525">
              <a:spcBef>
                <a:spcPts val="1529"/>
              </a:spcBef>
              <a:tabLst>
                <a:tab pos="1605439" algn="l"/>
              </a:tabLst>
            </a:pPr>
            <a:r>
              <a:rPr sz="1425" b="1" spc="-4" dirty="0">
                <a:solidFill>
                  <a:srgbClr val="C00000"/>
                </a:solidFill>
                <a:latin typeface="Tahoma"/>
                <a:cs typeface="Tahoma"/>
              </a:rPr>
              <a:t>Решение.</a:t>
            </a:r>
            <a:r>
              <a:rPr sz="1425" b="1" spc="11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Пусть	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х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— масса</a:t>
            </a:r>
            <a:r>
              <a:rPr sz="1425" b="1" spc="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самого</a:t>
            </a:r>
            <a:r>
              <a:rPr sz="1425" b="1" spc="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легкого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овоща.</a:t>
            </a:r>
            <a:r>
              <a:rPr sz="1425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Тогда</a:t>
            </a:r>
            <a:r>
              <a:rPr sz="1425" b="1" spc="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средняя</a:t>
            </a:r>
            <a:r>
              <a:rPr sz="1425" b="1" spc="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масса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овощей,</a:t>
            </a:r>
            <a:endParaRPr sz="1425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6219" y="1124194"/>
            <a:ext cx="6493193" cy="5759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6426518" algn="l"/>
              </a:tabLst>
            </a:pP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котор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ые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легче</a:t>
            </a:r>
            <a:r>
              <a:rPr sz="1425" b="1" spc="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1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00</a:t>
            </a:r>
            <a:r>
              <a:rPr sz="1425" b="1" spc="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г,</a:t>
            </a:r>
            <a:r>
              <a:rPr sz="1425" b="1" spc="1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н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е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п</a:t>
            </a:r>
            <a:r>
              <a:rPr sz="1425" b="1" spc="-15" dirty="0">
                <a:solidFill>
                  <a:srgbClr val="001F5F"/>
                </a:solidFill>
                <a:latin typeface="Tahoma"/>
                <a:cs typeface="Tahoma"/>
              </a:rPr>
              <a:t>р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ев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сх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дит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	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.</a:t>
            </a:r>
            <a:endParaRPr sz="1425" dirty="0">
              <a:latin typeface="Tahoma"/>
              <a:cs typeface="Tahoma"/>
            </a:endParaRPr>
          </a:p>
          <a:p>
            <a:pPr marL="62865">
              <a:spcBef>
                <a:spcPts val="1028"/>
              </a:spcBef>
            </a:pP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Это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выражение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должно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быть не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меньше 944.</a:t>
            </a:r>
            <a:r>
              <a:rPr sz="1425" b="1" spc="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Получим</a:t>
            </a:r>
            <a:endParaRPr sz="1425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2088" y="2353768"/>
            <a:ext cx="2078355" cy="22842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2011680" algn="l"/>
              </a:tabLst>
            </a:pP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От</a:t>
            </a:r>
            <a:r>
              <a:rPr sz="1425" b="1" spc="-11" dirty="0">
                <a:solidFill>
                  <a:srgbClr val="001F5F"/>
                </a:solidFill>
                <a:latin typeface="Tahoma"/>
                <a:cs typeface="Tahoma"/>
              </a:rPr>
              <a:t>с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юда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	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.</a:t>
            </a:r>
            <a:endParaRPr sz="1425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50382" y="3667315"/>
            <a:ext cx="91440" cy="13811"/>
          </a:xfrm>
          <a:custGeom>
            <a:avLst/>
            <a:gdLst/>
            <a:ahLst/>
            <a:cxnLst/>
            <a:rect l="l" t="t" r="r" b="b"/>
            <a:pathLst>
              <a:path w="121920" h="18414">
                <a:moveTo>
                  <a:pt x="121920" y="0"/>
                </a:moveTo>
                <a:lnTo>
                  <a:pt x="0" y="0"/>
                </a:lnTo>
                <a:lnTo>
                  <a:pt x="0" y="18288"/>
                </a:lnTo>
                <a:lnTo>
                  <a:pt x="121920" y="18288"/>
                </a:lnTo>
                <a:lnTo>
                  <a:pt x="12192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739163" y="2859174"/>
            <a:ext cx="8190555" cy="2470228"/>
          </a:xfrm>
          <a:prstGeom prst="rect">
            <a:avLst/>
          </a:prstGeom>
        </p:spPr>
        <p:txBody>
          <a:bodyPr vert="horz" wrap="square" lIns="0" tIns="52388" rIns="0" bIns="0" rtlCol="0">
            <a:spAutoFit/>
          </a:bodyPr>
          <a:lstStyle/>
          <a:p>
            <a:pPr marL="28575" marR="22860" algn="just">
              <a:lnSpc>
                <a:spcPct val="80000"/>
              </a:lnSpc>
              <a:spcBef>
                <a:spcPts val="413"/>
              </a:spcBef>
            </a:pP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Следовательно, чтобы найти минимальное возможное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х , надо найти максимально </a:t>
            </a:r>
            <a:r>
              <a:rPr sz="1425" b="1" spc="-40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возможное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с.</a:t>
            </a:r>
            <a:endParaRPr sz="1425" dirty="0">
              <a:latin typeface="Tahoma"/>
              <a:cs typeface="Tahoma"/>
            </a:endParaRPr>
          </a:p>
          <a:p>
            <a:pPr marL="28575">
              <a:lnSpc>
                <a:spcPts val="1342"/>
              </a:lnSpc>
              <a:tabLst>
                <a:tab pos="2323624" algn="l"/>
              </a:tabLst>
            </a:pP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Рассмотрим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уравнение	1016a+1000b+944c=68000</a:t>
            </a:r>
            <a:r>
              <a:rPr sz="1425" b="1" spc="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,</a:t>
            </a:r>
            <a:r>
              <a:rPr sz="1425" b="1" spc="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представим</a:t>
            </a:r>
            <a:r>
              <a:rPr sz="1425" b="1" spc="1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его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виде:</a:t>
            </a:r>
            <a:endParaRPr sz="1425" dirty="0">
              <a:latin typeface="Tahoma"/>
              <a:cs typeface="Tahoma"/>
            </a:endParaRPr>
          </a:p>
          <a:p>
            <a:pPr marL="28575">
              <a:lnSpc>
                <a:spcPts val="1954"/>
              </a:lnSpc>
              <a:tabLst>
                <a:tab pos="4104799" algn="l"/>
                <a:tab pos="6051232" algn="l"/>
                <a:tab pos="6275546" algn="l"/>
              </a:tabLst>
            </a:pP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9a+7b=476,</a:t>
            </a:r>
            <a:r>
              <a:rPr sz="1425" b="1" spc="1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отсюда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476=9a+7b&lt;9a+9b</a:t>
            </a:r>
            <a:r>
              <a:rPr sz="1425" b="1" spc="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и	a+b&gt;52</a:t>
            </a:r>
            <a:r>
              <a:rPr spc="-5" baseline="45138" dirty="0">
                <a:solidFill>
                  <a:srgbClr val="001F5F"/>
                </a:solidFill>
                <a:latin typeface="Cambria Math"/>
                <a:cs typeface="Cambria Math"/>
              </a:rPr>
              <a:t>𝟖</a:t>
            </a:r>
            <a:r>
              <a:rPr sz="1650" b="1" spc="-4" dirty="0">
                <a:solidFill>
                  <a:srgbClr val="001F5F"/>
                </a:solidFill>
                <a:latin typeface="Tahoma"/>
                <a:cs typeface="Tahoma"/>
              </a:rPr>
              <a:t>.</a:t>
            </a:r>
            <a:r>
              <a:rPr sz="1650" b="1" spc="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Так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как</a:t>
            </a:r>
            <a:r>
              <a:rPr sz="1425" b="1" spc="1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a	и	b</a:t>
            </a:r>
            <a:r>
              <a:rPr sz="1425" b="1" spc="-1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- натуральные,</a:t>
            </a:r>
            <a:endParaRPr sz="1425" dirty="0">
              <a:latin typeface="Tahoma"/>
              <a:cs typeface="Tahoma"/>
            </a:endParaRPr>
          </a:p>
          <a:p>
            <a:pPr marL="28575" marR="150971">
              <a:lnSpc>
                <a:spcPts val="1365"/>
              </a:lnSpc>
              <a:spcBef>
                <a:spcPts val="353"/>
              </a:spcBef>
              <a:tabLst>
                <a:tab pos="738188" algn="l"/>
                <a:tab pos="1017270" algn="l"/>
                <a:tab pos="2397443" algn="l"/>
                <a:tab pos="4034790" algn="l"/>
                <a:tab pos="4512945" algn="l"/>
                <a:tab pos="4649153" algn="l"/>
                <a:tab pos="5404485" algn="l"/>
                <a:tab pos="6328410" algn="l"/>
                <a:tab pos="6370320" algn="l"/>
                <a:tab pos="6897529" algn="l"/>
                <a:tab pos="7153751" algn="l"/>
              </a:tabLst>
            </a:pP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то</a:t>
            </a:r>
            <a:r>
              <a:rPr sz="1425" b="1" spc="26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минимально</a:t>
            </a:r>
            <a:r>
              <a:rPr sz="1425" b="1" spc="26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возможное</a:t>
            </a:r>
            <a:r>
              <a:rPr sz="1425" b="1" spc="23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значение</a:t>
            </a:r>
            <a:r>
              <a:rPr sz="1425" b="1" spc="23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для	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a+b	-</a:t>
            </a:r>
            <a:r>
              <a:rPr sz="1425" b="1" spc="1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184" dirty="0">
                <a:solidFill>
                  <a:srgbClr val="001F5F"/>
                </a:solidFill>
                <a:latin typeface="Tahoma"/>
                <a:cs typeface="Tahoma"/>
              </a:rPr>
              <a:t>53</a:t>
            </a:r>
            <a:r>
              <a:rPr spc="-275" baseline="43402" dirty="0">
                <a:solidFill>
                  <a:srgbClr val="001F5F"/>
                </a:solidFill>
                <a:latin typeface="Cambria Math"/>
                <a:cs typeface="Cambria Math"/>
              </a:rPr>
              <a:t>𝟗</a:t>
            </a:r>
            <a:r>
              <a:rPr sz="1425" b="1" spc="-184" dirty="0">
                <a:solidFill>
                  <a:srgbClr val="001F5F"/>
                </a:solidFill>
                <a:latin typeface="Tahoma"/>
                <a:cs typeface="Tahoma"/>
              </a:rPr>
              <a:t>,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т.е.</a:t>
            </a:r>
            <a:r>
              <a:rPr sz="1425" b="1" spc="23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a+b≥</a:t>
            </a:r>
            <a:r>
              <a:rPr sz="1425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53,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тогда	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c≤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15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(так </a:t>
            </a:r>
            <a:r>
              <a:rPr sz="1425" b="1" spc="-40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как</a:t>
            </a:r>
            <a:r>
              <a:rPr sz="1425" b="1" spc="1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овощей</a:t>
            </a:r>
            <a:r>
              <a:rPr sz="1425" b="1" spc="1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68).</a:t>
            </a:r>
            <a:r>
              <a:rPr sz="1425" b="1" spc="1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Если</a:t>
            </a:r>
            <a:r>
              <a:rPr sz="1425" b="1" spc="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c=15</a:t>
            </a:r>
            <a:r>
              <a:rPr sz="1425" b="1" spc="1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,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то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a+b=53.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Откуда	476=7(a+b)+2a,	2a=105	, чего 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быть</a:t>
            </a:r>
            <a:r>
              <a:rPr sz="1425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не</a:t>
            </a:r>
            <a:r>
              <a:rPr sz="1425" b="1" spc="1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может,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так</a:t>
            </a:r>
            <a:r>
              <a:rPr sz="1425" b="1" spc="23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как	</a:t>
            </a:r>
            <a:r>
              <a:rPr sz="1425" b="1" spc="4" dirty="0">
                <a:solidFill>
                  <a:srgbClr val="001F5F"/>
                </a:solidFill>
                <a:latin typeface="Tahoma"/>
                <a:cs typeface="Tahoma"/>
              </a:rPr>
              <a:t>a-</a:t>
            </a:r>
            <a:r>
              <a:rPr sz="1425" b="1" spc="1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натуральное.</a:t>
            </a:r>
            <a:r>
              <a:rPr sz="1425" b="1" spc="26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Если</a:t>
            </a:r>
            <a:r>
              <a:rPr sz="1425" b="1" spc="3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c=14</a:t>
            </a:r>
            <a:r>
              <a:rPr sz="1425" b="1" spc="1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,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то	a+b=54,		476=7▪54+2a, 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98=2a	и	a=49,</a:t>
            </a:r>
            <a:r>
              <a:rPr sz="1425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b=5.</a:t>
            </a:r>
            <a:endParaRPr sz="1425" dirty="0">
              <a:latin typeface="Tahoma"/>
              <a:cs typeface="Tahoma"/>
            </a:endParaRPr>
          </a:p>
          <a:p>
            <a:pPr marL="28575" marR="83344" algn="just">
              <a:lnSpc>
                <a:spcPct val="80100"/>
              </a:lnSpc>
              <a:spcBef>
                <a:spcPts val="19"/>
              </a:spcBef>
            </a:pP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Тогда минимальное возможное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x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получается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из уравнения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x=999-55 ▪14, откуда </a:t>
            </a:r>
            <a:r>
              <a:rPr sz="1425" b="1" spc="-40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x=229 . Пример следует из решения: один овощ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массой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229 г., тринадцать овощей </a:t>
            </a:r>
            <a:r>
              <a:rPr sz="1425" b="1" spc="-40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массой</a:t>
            </a:r>
            <a:r>
              <a:rPr sz="1425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999</a:t>
            </a:r>
            <a:r>
              <a:rPr sz="1425" b="1" spc="1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г.,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пять</a:t>
            </a:r>
            <a:r>
              <a:rPr sz="1425" b="1" spc="1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овощей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массой</a:t>
            </a:r>
            <a:r>
              <a:rPr sz="1425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1000</a:t>
            </a:r>
            <a:r>
              <a:rPr sz="1425" b="1" spc="1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г.</a:t>
            </a:r>
            <a:r>
              <a:rPr sz="1425" b="1" spc="1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1425" b="1" spc="8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сорок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девять</a:t>
            </a:r>
            <a:r>
              <a:rPr sz="1425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овощей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массой</a:t>
            </a:r>
            <a:r>
              <a:rPr sz="1425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1016</a:t>
            </a:r>
            <a:r>
              <a:rPr sz="1425" b="1" spc="1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г.</a:t>
            </a:r>
            <a:endParaRPr sz="1425" dirty="0">
              <a:latin typeface="Tahoma"/>
              <a:cs typeface="Tahoma"/>
            </a:endParaRPr>
          </a:p>
          <a:p>
            <a:pPr marL="28575">
              <a:spcBef>
                <a:spcPts val="1028"/>
              </a:spcBef>
            </a:pPr>
            <a:r>
              <a:rPr sz="1425" b="1" spc="-4" dirty="0">
                <a:solidFill>
                  <a:srgbClr val="C00000"/>
                </a:solidFill>
                <a:latin typeface="Tahoma"/>
                <a:cs typeface="Tahoma"/>
              </a:rPr>
              <a:t>Ответ: 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а)</a:t>
            </a:r>
            <a:r>
              <a:rPr sz="1425" b="1" spc="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Нет;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 б)</a:t>
            </a:r>
            <a:r>
              <a:rPr sz="1425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25" b="1" spc="-8" dirty="0">
                <a:solidFill>
                  <a:srgbClr val="001F5F"/>
                </a:solidFill>
                <a:latin typeface="Tahoma"/>
                <a:cs typeface="Tahoma"/>
              </a:rPr>
              <a:t>Нет;</a:t>
            </a:r>
            <a:r>
              <a:rPr sz="1425" b="1" spc="-4" dirty="0">
                <a:solidFill>
                  <a:srgbClr val="001F5F"/>
                </a:solidFill>
                <a:latin typeface="Tahoma"/>
                <a:cs typeface="Tahoma"/>
              </a:rPr>
              <a:t> в) 229.</a:t>
            </a:r>
            <a:endParaRPr sz="1425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4779" y="871192"/>
            <a:ext cx="2652902" cy="59778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572194" y="1674693"/>
            <a:ext cx="597218" cy="0"/>
          </a:xfrm>
          <a:custGeom>
            <a:avLst/>
            <a:gdLst/>
            <a:ahLst/>
            <a:cxnLst/>
            <a:rect l="l" t="t" r="r" b="b"/>
            <a:pathLst>
              <a:path w="796290">
                <a:moveTo>
                  <a:pt x="0" y="0"/>
                </a:moveTo>
                <a:lnTo>
                  <a:pt x="796153" y="0"/>
                </a:lnTo>
              </a:path>
            </a:pathLst>
          </a:custGeom>
          <a:ln w="13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/>
          <p:nvPr/>
        </p:nvSpPr>
        <p:spPr>
          <a:xfrm>
            <a:off x="6816200" y="1599627"/>
            <a:ext cx="108585" cy="2539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575" i="1" spc="4" dirty="0">
                <a:latin typeface="Times New Roman"/>
                <a:cs typeface="Times New Roman"/>
              </a:rPr>
              <a:t>с</a:t>
            </a:r>
            <a:endParaRPr sz="1575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54201" y="1533298"/>
            <a:ext cx="1632585" cy="253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">
              <a:spcBef>
                <a:spcPts val="90"/>
              </a:spcBef>
            </a:pPr>
            <a:r>
              <a:rPr sz="1575" spc="-8" dirty="0">
                <a:latin typeface="Times New Roman"/>
                <a:cs typeface="Times New Roman"/>
              </a:rPr>
              <a:t>99</a:t>
            </a:r>
            <a:r>
              <a:rPr sz="1575" spc="4" dirty="0">
                <a:latin typeface="Times New Roman"/>
                <a:cs typeface="Times New Roman"/>
              </a:rPr>
              <a:t>9</a:t>
            </a:r>
            <a:r>
              <a:rPr sz="1575" spc="-124" dirty="0">
                <a:latin typeface="Times New Roman"/>
                <a:cs typeface="Times New Roman"/>
              </a:rPr>
              <a:t> </a:t>
            </a:r>
            <a:r>
              <a:rPr sz="1575" spc="4" dirty="0">
                <a:latin typeface="Symbol"/>
                <a:cs typeface="Symbol"/>
              </a:rPr>
              <a:t></a:t>
            </a:r>
            <a:r>
              <a:rPr sz="1575" spc="-30" dirty="0">
                <a:latin typeface="Times New Roman"/>
                <a:cs typeface="Times New Roman"/>
              </a:rPr>
              <a:t> </a:t>
            </a:r>
            <a:r>
              <a:rPr sz="2363" spc="-11" baseline="35714" dirty="0">
                <a:latin typeface="Times New Roman"/>
                <a:cs typeface="Times New Roman"/>
              </a:rPr>
              <a:t>99</a:t>
            </a:r>
            <a:r>
              <a:rPr sz="2363" spc="5" baseline="35714" dirty="0">
                <a:latin typeface="Times New Roman"/>
                <a:cs typeface="Times New Roman"/>
              </a:rPr>
              <a:t>9</a:t>
            </a:r>
            <a:r>
              <a:rPr sz="2363" spc="-185" baseline="35714" dirty="0">
                <a:latin typeface="Times New Roman"/>
                <a:cs typeface="Times New Roman"/>
              </a:rPr>
              <a:t> </a:t>
            </a:r>
            <a:r>
              <a:rPr sz="2363" spc="5" baseline="35714" dirty="0">
                <a:latin typeface="Symbol"/>
                <a:cs typeface="Symbol"/>
              </a:rPr>
              <a:t></a:t>
            </a:r>
            <a:r>
              <a:rPr sz="2363" spc="-45" baseline="35714" dirty="0">
                <a:latin typeface="Times New Roman"/>
                <a:cs typeface="Times New Roman"/>
              </a:rPr>
              <a:t> </a:t>
            </a:r>
            <a:r>
              <a:rPr sz="2363" i="1" spc="5" baseline="35714" dirty="0">
                <a:latin typeface="Times New Roman"/>
                <a:cs typeface="Times New Roman"/>
              </a:rPr>
              <a:t>х</a:t>
            </a:r>
            <a:r>
              <a:rPr sz="2363" i="1" spc="84" baseline="35714" dirty="0">
                <a:latin typeface="Times New Roman"/>
                <a:cs typeface="Times New Roman"/>
              </a:rPr>
              <a:t> </a:t>
            </a:r>
            <a:r>
              <a:rPr sz="1575" spc="4" dirty="0">
                <a:latin typeface="Symbol"/>
                <a:cs typeface="Symbol"/>
              </a:rPr>
              <a:t></a:t>
            </a:r>
            <a:r>
              <a:rPr sz="1575" spc="-113" dirty="0">
                <a:latin typeface="Times New Roman"/>
                <a:cs typeface="Times New Roman"/>
              </a:rPr>
              <a:t> </a:t>
            </a:r>
            <a:r>
              <a:rPr sz="1575" spc="-8" dirty="0">
                <a:latin typeface="Times New Roman"/>
                <a:cs typeface="Times New Roman"/>
              </a:rPr>
              <a:t>94</a:t>
            </a:r>
            <a:r>
              <a:rPr sz="1575" spc="4" dirty="0">
                <a:latin typeface="Times New Roman"/>
                <a:cs typeface="Times New Roman"/>
              </a:rPr>
              <a:t>4</a:t>
            </a:r>
            <a:endParaRPr sz="1575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1720" y="2313592"/>
            <a:ext cx="1331595" cy="26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27584" y="332656"/>
            <a:ext cx="80648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alt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естественно-научная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грамотность?</a:t>
            </a: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861541" y="1764386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err="1" smtClean="0">
                <a:solidFill>
                  <a:srgbClr val="8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Естественно-научная</a:t>
            </a:r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грамотность – это способность человека не только освоить </a:t>
            </a:r>
            <a:r>
              <a:rPr lang="ru-RU" sz="2400" b="1" dirty="0" err="1" smtClean="0">
                <a:solidFill>
                  <a:srgbClr val="8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естественно-научные</a:t>
            </a:r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знания, но и уметь их применять в жизни. Она определяется как набор определенных компетентностей.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Компетентность</a:t>
            </a: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проще всего определить, как способность учащихся применять полученные в школе умения и знания в жизненных ситуациях. </a:t>
            </a:r>
            <a:endParaRPr lang="ru-RU" sz="2400" b="1" dirty="0">
              <a:solidFill>
                <a:srgbClr val="80008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6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57158" y="357166"/>
            <a:ext cx="8647590" cy="98072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tx1"/>
                </a:solidFill>
                <a:latin typeface="Times New Roman"/>
              </a:rPr>
              <a:t>Функциональная грамотность – это 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5384" y="1556792"/>
            <a:ext cx="8183880" cy="4608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А.А. Леонтьев: «Функционально грамотный человек - это человек, который способен использовать все постоянно приобретаемые в течение жизни знания, умения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навыки для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решения максимально широкого диапазона жизненных задач в различных сферах человеческой деятельности, общения и социальных отношений»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20" y="214290"/>
            <a:ext cx="8647590" cy="98072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000000"/>
                </a:solidFill>
                <a:latin typeface="Times New Roman"/>
              </a:rPr>
              <a:t>Виды функциональной грамотности </a:t>
            </a:r>
            <a:r>
              <a:rPr lang="en-US" sz="3200" i="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920" y="1196752"/>
            <a:ext cx="818388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 выделяет 6 уровней функциональной грамотности и описывает их следующим образом.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1" y="1136490"/>
            <a:ext cx="8249001" cy="458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5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4D60A-F34B-4F95-9500-CE4D1C073D5A}" type="datetime1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9819D-1F22-476C-98D3-8FB1A382E70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26" name="Picture 2" descr="https://slideplayer.com/slide/4834355/15/images/5/%D0%9F%D0%BE%D0%B4+%D0%B5%D1%81%D1%82%D0%B5%D1%81%D1%82%D0%B2%D0%B5%D0%BD%D0%BD%D0%BE%D0%BD%D0%B0%D1%83%D1%87%D0%BD%D0%BE%D0%B9+%D0%B3%D1%80%D0%B0%D0%BC%D0%BE%D1%82%D0%BD%D0%BE%D1%81%D1%82%D1%8C%D1%8E+%D0%B2+%D0%B8%D1%81%D1%81%D0%BB%D0%B5%D0%B4%D0%BE%D0%B2%D0%B0%D0%BD%D0%B8%D0%B8+PISA+%D0%BF%D0%BE%D0%BD%D0%B8%D0%BC%D0%B0%D0%B5%D1%82%D1%81%D1%8F+%D1%81%D0%BF%D0%BE%D1%81%D0%BE%D0%B1%D0%BD%D0%BE%D1%81%D1%82%D1%8C%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57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57158" y="285728"/>
            <a:ext cx="8647590" cy="98072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000000"/>
                </a:solidFill>
                <a:latin typeface="Times New Roman"/>
              </a:rPr>
              <a:t>Функциональная грамотность: уровни 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</a:rPr>
              <a:t>PISA </a:t>
            </a:r>
            <a:endParaRPr lang="ru-RU" sz="32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920" y="1196752"/>
            <a:ext cx="818388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Математическая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грамотность,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Читательская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грамотность,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грамотность,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Финансовая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грамотность,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Глобальные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415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720450" y="214291"/>
            <a:ext cx="6423450" cy="462947"/>
          </a:xfrm>
          <a:prstGeom prst="rect">
            <a:avLst/>
          </a:prstGeom>
        </p:spPr>
        <p:txBody>
          <a:bodyPr vert="horz" wrap="square" lIns="0" tIns="26670" rIns="0" bIns="0" rtlCol="0" anchor="b">
            <a:spAutoFit/>
          </a:bodyPr>
          <a:lstStyle/>
          <a:p>
            <a:pPr marL="9525" marR="3810" algn="ctr">
              <a:lnSpc>
                <a:spcPts val="1710"/>
              </a:lnSpc>
              <a:spcBef>
                <a:spcPts val="210"/>
              </a:spcBef>
            </a:pPr>
            <a:r>
              <a:rPr sz="1500" b="0" spc="-3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О</a:t>
            </a:r>
            <a:r>
              <a:rPr sz="1500" b="0" spc="-2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це</a:t>
            </a:r>
            <a:r>
              <a:rPr sz="1500" b="0" spc="-23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н</a:t>
            </a:r>
            <a:r>
              <a:rPr sz="1500" b="0" spc="-34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к</a:t>
            </a:r>
            <a:r>
              <a:rPr sz="1500" b="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а</a:t>
            </a:r>
            <a:r>
              <a:rPr sz="1500" b="0" spc="-75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 </a:t>
            </a:r>
            <a:r>
              <a:rPr sz="1500" b="0" spc="-2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п</a:t>
            </a:r>
            <a:r>
              <a:rPr sz="1500" b="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о</a:t>
            </a:r>
            <a:r>
              <a:rPr sz="1500" b="0" spc="-45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 </a:t>
            </a:r>
            <a:r>
              <a:rPr sz="1500" b="0" spc="-2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м</a:t>
            </a:r>
            <a:r>
              <a:rPr sz="1500" b="0" spc="-19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о</a:t>
            </a:r>
            <a:r>
              <a:rPr sz="1500" b="0" spc="-3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д</a:t>
            </a:r>
            <a:r>
              <a:rPr sz="1500" b="0" spc="-34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е</a:t>
            </a:r>
            <a:r>
              <a:rPr sz="1500" b="0" spc="-2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л</a:t>
            </a:r>
            <a:r>
              <a:rPr sz="1500" b="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и</a:t>
            </a:r>
            <a:r>
              <a:rPr sz="1500" b="0" spc="-75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 </a:t>
            </a:r>
            <a:r>
              <a:rPr sz="1500" b="0" spc="-2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P</a:t>
            </a:r>
            <a:r>
              <a:rPr sz="1500" b="0" spc="-19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I</a:t>
            </a:r>
            <a:r>
              <a:rPr sz="1500" b="0" spc="-34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S</a:t>
            </a:r>
            <a:r>
              <a:rPr sz="1500" b="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A</a:t>
            </a:r>
            <a:r>
              <a:rPr sz="1500" b="0" spc="-71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 </a:t>
            </a:r>
            <a:r>
              <a:rPr sz="1500" b="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–</a:t>
            </a:r>
            <a:r>
              <a:rPr sz="1500" b="0" spc="-5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 </a:t>
            </a:r>
            <a:r>
              <a:rPr sz="1500" b="0" spc="-2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ча</a:t>
            </a:r>
            <a:r>
              <a:rPr sz="1500" b="0" spc="-19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с</a:t>
            </a:r>
            <a:r>
              <a:rPr sz="1500" b="0" spc="-2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т</a:t>
            </a:r>
            <a:r>
              <a:rPr sz="1500" b="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ь</a:t>
            </a:r>
            <a:r>
              <a:rPr sz="1500" b="0" spc="-64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 </a:t>
            </a:r>
            <a:r>
              <a:rPr sz="1500" b="0" spc="-2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е</a:t>
            </a:r>
            <a:r>
              <a:rPr sz="1500" b="0" spc="-3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д</a:t>
            </a:r>
            <a:r>
              <a:rPr sz="1500" b="0" spc="-2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и</a:t>
            </a:r>
            <a:r>
              <a:rPr sz="1500" b="0" spc="-23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н</a:t>
            </a:r>
            <a:r>
              <a:rPr sz="1500" b="0" spc="-3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о</a:t>
            </a:r>
            <a:r>
              <a:rPr sz="1500" b="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й</a:t>
            </a:r>
            <a:r>
              <a:rPr sz="1500" b="0" spc="-8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 </a:t>
            </a:r>
            <a:r>
              <a:rPr sz="1500" b="0" spc="-19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с</a:t>
            </a:r>
            <a:r>
              <a:rPr sz="1500" b="0" spc="-2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и</a:t>
            </a:r>
            <a:r>
              <a:rPr sz="1500" b="0" spc="-19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с</a:t>
            </a:r>
            <a:r>
              <a:rPr sz="1500" b="0" spc="-2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те</a:t>
            </a:r>
            <a:r>
              <a:rPr sz="1500" b="0" spc="-34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м</a:t>
            </a:r>
            <a:r>
              <a:rPr sz="1500" b="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ы</a:t>
            </a:r>
            <a:r>
              <a:rPr sz="1500" b="0" spc="-79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 </a:t>
            </a:r>
            <a:r>
              <a:rPr sz="1500" b="0" spc="-19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о</a:t>
            </a:r>
            <a:r>
              <a:rPr sz="1500" b="0" spc="-2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це</a:t>
            </a:r>
            <a:r>
              <a:rPr sz="1500" b="0" spc="-3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н</a:t>
            </a:r>
            <a:r>
              <a:rPr sz="1500" b="0" spc="-34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к</a:t>
            </a:r>
            <a:r>
              <a:rPr sz="1500" b="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и  </a:t>
            </a:r>
            <a:r>
              <a:rPr sz="1500" b="0" spc="-2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каче</a:t>
            </a:r>
            <a:r>
              <a:rPr sz="1500" b="0" spc="-19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с</a:t>
            </a:r>
            <a:r>
              <a:rPr sz="1500" b="0" spc="-2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т</a:t>
            </a:r>
            <a:r>
              <a:rPr sz="1500" b="0" spc="-34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в</a:t>
            </a:r>
            <a:r>
              <a:rPr sz="1500" b="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а</a:t>
            </a:r>
            <a:r>
              <a:rPr sz="1500" b="0" spc="-75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 </a:t>
            </a:r>
            <a:r>
              <a:rPr sz="1500" b="0" spc="-19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о</a:t>
            </a:r>
            <a:r>
              <a:rPr sz="1500" b="0" spc="-3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б</a:t>
            </a:r>
            <a:r>
              <a:rPr sz="1500" b="0" spc="-2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ра</a:t>
            </a:r>
            <a:r>
              <a:rPr sz="1500" b="0" spc="-23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з</a:t>
            </a:r>
            <a:r>
              <a:rPr sz="1500" b="0" spc="-3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о</a:t>
            </a:r>
            <a:r>
              <a:rPr sz="1500" b="0" spc="-34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ва</a:t>
            </a:r>
            <a:r>
              <a:rPr sz="1500" b="0" spc="-3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н</a:t>
            </a:r>
            <a:r>
              <a:rPr sz="1500" b="0" spc="-34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и</a:t>
            </a:r>
            <a:r>
              <a:rPr sz="1500" b="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я</a:t>
            </a:r>
            <a:r>
              <a:rPr sz="1500" b="0" spc="-79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 </a:t>
            </a:r>
            <a:r>
              <a:rPr sz="1500" b="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в</a:t>
            </a:r>
            <a:r>
              <a:rPr sz="1500" b="0" spc="-41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 </a:t>
            </a:r>
            <a:r>
              <a:rPr sz="1500" b="0" spc="-26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Р</a:t>
            </a:r>
            <a:r>
              <a:rPr sz="1500" b="0" spc="-19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ос</a:t>
            </a:r>
            <a:r>
              <a:rPr sz="1500" b="0" spc="-3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с</a:t>
            </a:r>
            <a:r>
              <a:rPr sz="1500" b="0" spc="-34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и</a:t>
            </a:r>
            <a:r>
              <a:rPr sz="1500" b="0" dirty="0">
                <a:solidFill>
                  <a:srgbClr val="2C2B8D"/>
                </a:solidFill>
                <a:latin typeface="Book Antiqua" pitchFamily="18" charset="0"/>
                <a:cs typeface="Calibri Light"/>
              </a:rPr>
              <a:t>и</a:t>
            </a:r>
            <a:endParaRPr sz="1500" dirty="0">
              <a:latin typeface="Book Antiqua" pitchFamily="18" charset="0"/>
              <a:cs typeface="Calibri Ligh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182648" y="2456879"/>
            <a:ext cx="3252788" cy="3252788"/>
            <a:chOff x="7009093" y="2100452"/>
            <a:chExt cx="4337050" cy="4337050"/>
          </a:xfrm>
        </p:grpSpPr>
        <p:sp>
          <p:nvSpPr>
            <p:cNvPr id="26" name="object 26"/>
            <p:cNvSpPr/>
            <p:nvPr/>
          </p:nvSpPr>
          <p:spPr>
            <a:xfrm>
              <a:off x="9177528" y="2109977"/>
              <a:ext cx="2053589" cy="2159000"/>
            </a:xfrm>
            <a:custGeom>
              <a:avLst/>
              <a:gdLst/>
              <a:ahLst/>
              <a:cxnLst/>
              <a:rect l="l" t="t" r="r" b="b"/>
              <a:pathLst>
                <a:path w="2053590" h="2159000">
                  <a:moveTo>
                    <a:pt x="0" y="0"/>
                  </a:moveTo>
                  <a:lnTo>
                    <a:pt x="0" y="2158746"/>
                  </a:lnTo>
                  <a:lnTo>
                    <a:pt x="2053081" y="1491614"/>
                  </a:lnTo>
                  <a:lnTo>
                    <a:pt x="2037372" y="1445072"/>
                  </a:lnTo>
                  <a:lnTo>
                    <a:pt x="2020680" y="1399070"/>
                  </a:lnTo>
                  <a:lnTo>
                    <a:pt x="2003019" y="1353618"/>
                  </a:lnTo>
                  <a:lnTo>
                    <a:pt x="1984404" y="1308728"/>
                  </a:lnTo>
                  <a:lnTo>
                    <a:pt x="1964848" y="1264408"/>
                  </a:lnTo>
                  <a:lnTo>
                    <a:pt x="1944366" y="1220670"/>
                  </a:lnTo>
                  <a:lnTo>
                    <a:pt x="1922970" y="1177523"/>
                  </a:lnTo>
                  <a:lnTo>
                    <a:pt x="1900677" y="1134978"/>
                  </a:lnTo>
                  <a:lnTo>
                    <a:pt x="1877499" y="1093045"/>
                  </a:lnTo>
                  <a:lnTo>
                    <a:pt x="1853450" y="1051735"/>
                  </a:lnTo>
                  <a:lnTo>
                    <a:pt x="1828545" y="1011056"/>
                  </a:lnTo>
                  <a:lnTo>
                    <a:pt x="1802798" y="971020"/>
                  </a:lnTo>
                  <a:lnTo>
                    <a:pt x="1776223" y="931637"/>
                  </a:lnTo>
                  <a:lnTo>
                    <a:pt x="1748833" y="892917"/>
                  </a:lnTo>
                  <a:lnTo>
                    <a:pt x="1720643" y="854870"/>
                  </a:lnTo>
                  <a:lnTo>
                    <a:pt x="1691667" y="817507"/>
                  </a:lnTo>
                  <a:lnTo>
                    <a:pt x="1661919" y="780837"/>
                  </a:lnTo>
                  <a:lnTo>
                    <a:pt x="1631412" y="744871"/>
                  </a:lnTo>
                  <a:lnTo>
                    <a:pt x="1600162" y="709619"/>
                  </a:lnTo>
                  <a:lnTo>
                    <a:pt x="1568181" y="675091"/>
                  </a:lnTo>
                  <a:lnTo>
                    <a:pt x="1535485" y="641298"/>
                  </a:lnTo>
                  <a:lnTo>
                    <a:pt x="1502087" y="608249"/>
                  </a:lnTo>
                  <a:lnTo>
                    <a:pt x="1468000" y="575956"/>
                  </a:lnTo>
                  <a:lnTo>
                    <a:pt x="1433240" y="544427"/>
                  </a:lnTo>
                  <a:lnTo>
                    <a:pt x="1397820" y="513673"/>
                  </a:lnTo>
                  <a:lnTo>
                    <a:pt x="1361754" y="483705"/>
                  </a:lnTo>
                  <a:lnTo>
                    <a:pt x="1325057" y="454533"/>
                  </a:lnTo>
                  <a:lnTo>
                    <a:pt x="1287741" y="426167"/>
                  </a:lnTo>
                  <a:lnTo>
                    <a:pt x="1249822" y="398617"/>
                  </a:lnTo>
                  <a:lnTo>
                    <a:pt x="1211314" y="371893"/>
                  </a:lnTo>
                  <a:lnTo>
                    <a:pt x="1172230" y="346005"/>
                  </a:lnTo>
                  <a:lnTo>
                    <a:pt x="1132584" y="320965"/>
                  </a:lnTo>
                  <a:lnTo>
                    <a:pt x="1092391" y="296781"/>
                  </a:lnTo>
                  <a:lnTo>
                    <a:pt x="1051664" y="273465"/>
                  </a:lnTo>
                  <a:lnTo>
                    <a:pt x="1010418" y="251025"/>
                  </a:lnTo>
                  <a:lnTo>
                    <a:pt x="968666" y="229474"/>
                  </a:lnTo>
                  <a:lnTo>
                    <a:pt x="926423" y="208820"/>
                  </a:lnTo>
                  <a:lnTo>
                    <a:pt x="883703" y="189074"/>
                  </a:lnTo>
                  <a:lnTo>
                    <a:pt x="840520" y="170247"/>
                  </a:lnTo>
                  <a:lnTo>
                    <a:pt x="796887" y="152347"/>
                  </a:lnTo>
                  <a:lnTo>
                    <a:pt x="752819" y="135387"/>
                  </a:lnTo>
                  <a:lnTo>
                    <a:pt x="708330" y="119375"/>
                  </a:lnTo>
                  <a:lnTo>
                    <a:pt x="663433" y="104322"/>
                  </a:lnTo>
                  <a:lnTo>
                    <a:pt x="618144" y="90239"/>
                  </a:lnTo>
                  <a:lnTo>
                    <a:pt x="572476" y="77135"/>
                  </a:lnTo>
                  <a:lnTo>
                    <a:pt x="526442" y="65021"/>
                  </a:lnTo>
                  <a:lnTo>
                    <a:pt x="480058" y="53906"/>
                  </a:lnTo>
                  <a:lnTo>
                    <a:pt x="433337" y="43802"/>
                  </a:lnTo>
                  <a:lnTo>
                    <a:pt x="386292" y="34717"/>
                  </a:lnTo>
                  <a:lnTo>
                    <a:pt x="338939" y="26664"/>
                  </a:lnTo>
                  <a:lnTo>
                    <a:pt x="291292" y="19651"/>
                  </a:lnTo>
                  <a:lnTo>
                    <a:pt x="243363" y="13689"/>
                  </a:lnTo>
                  <a:lnTo>
                    <a:pt x="195168" y="8788"/>
                  </a:lnTo>
                  <a:lnTo>
                    <a:pt x="146719" y="4958"/>
                  </a:lnTo>
                  <a:lnTo>
                    <a:pt x="98033" y="2210"/>
                  </a:lnTo>
                  <a:lnTo>
                    <a:pt x="49121" y="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177528" y="3601592"/>
              <a:ext cx="2159000" cy="2413635"/>
            </a:xfrm>
            <a:custGeom>
              <a:avLst/>
              <a:gdLst/>
              <a:ahLst/>
              <a:cxnLst/>
              <a:rect l="l" t="t" r="r" b="b"/>
              <a:pathLst>
                <a:path w="2159000" h="2413635">
                  <a:moveTo>
                    <a:pt x="2053081" y="0"/>
                  </a:moveTo>
                  <a:lnTo>
                    <a:pt x="0" y="667131"/>
                  </a:lnTo>
                  <a:lnTo>
                    <a:pt x="1268856" y="2413622"/>
                  </a:lnTo>
                  <a:lnTo>
                    <a:pt x="1308274" y="2384297"/>
                  </a:lnTo>
                  <a:lnTo>
                    <a:pt x="1346873" y="2354205"/>
                  </a:lnTo>
                  <a:lnTo>
                    <a:pt x="1384649" y="2323362"/>
                  </a:lnTo>
                  <a:lnTo>
                    <a:pt x="1421596" y="2291784"/>
                  </a:lnTo>
                  <a:lnTo>
                    <a:pt x="1457709" y="2259488"/>
                  </a:lnTo>
                  <a:lnTo>
                    <a:pt x="1492983" y="2226491"/>
                  </a:lnTo>
                  <a:lnTo>
                    <a:pt x="1527411" y="2192809"/>
                  </a:lnTo>
                  <a:lnTo>
                    <a:pt x="1560990" y="2158458"/>
                  </a:lnTo>
                  <a:lnTo>
                    <a:pt x="1593713" y="2123455"/>
                  </a:lnTo>
                  <a:lnTo>
                    <a:pt x="1625575" y="2087816"/>
                  </a:lnTo>
                  <a:lnTo>
                    <a:pt x="1656570" y="2051559"/>
                  </a:lnTo>
                  <a:lnTo>
                    <a:pt x="1686694" y="2014699"/>
                  </a:lnTo>
                  <a:lnTo>
                    <a:pt x="1715941" y="1977253"/>
                  </a:lnTo>
                  <a:lnTo>
                    <a:pt x="1744305" y="1939237"/>
                  </a:lnTo>
                  <a:lnTo>
                    <a:pt x="1771782" y="1900668"/>
                  </a:lnTo>
                  <a:lnTo>
                    <a:pt x="1798366" y="1861563"/>
                  </a:lnTo>
                  <a:lnTo>
                    <a:pt x="1824051" y="1821938"/>
                  </a:lnTo>
                  <a:lnTo>
                    <a:pt x="1848832" y="1781810"/>
                  </a:lnTo>
                  <a:lnTo>
                    <a:pt x="1872704" y="1741194"/>
                  </a:lnTo>
                  <a:lnTo>
                    <a:pt x="1895661" y="1700108"/>
                  </a:lnTo>
                  <a:lnTo>
                    <a:pt x="1917699" y="1658568"/>
                  </a:lnTo>
                  <a:lnTo>
                    <a:pt x="1938811" y="1616590"/>
                  </a:lnTo>
                  <a:lnTo>
                    <a:pt x="1958992" y="1574192"/>
                  </a:lnTo>
                  <a:lnTo>
                    <a:pt x="1978237" y="1531389"/>
                  </a:lnTo>
                  <a:lnTo>
                    <a:pt x="1996541" y="1488198"/>
                  </a:lnTo>
                  <a:lnTo>
                    <a:pt x="2013898" y="1444635"/>
                  </a:lnTo>
                  <a:lnTo>
                    <a:pt x="2030303" y="1400718"/>
                  </a:lnTo>
                  <a:lnTo>
                    <a:pt x="2045750" y="1356462"/>
                  </a:lnTo>
                  <a:lnTo>
                    <a:pt x="2060235" y="1311884"/>
                  </a:lnTo>
                  <a:lnTo>
                    <a:pt x="2073751" y="1267001"/>
                  </a:lnTo>
                  <a:lnTo>
                    <a:pt x="2086294" y="1221829"/>
                  </a:lnTo>
                  <a:lnTo>
                    <a:pt x="2097857" y="1176384"/>
                  </a:lnTo>
                  <a:lnTo>
                    <a:pt x="2108436" y="1130683"/>
                  </a:lnTo>
                  <a:lnTo>
                    <a:pt x="2118026" y="1084743"/>
                  </a:lnTo>
                  <a:lnTo>
                    <a:pt x="2126620" y="1038580"/>
                  </a:lnTo>
                  <a:lnTo>
                    <a:pt x="2134214" y="992211"/>
                  </a:lnTo>
                  <a:lnTo>
                    <a:pt x="2140802" y="945652"/>
                  </a:lnTo>
                  <a:lnTo>
                    <a:pt x="2146379" y="898919"/>
                  </a:lnTo>
                  <a:lnTo>
                    <a:pt x="2150940" y="852030"/>
                  </a:lnTo>
                  <a:lnTo>
                    <a:pt x="2154478" y="805000"/>
                  </a:lnTo>
                  <a:lnTo>
                    <a:pt x="2156990" y="757846"/>
                  </a:lnTo>
                  <a:lnTo>
                    <a:pt x="2158468" y="710584"/>
                  </a:lnTo>
                  <a:lnTo>
                    <a:pt x="2158909" y="663232"/>
                  </a:lnTo>
                  <a:lnTo>
                    <a:pt x="2158306" y="615805"/>
                  </a:lnTo>
                  <a:lnTo>
                    <a:pt x="2156655" y="568321"/>
                  </a:lnTo>
                  <a:lnTo>
                    <a:pt x="2153949" y="520795"/>
                  </a:lnTo>
                  <a:lnTo>
                    <a:pt x="2150184" y="473244"/>
                  </a:lnTo>
                  <a:lnTo>
                    <a:pt x="2145354" y="425685"/>
                  </a:lnTo>
                  <a:lnTo>
                    <a:pt x="2139454" y="378134"/>
                  </a:lnTo>
                  <a:lnTo>
                    <a:pt x="2132478" y="330608"/>
                  </a:lnTo>
                  <a:lnTo>
                    <a:pt x="2124421" y="283123"/>
                  </a:lnTo>
                  <a:lnTo>
                    <a:pt x="2115278" y="235695"/>
                  </a:lnTo>
                  <a:lnTo>
                    <a:pt x="2105044" y="188342"/>
                  </a:lnTo>
                  <a:lnTo>
                    <a:pt x="2093712" y="141079"/>
                  </a:lnTo>
                  <a:lnTo>
                    <a:pt x="2081278" y="93923"/>
                  </a:lnTo>
                  <a:lnTo>
                    <a:pt x="2067736" y="46891"/>
                  </a:lnTo>
                  <a:lnTo>
                    <a:pt x="205308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9177528" y="3601592"/>
              <a:ext cx="2159000" cy="2413635"/>
            </a:xfrm>
            <a:custGeom>
              <a:avLst/>
              <a:gdLst/>
              <a:ahLst/>
              <a:cxnLst/>
              <a:rect l="l" t="t" r="r" b="b"/>
              <a:pathLst>
                <a:path w="2159000" h="2413635">
                  <a:moveTo>
                    <a:pt x="2053081" y="0"/>
                  </a:moveTo>
                  <a:lnTo>
                    <a:pt x="2067736" y="46891"/>
                  </a:lnTo>
                  <a:lnTo>
                    <a:pt x="2081278" y="93923"/>
                  </a:lnTo>
                  <a:lnTo>
                    <a:pt x="2093712" y="141079"/>
                  </a:lnTo>
                  <a:lnTo>
                    <a:pt x="2105044" y="188342"/>
                  </a:lnTo>
                  <a:lnTo>
                    <a:pt x="2115278" y="235695"/>
                  </a:lnTo>
                  <a:lnTo>
                    <a:pt x="2124421" y="283123"/>
                  </a:lnTo>
                  <a:lnTo>
                    <a:pt x="2132478" y="330608"/>
                  </a:lnTo>
                  <a:lnTo>
                    <a:pt x="2139454" y="378134"/>
                  </a:lnTo>
                  <a:lnTo>
                    <a:pt x="2145354" y="425685"/>
                  </a:lnTo>
                  <a:lnTo>
                    <a:pt x="2150184" y="473244"/>
                  </a:lnTo>
                  <a:lnTo>
                    <a:pt x="2153949" y="520795"/>
                  </a:lnTo>
                  <a:lnTo>
                    <a:pt x="2156655" y="568321"/>
                  </a:lnTo>
                  <a:lnTo>
                    <a:pt x="2158306" y="615805"/>
                  </a:lnTo>
                  <a:lnTo>
                    <a:pt x="2158909" y="663232"/>
                  </a:lnTo>
                  <a:lnTo>
                    <a:pt x="2158468" y="710584"/>
                  </a:lnTo>
                  <a:lnTo>
                    <a:pt x="2156990" y="757846"/>
                  </a:lnTo>
                  <a:lnTo>
                    <a:pt x="2154478" y="805000"/>
                  </a:lnTo>
                  <a:lnTo>
                    <a:pt x="2150940" y="852030"/>
                  </a:lnTo>
                  <a:lnTo>
                    <a:pt x="2146379" y="898919"/>
                  </a:lnTo>
                  <a:lnTo>
                    <a:pt x="2140802" y="945652"/>
                  </a:lnTo>
                  <a:lnTo>
                    <a:pt x="2134214" y="992211"/>
                  </a:lnTo>
                  <a:lnTo>
                    <a:pt x="2126620" y="1038580"/>
                  </a:lnTo>
                  <a:lnTo>
                    <a:pt x="2118026" y="1084743"/>
                  </a:lnTo>
                  <a:lnTo>
                    <a:pt x="2108436" y="1130683"/>
                  </a:lnTo>
                  <a:lnTo>
                    <a:pt x="2097857" y="1176384"/>
                  </a:lnTo>
                  <a:lnTo>
                    <a:pt x="2086294" y="1221829"/>
                  </a:lnTo>
                  <a:lnTo>
                    <a:pt x="2073751" y="1267001"/>
                  </a:lnTo>
                  <a:lnTo>
                    <a:pt x="2060235" y="1311884"/>
                  </a:lnTo>
                  <a:lnTo>
                    <a:pt x="2045750" y="1356462"/>
                  </a:lnTo>
                  <a:lnTo>
                    <a:pt x="2030303" y="1400718"/>
                  </a:lnTo>
                  <a:lnTo>
                    <a:pt x="2013898" y="1444635"/>
                  </a:lnTo>
                  <a:lnTo>
                    <a:pt x="1996541" y="1488198"/>
                  </a:lnTo>
                  <a:lnTo>
                    <a:pt x="1978237" y="1531389"/>
                  </a:lnTo>
                  <a:lnTo>
                    <a:pt x="1958992" y="1574192"/>
                  </a:lnTo>
                  <a:lnTo>
                    <a:pt x="1938811" y="1616590"/>
                  </a:lnTo>
                  <a:lnTo>
                    <a:pt x="1917699" y="1658568"/>
                  </a:lnTo>
                  <a:lnTo>
                    <a:pt x="1895661" y="1700108"/>
                  </a:lnTo>
                  <a:lnTo>
                    <a:pt x="1872704" y="1741194"/>
                  </a:lnTo>
                  <a:lnTo>
                    <a:pt x="1848832" y="1781810"/>
                  </a:lnTo>
                  <a:lnTo>
                    <a:pt x="1824051" y="1821938"/>
                  </a:lnTo>
                  <a:lnTo>
                    <a:pt x="1798366" y="1861563"/>
                  </a:lnTo>
                  <a:lnTo>
                    <a:pt x="1771782" y="1900668"/>
                  </a:lnTo>
                  <a:lnTo>
                    <a:pt x="1744305" y="1939237"/>
                  </a:lnTo>
                  <a:lnTo>
                    <a:pt x="1715941" y="1977253"/>
                  </a:lnTo>
                  <a:lnTo>
                    <a:pt x="1686694" y="2014699"/>
                  </a:lnTo>
                  <a:lnTo>
                    <a:pt x="1656570" y="2051559"/>
                  </a:lnTo>
                  <a:lnTo>
                    <a:pt x="1625575" y="2087816"/>
                  </a:lnTo>
                  <a:lnTo>
                    <a:pt x="1593713" y="2123455"/>
                  </a:lnTo>
                  <a:lnTo>
                    <a:pt x="1560990" y="2158458"/>
                  </a:lnTo>
                  <a:lnTo>
                    <a:pt x="1527411" y="2192809"/>
                  </a:lnTo>
                  <a:lnTo>
                    <a:pt x="1492983" y="2226491"/>
                  </a:lnTo>
                  <a:lnTo>
                    <a:pt x="1457709" y="2259488"/>
                  </a:lnTo>
                  <a:lnTo>
                    <a:pt x="1421596" y="2291784"/>
                  </a:lnTo>
                  <a:lnTo>
                    <a:pt x="1384649" y="2323362"/>
                  </a:lnTo>
                  <a:lnTo>
                    <a:pt x="1346873" y="2354205"/>
                  </a:lnTo>
                  <a:lnTo>
                    <a:pt x="1308274" y="2384297"/>
                  </a:lnTo>
                  <a:lnTo>
                    <a:pt x="1268856" y="2413622"/>
                  </a:lnTo>
                  <a:lnTo>
                    <a:pt x="0" y="667131"/>
                  </a:lnTo>
                  <a:lnTo>
                    <a:pt x="2053081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908671" y="4268723"/>
              <a:ext cx="2538095" cy="2159000"/>
            </a:xfrm>
            <a:custGeom>
              <a:avLst/>
              <a:gdLst/>
              <a:ahLst/>
              <a:cxnLst/>
              <a:rect l="l" t="t" r="r" b="b"/>
              <a:pathLst>
                <a:path w="2538095" h="2159000">
                  <a:moveTo>
                    <a:pt x="1268856" y="0"/>
                  </a:moveTo>
                  <a:lnTo>
                    <a:pt x="0" y="1746503"/>
                  </a:lnTo>
                  <a:lnTo>
                    <a:pt x="40062" y="1774928"/>
                  </a:lnTo>
                  <a:lnTo>
                    <a:pt x="80602" y="1802337"/>
                  </a:lnTo>
                  <a:lnTo>
                    <a:pt x="121603" y="1828731"/>
                  </a:lnTo>
                  <a:lnTo>
                    <a:pt x="163046" y="1854110"/>
                  </a:lnTo>
                  <a:lnTo>
                    <a:pt x="204916" y="1878474"/>
                  </a:lnTo>
                  <a:lnTo>
                    <a:pt x="247193" y="1901822"/>
                  </a:lnTo>
                  <a:lnTo>
                    <a:pt x="289861" y="1924156"/>
                  </a:lnTo>
                  <a:lnTo>
                    <a:pt x="332903" y="1945474"/>
                  </a:lnTo>
                  <a:lnTo>
                    <a:pt x="376301" y="1965777"/>
                  </a:lnTo>
                  <a:lnTo>
                    <a:pt x="420038" y="1985065"/>
                  </a:lnTo>
                  <a:lnTo>
                    <a:pt x="464096" y="2003338"/>
                  </a:lnTo>
                  <a:lnTo>
                    <a:pt x="508458" y="2020596"/>
                  </a:lnTo>
                  <a:lnTo>
                    <a:pt x="553106" y="2036838"/>
                  </a:lnTo>
                  <a:lnTo>
                    <a:pt x="598024" y="2052065"/>
                  </a:lnTo>
                  <a:lnTo>
                    <a:pt x="643194" y="2066278"/>
                  </a:lnTo>
                  <a:lnTo>
                    <a:pt x="688599" y="2079475"/>
                  </a:lnTo>
                  <a:lnTo>
                    <a:pt x="734220" y="2091656"/>
                  </a:lnTo>
                  <a:lnTo>
                    <a:pt x="780041" y="2102823"/>
                  </a:lnTo>
                  <a:lnTo>
                    <a:pt x="826045" y="2112975"/>
                  </a:lnTo>
                  <a:lnTo>
                    <a:pt x="872214" y="2122111"/>
                  </a:lnTo>
                  <a:lnTo>
                    <a:pt x="918530" y="2130232"/>
                  </a:lnTo>
                  <a:lnTo>
                    <a:pt x="964977" y="2137338"/>
                  </a:lnTo>
                  <a:lnTo>
                    <a:pt x="1011537" y="2143429"/>
                  </a:lnTo>
                  <a:lnTo>
                    <a:pt x="1058192" y="2148505"/>
                  </a:lnTo>
                  <a:lnTo>
                    <a:pt x="1104925" y="2152566"/>
                  </a:lnTo>
                  <a:lnTo>
                    <a:pt x="1151719" y="2155611"/>
                  </a:lnTo>
                  <a:lnTo>
                    <a:pt x="1198557" y="2157642"/>
                  </a:lnTo>
                  <a:lnTo>
                    <a:pt x="1245420" y="2158657"/>
                  </a:lnTo>
                  <a:lnTo>
                    <a:pt x="1292293" y="2158657"/>
                  </a:lnTo>
                  <a:lnTo>
                    <a:pt x="1339156" y="2157642"/>
                  </a:lnTo>
                  <a:lnTo>
                    <a:pt x="1385994" y="2155611"/>
                  </a:lnTo>
                  <a:lnTo>
                    <a:pt x="1432788" y="2152566"/>
                  </a:lnTo>
                  <a:lnTo>
                    <a:pt x="1479521" y="2148505"/>
                  </a:lnTo>
                  <a:lnTo>
                    <a:pt x="1526176" y="2143429"/>
                  </a:lnTo>
                  <a:lnTo>
                    <a:pt x="1572736" y="2137338"/>
                  </a:lnTo>
                  <a:lnTo>
                    <a:pt x="1619183" y="2130232"/>
                  </a:lnTo>
                  <a:lnTo>
                    <a:pt x="1665499" y="2122111"/>
                  </a:lnTo>
                  <a:lnTo>
                    <a:pt x="1711668" y="2112975"/>
                  </a:lnTo>
                  <a:lnTo>
                    <a:pt x="1757672" y="2102823"/>
                  </a:lnTo>
                  <a:lnTo>
                    <a:pt x="1803493" y="2091656"/>
                  </a:lnTo>
                  <a:lnTo>
                    <a:pt x="1849114" y="2079475"/>
                  </a:lnTo>
                  <a:lnTo>
                    <a:pt x="1894519" y="2066278"/>
                  </a:lnTo>
                  <a:lnTo>
                    <a:pt x="1939689" y="2052065"/>
                  </a:lnTo>
                  <a:lnTo>
                    <a:pt x="1984607" y="2036838"/>
                  </a:lnTo>
                  <a:lnTo>
                    <a:pt x="2029255" y="2020596"/>
                  </a:lnTo>
                  <a:lnTo>
                    <a:pt x="2073617" y="2003338"/>
                  </a:lnTo>
                  <a:lnTo>
                    <a:pt x="2117675" y="1985065"/>
                  </a:lnTo>
                  <a:lnTo>
                    <a:pt x="2161412" y="1965777"/>
                  </a:lnTo>
                  <a:lnTo>
                    <a:pt x="2204810" y="1945474"/>
                  </a:lnTo>
                  <a:lnTo>
                    <a:pt x="2247852" y="1924156"/>
                  </a:lnTo>
                  <a:lnTo>
                    <a:pt x="2290520" y="1901822"/>
                  </a:lnTo>
                  <a:lnTo>
                    <a:pt x="2332797" y="1878474"/>
                  </a:lnTo>
                  <a:lnTo>
                    <a:pt x="2374667" y="1854110"/>
                  </a:lnTo>
                  <a:lnTo>
                    <a:pt x="2416110" y="1828731"/>
                  </a:lnTo>
                  <a:lnTo>
                    <a:pt x="2457111" y="1802337"/>
                  </a:lnTo>
                  <a:lnTo>
                    <a:pt x="2497651" y="1774928"/>
                  </a:lnTo>
                  <a:lnTo>
                    <a:pt x="2537713" y="1746503"/>
                  </a:lnTo>
                  <a:lnTo>
                    <a:pt x="126885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7908671" y="4268723"/>
              <a:ext cx="2538095" cy="2159000"/>
            </a:xfrm>
            <a:custGeom>
              <a:avLst/>
              <a:gdLst/>
              <a:ahLst/>
              <a:cxnLst/>
              <a:rect l="l" t="t" r="r" b="b"/>
              <a:pathLst>
                <a:path w="2538095" h="2159000">
                  <a:moveTo>
                    <a:pt x="2537713" y="1746503"/>
                  </a:moveTo>
                  <a:lnTo>
                    <a:pt x="2497651" y="1774928"/>
                  </a:lnTo>
                  <a:lnTo>
                    <a:pt x="2457111" y="1802337"/>
                  </a:lnTo>
                  <a:lnTo>
                    <a:pt x="2416110" y="1828731"/>
                  </a:lnTo>
                  <a:lnTo>
                    <a:pt x="2374667" y="1854110"/>
                  </a:lnTo>
                  <a:lnTo>
                    <a:pt x="2332797" y="1878474"/>
                  </a:lnTo>
                  <a:lnTo>
                    <a:pt x="2290520" y="1901822"/>
                  </a:lnTo>
                  <a:lnTo>
                    <a:pt x="2247852" y="1924156"/>
                  </a:lnTo>
                  <a:lnTo>
                    <a:pt x="2204810" y="1945474"/>
                  </a:lnTo>
                  <a:lnTo>
                    <a:pt x="2161412" y="1965777"/>
                  </a:lnTo>
                  <a:lnTo>
                    <a:pt x="2117675" y="1985065"/>
                  </a:lnTo>
                  <a:lnTo>
                    <a:pt x="2073617" y="2003338"/>
                  </a:lnTo>
                  <a:lnTo>
                    <a:pt x="2029255" y="2020596"/>
                  </a:lnTo>
                  <a:lnTo>
                    <a:pt x="1984607" y="2036838"/>
                  </a:lnTo>
                  <a:lnTo>
                    <a:pt x="1939689" y="2052065"/>
                  </a:lnTo>
                  <a:lnTo>
                    <a:pt x="1894519" y="2066278"/>
                  </a:lnTo>
                  <a:lnTo>
                    <a:pt x="1849114" y="2079475"/>
                  </a:lnTo>
                  <a:lnTo>
                    <a:pt x="1803493" y="2091656"/>
                  </a:lnTo>
                  <a:lnTo>
                    <a:pt x="1757672" y="2102823"/>
                  </a:lnTo>
                  <a:lnTo>
                    <a:pt x="1711668" y="2112975"/>
                  </a:lnTo>
                  <a:lnTo>
                    <a:pt x="1665499" y="2122111"/>
                  </a:lnTo>
                  <a:lnTo>
                    <a:pt x="1619183" y="2130232"/>
                  </a:lnTo>
                  <a:lnTo>
                    <a:pt x="1572736" y="2137338"/>
                  </a:lnTo>
                  <a:lnTo>
                    <a:pt x="1526176" y="2143429"/>
                  </a:lnTo>
                  <a:lnTo>
                    <a:pt x="1479521" y="2148505"/>
                  </a:lnTo>
                  <a:lnTo>
                    <a:pt x="1432788" y="2152566"/>
                  </a:lnTo>
                  <a:lnTo>
                    <a:pt x="1385994" y="2155611"/>
                  </a:lnTo>
                  <a:lnTo>
                    <a:pt x="1339156" y="2157642"/>
                  </a:lnTo>
                  <a:lnTo>
                    <a:pt x="1292293" y="2158657"/>
                  </a:lnTo>
                  <a:lnTo>
                    <a:pt x="1245420" y="2158657"/>
                  </a:lnTo>
                  <a:lnTo>
                    <a:pt x="1198557" y="2157642"/>
                  </a:lnTo>
                  <a:lnTo>
                    <a:pt x="1151719" y="2155611"/>
                  </a:lnTo>
                  <a:lnTo>
                    <a:pt x="1104925" y="2152566"/>
                  </a:lnTo>
                  <a:lnTo>
                    <a:pt x="1058192" y="2148505"/>
                  </a:lnTo>
                  <a:lnTo>
                    <a:pt x="1011537" y="2143429"/>
                  </a:lnTo>
                  <a:lnTo>
                    <a:pt x="964977" y="2137338"/>
                  </a:lnTo>
                  <a:lnTo>
                    <a:pt x="918530" y="2130232"/>
                  </a:lnTo>
                  <a:lnTo>
                    <a:pt x="872214" y="2122111"/>
                  </a:lnTo>
                  <a:lnTo>
                    <a:pt x="826045" y="2112975"/>
                  </a:lnTo>
                  <a:lnTo>
                    <a:pt x="780041" y="2102823"/>
                  </a:lnTo>
                  <a:lnTo>
                    <a:pt x="734220" y="2091656"/>
                  </a:lnTo>
                  <a:lnTo>
                    <a:pt x="688599" y="2079475"/>
                  </a:lnTo>
                  <a:lnTo>
                    <a:pt x="643194" y="2066278"/>
                  </a:lnTo>
                  <a:lnTo>
                    <a:pt x="598024" y="2052065"/>
                  </a:lnTo>
                  <a:lnTo>
                    <a:pt x="553106" y="2036838"/>
                  </a:lnTo>
                  <a:lnTo>
                    <a:pt x="508458" y="2020596"/>
                  </a:lnTo>
                  <a:lnTo>
                    <a:pt x="464096" y="2003338"/>
                  </a:lnTo>
                  <a:lnTo>
                    <a:pt x="420038" y="1985065"/>
                  </a:lnTo>
                  <a:lnTo>
                    <a:pt x="376301" y="1965777"/>
                  </a:lnTo>
                  <a:lnTo>
                    <a:pt x="332903" y="1945474"/>
                  </a:lnTo>
                  <a:lnTo>
                    <a:pt x="289861" y="1924156"/>
                  </a:lnTo>
                  <a:lnTo>
                    <a:pt x="247193" y="1901822"/>
                  </a:lnTo>
                  <a:lnTo>
                    <a:pt x="204916" y="1878474"/>
                  </a:lnTo>
                  <a:lnTo>
                    <a:pt x="163046" y="1854110"/>
                  </a:lnTo>
                  <a:lnTo>
                    <a:pt x="121603" y="1828731"/>
                  </a:lnTo>
                  <a:lnTo>
                    <a:pt x="80602" y="1802337"/>
                  </a:lnTo>
                  <a:lnTo>
                    <a:pt x="40062" y="1774928"/>
                  </a:lnTo>
                  <a:lnTo>
                    <a:pt x="0" y="1746503"/>
                  </a:lnTo>
                  <a:lnTo>
                    <a:pt x="1268856" y="0"/>
                  </a:lnTo>
                  <a:lnTo>
                    <a:pt x="2537713" y="1746503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7018618" y="3601592"/>
              <a:ext cx="2159000" cy="2413635"/>
            </a:xfrm>
            <a:custGeom>
              <a:avLst/>
              <a:gdLst/>
              <a:ahLst/>
              <a:cxnLst/>
              <a:rect l="l" t="t" r="r" b="b"/>
              <a:pathLst>
                <a:path w="2159000" h="2413635">
                  <a:moveTo>
                    <a:pt x="105827" y="0"/>
                  </a:moveTo>
                  <a:lnTo>
                    <a:pt x="91172" y="46891"/>
                  </a:lnTo>
                  <a:lnTo>
                    <a:pt x="77630" y="93923"/>
                  </a:lnTo>
                  <a:lnTo>
                    <a:pt x="65196" y="141079"/>
                  </a:lnTo>
                  <a:lnTo>
                    <a:pt x="53864" y="188342"/>
                  </a:lnTo>
                  <a:lnTo>
                    <a:pt x="43630" y="235695"/>
                  </a:lnTo>
                  <a:lnTo>
                    <a:pt x="34487" y="283123"/>
                  </a:lnTo>
                  <a:lnTo>
                    <a:pt x="26430" y="330608"/>
                  </a:lnTo>
                  <a:lnTo>
                    <a:pt x="19455" y="378134"/>
                  </a:lnTo>
                  <a:lnTo>
                    <a:pt x="13554" y="425685"/>
                  </a:lnTo>
                  <a:lnTo>
                    <a:pt x="8725" y="473244"/>
                  </a:lnTo>
                  <a:lnTo>
                    <a:pt x="4959" y="520795"/>
                  </a:lnTo>
                  <a:lnTo>
                    <a:pt x="2254" y="568321"/>
                  </a:lnTo>
                  <a:lnTo>
                    <a:pt x="602" y="615806"/>
                  </a:lnTo>
                  <a:lnTo>
                    <a:pt x="0" y="663232"/>
                  </a:lnTo>
                  <a:lnTo>
                    <a:pt x="440" y="710584"/>
                  </a:lnTo>
                  <a:lnTo>
                    <a:pt x="1919" y="757846"/>
                  </a:lnTo>
                  <a:lnTo>
                    <a:pt x="4430" y="805000"/>
                  </a:lnTo>
                  <a:lnTo>
                    <a:pt x="7968" y="852030"/>
                  </a:lnTo>
                  <a:lnTo>
                    <a:pt x="12529" y="898920"/>
                  </a:lnTo>
                  <a:lnTo>
                    <a:pt x="18106" y="945652"/>
                  </a:lnTo>
                  <a:lnTo>
                    <a:pt x="24694" y="992212"/>
                  </a:lnTo>
                  <a:lnTo>
                    <a:pt x="32288" y="1038581"/>
                  </a:lnTo>
                  <a:lnTo>
                    <a:pt x="40882" y="1084744"/>
                  </a:lnTo>
                  <a:lnTo>
                    <a:pt x="50472" y="1130684"/>
                  </a:lnTo>
                  <a:lnTo>
                    <a:pt x="61051" y="1176385"/>
                  </a:lnTo>
                  <a:lnTo>
                    <a:pt x="72615" y="1221830"/>
                  </a:lnTo>
                  <a:lnTo>
                    <a:pt x="85157" y="1267002"/>
                  </a:lnTo>
                  <a:lnTo>
                    <a:pt x="98674" y="1311886"/>
                  </a:lnTo>
                  <a:lnTo>
                    <a:pt x="113158" y="1356464"/>
                  </a:lnTo>
                  <a:lnTo>
                    <a:pt x="128605" y="1400720"/>
                  </a:lnTo>
                  <a:lnTo>
                    <a:pt x="145010" y="1444637"/>
                  </a:lnTo>
                  <a:lnTo>
                    <a:pt x="162367" y="1488200"/>
                  </a:lnTo>
                  <a:lnTo>
                    <a:pt x="180671" y="1531391"/>
                  </a:lnTo>
                  <a:lnTo>
                    <a:pt x="199916" y="1574194"/>
                  </a:lnTo>
                  <a:lnTo>
                    <a:pt x="220098" y="1616593"/>
                  </a:lnTo>
                  <a:lnTo>
                    <a:pt x="241210" y="1658571"/>
                  </a:lnTo>
                  <a:lnTo>
                    <a:pt x="263247" y="1700111"/>
                  </a:lnTo>
                  <a:lnTo>
                    <a:pt x="286204" y="1741198"/>
                  </a:lnTo>
                  <a:lnTo>
                    <a:pt x="310076" y="1781814"/>
                  </a:lnTo>
                  <a:lnTo>
                    <a:pt x="334858" y="1821943"/>
                  </a:lnTo>
                  <a:lnTo>
                    <a:pt x="360543" y="1861568"/>
                  </a:lnTo>
                  <a:lnTo>
                    <a:pt x="387126" y="1900673"/>
                  </a:lnTo>
                  <a:lnTo>
                    <a:pt x="414603" y="1939242"/>
                  </a:lnTo>
                  <a:lnTo>
                    <a:pt x="442967" y="1977258"/>
                  </a:lnTo>
                  <a:lnTo>
                    <a:pt x="472214" y="2014705"/>
                  </a:lnTo>
                  <a:lnTo>
                    <a:pt x="502338" y="2051565"/>
                  </a:lnTo>
                  <a:lnTo>
                    <a:pt x="533334" y="2087823"/>
                  </a:lnTo>
                  <a:lnTo>
                    <a:pt x="565196" y="2123462"/>
                  </a:lnTo>
                  <a:lnTo>
                    <a:pt x="597919" y="2158466"/>
                  </a:lnTo>
                  <a:lnTo>
                    <a:pt x="631497" y="2192817"/>
                  </a:lnTo>
                  <a:lnTo>
                    <a:pt x="665926" y="2226500"/>
                  </a:lnTo>
                  <a:lnTo>
                    <a:pt x="701199" y="2259498"/>
                  </a:lnTo>
                  <a:lnTo>
                    <a:pt x="737312" y="2291794"/>
                  </a:lnTo>
                  <a:lnTo>
                    <a:pt x="774259" y="2323373"/>
                  </a:lnTo>
                  <a:lnTo>
                    <a:pt x="812035" y="2354217"/>
                  </a:lnTo>
                  <a:lnTo>
                    <a:pt x="850635" y="2384309"/>
                  </a:lnTo>
                  <a:lnTo>
                    <a:pt x="890052" y="2413635"/>
                  </a:lnTo>
                  <a:lnTo>
                    <a:pt x="2158909" y="667131"/>
                  </a:lnTo>
                  <a:lnTo>
                    <a:pt x="10582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7018618" y="3601592"/>
              <a:ext cx="2159000" cy="2413635"/>
            </a:xfrm>
            <a:custGeom>
              <a:avLst/>
              <a:gdLst/>
              <a:ahLst/>
              <a:cxnLst/>
              <a:rect l="l" t="t" r="r" b="b"/>
              <a:pathLst>
                <a:path w="2159000" h="2413635">
                  <a:moveTo>
                    <a:pt x="890052" y="2413635"/>
                  </a:moveTo>
                  <a:lnTo>
                    <a:pt x="850635" y="2384309"/>
                  </a:lnTo>
                  <a:lnTo>
                    <a:pt x="812035" y="2354217"/>
                  </a:lnTo>
                  <a:lnTo>
                    <a:pt x="774259" y="2323373"/>
                  </a:lnTo>
                  <a:lnTo>
                    <a:pt x="737312" y="2291794"/>
                  </a:lnTo>
                  <a:lnTo>
                    <a:pt x="701199" y="2259498"/>
                  </a:lnTo>
                  <a:lnTo>
                    <a:pt x="665926" y="2226500"/>
                  </a:lnTo>
                  <a:lnTo>
                    <a:pt x="631497" y="2192817"/>
                  </a:lnTo>
                  <a:lnTo>
                    <a:pt x="597919" y="2158466"/>
                  </a:lnTo>
                  <a:lnTo>
                    <a:pt x="565196" y="2123462"/>
                  </a:lnTo>
                  <a:lnTo>
                    <a:pt x="533334" y="2087823"/>
                  </a:lnTo>
                  <a:lnTo>
                    <a:pt x="502338" y="2051565"/>
                  </a:lnTo>
                  <a:lnTo>
                    <a:pt x="472214" y="2014705"/>
                  </a:lnTo>
                  <a:lnTo>
                    <a:pt x="442967" y="1977258"/>
                  </a:lnTo>
                  <a:lnTo>
                    <a:pt x="414603" y="1939242"/>
                  </a:lnTo>
                  <a:lnTo>
                    <a:pt x="387126" y="1900673"/>
                  </a:lnTo>
                  <a:lnTo>
                    <a:pt x="360543" y="1861568"/>
                  </a:lnTo>
                  <a:lnTo>
                    <a:pt x="334858" y="1821943"/>
                  </a:lnTo>
                  <a:lnTo>
                    <a:pt x="310076" y="1781814"/>
                  </a:lnTo>
                  <a:lnTo>
                    <a:pt x="286204" y="1741198"/>
                  </a:lnTo>
                  <a:lnTo>
                    <a:pt x="263247" y="1700111"/>
                  </a:lnTo>
                  <a:lnTo>
                    <a:pt x="241210" y="1658571"/>
                  </a:lnTo>
                  <a:lnTo>
                    <a:pt x="220098" y="1616593"/>
                  </a:lnTo>
                  <a:lnTo>
                    <a:pt x="199916" y="1574194"/>
                  </a:lnTo>
                  <a:lnTo>
                    <a:pt x="180671" y="1531391"/>
                  </a:lnTo>
                  <a:lnTo>
                    <a:pt x="162367" y="1488200"/>
                  </a:lnTo>
                  <a:lnTo>
                    <a:pt x="145010" y="1444637"/>
                  </a:lnTo>
                  <a:lnTo>
                    <a:pt x="128605" y="1400720"/>
                  </a:lnTo>
                  <a:lnTo>
                    <a:pt x="113158" y="1356464"/>
                  </a:lnTo>
                  <a:lnTo>
                    <a:pt x="98674" y="1311886"/>
                  </a:lnTo>
                  <a:lnTo>
                    <a:pt x="85157" y="1267002"/>
                  </a:lnTo>
                  <a:lnTo>
                    <a:pt x="72615" y="1221830"/>
                  </a:lnTo>
                  <a:lnTo>
                    <a:pt x="61051" y="1176385"/>
                  </a:lnTo>
                  <a:lnTo>
                    <a:pt x="50472" y="1130684"/>
                  </a:lnTo>
                  <a:lnTo>
                    <a:pt x="40882" y="1084744"/>
                  </a:lnTo>
                  <a:lnTo>
                    <a:pt x="32288" y="1038581"/>
                  </a:lnTo>
                  <a:lnTo>
                    <a:pt x="24694" y="992212"/>
                  </a:lnTo>
                  <a:lnTo>
                    <a:pt x="18106" y="945652"/>
                  </a:lnTo>
                  <a:lnTo>
                    <a:pt x="12529" y="898920"/>
                  </a:lnTo>
                  <a:lnTo>
                    <a:pt x="7968" y="852030"/>
                  </a:lnTo>
                  <a:lnTo>
                    <a:pt x="4430" y="805000"/>
                  </a:lnTo>
                  <a:lnTo>
                    <a:pt x="1919" y="757846"/>
                  </a:lnTo>
                  <a:lnTo>
                    <a:pt x="440" y="710584"/>
                  </a:lnTo>
                  <a:lnTo>
                    <a:pt x="0" y="663232"/>
                  </a:lnTo>
                  <a:lnTo>
                    <a:pt x="602" y="615806"/>
                  </a:lnTo>
                  <a:lnTo>
                    <a:pt x="2254" y="568321"/>
                  </a:lnTo>
                  <a:lnTo>
                    <a:pt x="4959" y="520795"/>
                  </a:lnTo>
                  <a:lnTo>
                    <a:pt x="8725" y="473244"/>
                  </a:lnTo>
                  <a:lnTo>
                    <a:pt x="13554" y="425685"/>
                  </a:lnTo>
                  <a:lnTo>
                    <a:pt x="19455" y="378134"/>
                  </a:lnTo>
                  <a:lnTo>
                    <a:pt x="26430" y="330608"/>
                  </a:lnTo>
                  <a:lnTo>
                    <a:pt x="34487" y="283123"/>
                  </a:lnTo>
                  <a:lnTo>
                    <a:pt x="43630" y="235695"/>
                  </a:lnTo>
                  <a:lnTo>
                    <a:pt x="53864" y="188342"/>
                  </a:lnTo>
                  <a:lnTo>
                    <a:pt x="65196" y="141079"/>
                  </a:lnTo>
                  <a:lnTo>
                    <a:pt x="77630" y="93923"/>
                  </a:lnTo>
                  <a:lnTo>
                    <a:pt x="91172" y="46891"/>
                  </a:lnTo>
                  <a:lnTo>
                    <a:pt x="105827" y="0"/>
                  </a:lnTo>
                  <a:lnTo>
                    <a:pt x="2158909" y="667131"/>
                  </a:lnTo>
                  <a:lnTo>
                    <a:pt x="890052" y="2413635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124446" y="2109977"/>
              <a:ext cx="2053589" cy="2159000"/>
            </a:xfrm>
            <a:custGeom>
              <a:avLst/>
              <a:gdLst/>
              <a:ahLst/>
              <a:cxnLst/>
              <a:rect l="l" t="t" r="r" b="b"/>
              <a:pathLst>
                <a:path w="2053590" h="2159000">
                  <a:moveTo>
                    <a:pt x="2053081" y="0"/>
                  </a:moveTo>
                  <a:lnTo>
                    <a:pt x="2003959" y="554"/>
                  </a:lnTo>
                  <a:lnTo>
                    <a:pt x="1955048" y="2210"/>
                  </a:lnTo>
                  <a:lnTo>
                    <a:pt x="1906361" y="4958"/>
                  </a:lnTo>
                  <a:lnTo>
                    <a:pt x="1857912" y="8788"/>
                  </a:lnTo>
                  <a:lnTo>
                    <a:pt x="1809715" y="13689"/>
                  </a:lnTo>
                  <a:lnTo>
                    <a:pt x="1761786" y="19651"/>
                  </a:lnTo>
                  <a:lnTo>
                    <a:pt x="1714137" y="26664"/>
                  </a:lnTo>
                  <a:lnTo>
                    <a:pt x="1666782" y="34717"/>
                  </a:lnTo>
                  <a:lnTo>
                    <a:pt x="1619736" y="43802"/>
                  </a:lnTo>
                  <a:lnTo>
                    <a:pt x="1573013" y="53906"/>
                  </a:lnTo>
                  <a:lnTo>
                    <a:pt x="1526627" y="65021"/>
                  </a:lnTo>
                  <a:lnTo>
                    <a:pt x="1480592" y="77135"/>
                  </a:lnTo>
                  <a:lnTo>
                    <a:pt x="1434922" y="90239"/>
                  </a:lnTo>
                  <a:lnTo>
                    <a:pt x="1389630" y="104322"/>
                  </a:lnTo>
                  <a:lnTo>
                    <a:pt x="1344732" y="119375"/>
                  </a:lnTo>
                  <a:lnTo>
                    <a:pt x="1300241" y="135387"/>
                  </a:lnTo>
                  <a:lnTo>
                    <a:pt x="1256170" y="152347"/>
                  </a:lnTo>
                  <a:lnTo>
                    <a:pt x="1212535" y="170247"/>
                  </a:lnTo>
                  <a:lnTo>
                    <a:pt x="1169350" y="189074"/>
                  </a:lnTo>
                  <a:lnTo>
                    <a:pt x="1126627" y="208820"/>
                  </a:lnTo>
                  <a:lnTo>
                    <a:pt x="1084382" y="229474"/>
                  </a:lnTo>
                  <a:lnTo>
                    <a:pt x="1042628" y="251025"/>
                  </a:lnTo>
                  <a:lnTo>
                    <a:pt x="1001380" y="273465"/>
                  </a:lnTo>
                  <a:lnTo>
                    <a:pt x="960651" y="296781"/>
                  </a:lnTo>
                  <a:lnTo>
                    <a:pt x="920456" y="320965"/>
                  </a:lnTo>
                  <a:lnTo>
                    <a:pt x="880808" y="346005"/>
                  </a:lnTo>
                  <a:lnTo>
                    <a:pt x="841722" y="371893"/>
                  </a:lnTo>
                  <a:lnTo>
                    <a:pt x="803212" y="398617"/>
                  </a:lnTo>
                  <a:lnTo>
                    <a:pt x="765291" y="426167"/>
                  </a:lnTo>
                  <a:lnTo>
                    <a:pt x="727974" y="454533"/>
                  </a:lnTo>
                  <a:lnTo>
                    <a:pt x="691275" y="483705"/>
                  </a:lnTo>
                  <a:lnTo>
                    <a:pt x="655208" y="513673"/>
                  </a:lnTo>
                  <a:lnTo>
                    <a:pt x="619787" y="544427"/>
                  </a:lnTo>
                  <a:lnTo>
                    <a:pt x="585026" y="575956"/>
                  </a:lnTo>
                  <a:lnTo>
                    <a:pt x="550939" y="608249"/>
                  </a:lnTo>
                  <a:lnTo>
                    <a:pt x="517540" y="641298"/>
                  </a:lnTo>
                  <a:lnTo>
                    <a:pt x="484843" y="675091"/>
                  </a:lnTo>
                  <a:lnTo>
                    <a:pt x="452863" y="709619"/>
                  </a:lnTo>
                  <a:lnTo>
                    <a:pt x="421612" y="744871"/>
                  </a:lnTo>
                  <a:lnTo>
                    <a:pt x="391106" y="780837"/>
                  </a:lnTo>
                  <a:lnTo>
                    <a:pt x="361359" y="817507"/>
                  </a:lnTo>
                  <a:lnTo>
                    <a:pt x="332383" y="854870"/>
                  </a:lnTo>
                  <a:lnTo>
                    <a:pt x="304195" y="892917"/>
                  </a:lnTo>
                  <a:lnTo>
                    <a:pt x="276806" y="931637"/>
                  </a:lnTo>
                  <a:lnTo>
                    <a:pt x="250233" y="971020"/>
                  </a:lnTo>
                  <a:lnTo>
                    <a:pt x="224488" y="1011056"/>
                  </a:lnTo>
                  <a:lnTo>
                    <a:pt x="199585" y="1051735"/>
                  </a:lnTo>
                  <a:lnTo>
                    <a:pt x="175540" y="1093045"/>
                  </a:lnTo>
                  <a:lnTo>
                    <a:pt x="152365" y="1134978"/>
                  </a:lnTo>
                  <a:lnTo>
                    <a:pt x="130075" y="1177523"/>
                  </a:lnTo>
                  <a:lnTo>
                    <a:pt x="108683" y="1220670"/>
                  </a:lnTo>
                  <a:lnTo>
                    <a:pt x="88205" y="1264408"/>
                  </a:lnTo>
                  <a:lnTo>
                    <a:pt x="68654" y="1308728"/>
                  </a:lnTo>
                  <a:lnTo>
                    <a:pt x="50044" y="1353618"/>
                  </a:lnTo>
                  <a:lnTo>
                    <a:pt x="32388" y="1399070"/>
                  </a:lnTo>
                  <a:lnTo>
                    <a:pt x="15702" y="1445072"/>
                  </a:lnTo>
                  <a:lnTo>
                    <a:pt x="0" y="1491614"/>
                  </a:lnTo>
                  <a:lnTo>
                    <a:pt x="2053081" y="2158746"/>
                  </a:lnTo>
                  <a:lnTo>
                    <a:pt x="2053081" y="0"/>
                  </a:lnTo>
                  <a:close/>
                </a:path>
              </a:pathLst>
            </a:custGeom>
            <a:solidFill>
              <a:srgbClr val="40A7E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124446" y="2109977"/>
              <a:ext cx="2053589" cy="2159000"/>
            </a:xfrm>
            <a:custGeom>
              <a:avLst/>
              <a:gdLst/>
              <a:ahLst/>
              <a:cxnLst/>
              <a:rect l="l" t="t" r="r" b="b"/>
              <a:pathLst>
                <a:path w="2053590" h="2159000">
                  <a:moveTo>
                    <a:pt x="0" y="1491614"/>
                  </a:moveTo>
                  <a:lnTo>
                    <a:pt x="15702" y="1445072"/>
                  </a:lnTo>
                  <a:lnTo>
                    <a:pt x="32388" y="1399070"/>
                  </a:lnTo>
                  <a:lnTo>
                    <a:pt x="50044" y="1353618"/>
                  </a:lnTo>
                  <a:lnTo>
                    <a:pt x="68654" y="1308728"/>
                  </a:lnTo>
                  <a:lnTo>
                    <a:pt x="88205" y="1264408"/>
                  </a:lnTo>
                  <a:lnTo>
                    <a:pt x="108683" y="1220670"/>
                  </a:lnTo>
                  <a:lnTo>
                    <a:pt x="130075" y="1177523"/>
                  </a:lnTo>
                  <a:lnTo>
                    <a:pt x="152365" y="1134978"/>
                  </a:lnTo>
                  <a:lnTo>
                    <a:pt x="175540" y="1093045"/>
                  </a:lnTo>
                  <a:lnTo>
                    <a:pt x="199585" y="1051735"/>
                  </a:lnTo>
                  <a:lnTo>
                    <a:pt x="224488" y="1011056"/>
                  </a:lnTo>
                  <a:lnTo>
                    <a:pt x="250233" y="971020"/>
                  </a:lnTo>
                  <a:lnTo>
                    <a:pt x="276806" y="931637"/>
                  </a:lnTo>
                  <a:lnTo>
                    <a:pt x="304195" y="892917"/>
                  </a:lnTo>
                  <a:lnTo>
                    <a:pt x="332383" y="854870"/>
                  </a:lnTo>
                  <a:lnTo>
                    <a:pt x="361359" y="817507"/>
                  </a:lnTo>
                  <a:lnTo>
                    <a:pt x="391106" y="780837"/>
                  </a:lnTo>
                  <a:lnTo>
                    <a:pt x="421612" y="744871"/>
                  </a:lnTo>
                  <a:lnTo>
                    <a:pt x="452863" y="709619"/>
                  </a:lnTo>
                  <a:lnTo>
                    <a:pt x="484843" y="675091"/>
                  </a:lnTo>
                  <a:lnTo>
                    <a:pt x="517540" y="641298"/>
                  </a:lnTo>
                  <a:lnTo>
                    <a:pt x="550939" y="608249"/>
                  </a:lnTo>
                  <a:lnTo>
                    <a:pt x="585026" y="575956"/>
                  </a:lnTo>
                  <a:lnTo>
                    <a:pt x="619787" y="544427"/>
                  </a:lnTo>
                  <a:lnTo>
                    <a:pt x="655208" y="513673"/>
                  </a:lnTo>
                  <a:lnTo>
                    <a:pt x="691275" y="483705"/>
                  </a:lnTo>
                  <a:lnTo>
                    <a:pt x="727974" y="454533"/>
                  </a:lnTo>
                  <a:lnTo>
                    <a:pt x="765291" y="426167"/>
                  </a:lnTo>
                  <a:lnTo>
                    <a:pt x="803212" y="398617"/>
                  </a:lnTo>
                  <a:lnTo>
                    <a:pt x="841722" y="371893"/>
                  </a:lnTo>
                  <a:lnTo>
                    <a:pt x="880808" y="346005"/>
                  </a:lnTo>
                  <a:lnTo>
                    <a:pt x="920456" y="320965"/>
                  </a:lnTo>
                  <a:lnTo>
                    <a:pt x="960651" y="296781"/>
                  </a:lnTo>
                  <a:lnTo>
                    <a:pt x="1001380" y="273465"/>
                  </a:lnTo>
                  <a:lnTo>
                    <a:pt x="1042628" y="251025"/>
                  </a:lnTo>
                  <a:lnTo>
                    <a:pt x="1084382" y="229474"/>
                  </a:lnTo>
                  <a:lnTo>
                    <a:pt x="1126627" y="208820"/>
                  </a:lnTo>
                  <a:lnTo>
                    <a:pt x="1169350" y="189074"/>
                  </a:lnTo>
                  <a:lnTo>
                    <a:pt x="1212535" y="170247"/>
                  </a:lnTo>
                  <a:lnTo>
                    <a:pt x="1256170" y="152347"/>
                  </a:lnTo>
                  <a:lnTo>
                    <a:pt x="1300241" y="135387"/>
                  </a:lnTo>
                  <a:lnTo>
                    <a:pt x="1344732" y="119375"/>
                  </a:lnTo>
                  <a:lnTo>
                    <a:pt x="1389630" y="104322"/>
                  </a:lnTo>
                  <a:lnTo>
                    <a:pt x="1434922" y="90239"/>
                  </a:lnTo>
                  <a:lnTo>
                    <a:pt x="1480592" y="77135"/>
                  </a:lnTo>
                  <a:lnTo>
                    <a:pt x="1526627" y="65021"/>
                  </a:lnTo>
                  <a:lnTo>
                    <a:pt x="1573013" y="53906"/>
                  </a:lnTo>
                  <a:lnTo>
                    <a:pt x="1619736" y="43802"/>
                  </a:lnTo>
                  <a:lnTo>
                    <a:pt x="1666782" y="34717"/>
                  </a:lnTo>
                  <a:lnTo>
                    <a:pt x="1714137" y="26664"/>
                  </a:lnTo>
                  <a:lnTo>
                    <a:pt x="1761786" y="19651"/>
                  </a:lnTo>
                  <a:lnTo>
                    <a:pt x="1809715" y="13689"/>
                  </a:lnTo>
                  <a:lnTo>
                    <a:pt x="1857912" y="8788"/>
                  </a:lnTo>
                  <a:lnTo>
                    <a:pt x="1906361" y="4958"/>
                  </a:lnTo>
                  <a:lnTo>
                    <a:pt x="1955048" y="2210"/>
                  </a:lnTo>
                  <a:lnTo>
                    <a:pt x="2003959" y="554"/>
                  </a:lnTo>
                  <a:lnTo>
                    <a:pt x="2053081" y="0"/>
                  </a:lnTo>
                  <a:lnTo>
                    <a:pt x="2053081" y="2158746"/>
                  </a:lnTo>
                  <a:lnTo>
                    <a:pt x="0" y="149161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903689" y="2939606"/>
            <a:ext cx="770096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86" marR="3810" indent="-33338">
              <a:spcBef>
                <a:spcPts val="79"/>
              </a:spcBef>
            </a:pPr>
            <a:r>
              <a:rPr sz="1050" spc="-4" dirty="0">
                <a:solidFill>
                  <a:srgbClr val="FFFFFF"/>
                </a:solidFill>
                <a:latin typeface="Arial Unicode MS"/>
                <a:cs typeface="Arial Unicode MS"/>
              </a:rPr>
              <a:t>К</a:t>
            </a:r>
            <a:r>
              <a:rPr sz="1050" spc="53" dirty="0">
                <a:solidFill>
                  <a:srgbClr val="FFFFFF"/>
                </a:solidFill>
                <a:latin typeface="Arial Unicode MS"/>
                <a:cs typeface="Arial Unicode MS"/>
              </a:rPr>
              <a:t>р</a:t>
            </a:r>
            <a:r>
              <a:rPr sz="1050" spc="-19" dirty="0">
                <a:solidFill>
                  <a:srgbClr val="FFFFFF"/>
                </a:solidFill>
                <a:latin typeface="Arial Unicode MS"/>
                <a:cs typeface="Arial Unicode MS"/>
              </a:rPr>
              <a:t>еа</a:t>
            </a:r>
            <a:r>
              <a:rPr sz="1050" spc="-23" dirty="0">
                <a:solidFill>
                  <a:srgbClr val="FFFFFF"/>
                </a:solidFill>
                <a:latin typeface="Arial Unicode MS"/>
                <a:cs typeface="Arial Unicode MS"/>
              </a:rPr>
              <a:t>т</a:t>
            </a:r>
            <a:r>
              <a:rPr sz="1050" spc="38" dirty="0">
                <a:solidFill>
                  <a:srgbClr val="FFFFFF"/>
                </a:solidFill>
                <a:latin typeface="Arial Unicode MS"/>
                <a:cs typeface="Arial Unicode MS"/>
              </a:rPr>
              <a:t>и</a:t>
            </a:r>
            <a:r>
              <a:rPr sz="1050" spc="30" dirty="0">
                <a:solidFill>
                  <a:srgbClr val="FFFFFF"/>
                </a:solidFill>
                <a:latin typeface="Arial Unicode MS"/>
                <a:cs typeface="Arial Unicode MS"/>
              </a:rPr>
              <a:t>в</a:t>
            </a:r>
            <a:r>
              <a:rPr sz="1050" spc="56" dirty="0">
                <a:solidFill>
                  <a:srgbClr val="FFFFFF"/>
                </a:solidFill>
                <a:latin typeface="Arial Unicode MS"/>
                <a:cs typeface="Arial Unicode MS"/>
              </a:rPr>
              <a:t>н</a:t>
            </a:r>
            <a:r>
              <a:rPr sz="1050" spc="30" dirty="0">
                <a:solidFill>
                  <a:srgbClr val="FFFFFF"/>
                </a:solidFill>
                <a:latin typeface="Arial Unicode MS"/>
                <a:cs typeface="Arial Unicode MS"/>
              </a:rPr>
              <a:t>о</a:t>
            </a:r>
            <a:r>
              <a:rPr sz="1050" spc="-8" dirty="0">
                <a:solidFill>
                  <a:srgbClr val="FFFFFF"/>
                </a:solidFill>
                <a:latin typeface="Arial Unicode MS"/>
                <a:cs typeface="Arial Unicode MS"/>
              </a:rPr>
              <a:t>е  </a:t>
            </a:r>
            <a:r>
              <a:rPr sz="1050" spc="15" dirty="0">
                <a:solidFill>
                  <a:srgbClr val="FFFFFF"/>
                </a:solidFill>
                <a:latin typeface="Arial Unicode MS"/>
                <a:cs typeface="Arial Unicode MS"/>
              </a:rPr>
              <a:t>мышление</a:t>
            </a:r>
            <a:endParaRPr sz="1050">
              <a:latin typeface="Arial Unicode MS"/>
              <a:cs typeface="Arial Unicode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80779" y="4193952"/>
            <a:ext cx="91535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1440" marR="83344" algn="ctr">
              <a:spcBef>
                <a:spcPts val="75"/>
              </a:spcBef>
            </a:pPr>
            <a:r>
              <a:rPr sz="900" spc="-101" dirty="0">
                <a:solidFill>
                  <a:srgbClr val="FFFFFF"/>
                </a:solidFill>
                <a:latin typeface="Arial Unicode MS"/>
                <a:cs typeface="Arial Unicode MS"/>
              </a:rPr>
              <a:t>Е</a:t>
            </a:r>
            <a:r>
              <a:rPr sz="900" spc="-11" dirty="0">
                <a:solidFill>
                  <a:srgbClr val="FFFFFF"/>
                </a:solidFill>
                <a:latin typeface="Arial Unicode MS"/>
                <a:cs typeface="Arial Unicode MS"/>
              </a:rPr>
              <a:t>с</a:t>
            </a:r>
            <a:r>
              <a:rPr sz="900" dirty="0">
                <a:solidFill>
                  <a:srgbClr val="FFFFFF"/>
                </a:solidFill>
                <a:latin typeface="Arial Unicode MS"/>
                <a:cs typeface="Arial Unicode MS"/>
              </a:rPr>
              <a:t>т</a:t>
            </a:r>
            <a:r>
              <a:rPr sz="900" spc="-19" dirty="0">
                <a:solidFill>
                  <a:srgbClr val="FFFFFF"/>
                </a:solidFill>
                <a:latin typeface="Arial Unicode MS"/>
                <a:cs typeface="Arial Unicode MS"/>
              </a:rPr>
              <a:t>е</a:t>
            </a:r>
            <a:r>
              <a:rPr sz="900" spc="-11" dirty="0">
                <a:solidFill>
                  <a:srgbClr val="FFFFFF"/>
                </a:solidFill>
                <a:latin typeface="Arial Unicode MS"/>
                <a:cs typeface="Arial Unicode MS"/>
              </a:rPr>
              <a:t>ст</a:t>
            </a:r>
            <a:r>
              <a:rPr sz="900" spc="23" dirty="0">
                <a:solidFill>
                  <a:srgbClr val="FFFFFF"/>
                </a:solidFill>
                <a:latin typeface="Arial Unicode MS"/>
                <a:cs typeface="Arial Unicode MS"/>
              </a:rPr>
              <a:t>ве</a:t>
            </a:r>
            <a:r>
              <a:rPr sz="900" spc="30" dirty="0">
                <a:solidFill>
                  <a:srgbClr val="FFFFFF"/>
                </a:solidFill>
                <a:latin typeface="Arial Unicode MS"/>
                <a:cs typeface="Arial Unicode MS"/>
              </a:rPr>
              <a:t>н</a:t>
            </a:r>
            <a:r>
              <a:rPr sz="900" spc="38" dirty="0">
                <a:solidFill>
                  <a:srgbClr val="FFFFFF"/>
                </a:solidFill>
                <a:latin typeface="Arial Unicode MS"/>
                <a:cs typeface="Arial Unicode MS"/>
              </a:rPr>
              <a:t>н</a:t>
            </a:r>
            <a:r>
              <a:rPr sz="900" spc="45" dirty="0">
                <a:solidFill>
                  <a:srgbClr val="FFFFFF"/>
                </a:solidFill>
                <a:latin typeface="Arial Unicode MS"/>
                <a:cs typeface="Arial Unicode MS"/>
              </a:rPr>
              <a:t>о</a:t>
            </a:r>
            <a:r>
              <a:rPr sz="900" dirty="0">
                <a:solidFill>
                  <a:srgbClr val="FFFFFF"/>
                </a:solidFill>
                <a:latin typeface="Arial Unicode MS"/>
                <a:cs typeface="Arial Unicode MS"/>
              </a:rPr>
              <a:t>–  </a:t>
            </a:r>
            <a:r>
              <a:rPr sz="900" spc="11" dirty="0">
                <a:solidFill>
                  <a:srgbClr val="FFFFFF"/>
                </a:solidFill>
                <a:latin typeface="Arial Unicode MS"/>
                <a:cs typeface="Arial Unicode MS"/>
              </a:rPr>
              <a:t>научная</a:t>
            </a:r>
            <a:endParaRPr sz="900">
              <a:latin typeface="Arial Unicode MS"/>
              <a:cs typeface="Arial Unicode MS"/>
            </a:endParaRPr>
          </a:p>
          <a:p>
            <a:pPr marL="476" algn="ctr"/>
            <a:r>
              <a:rPr sz="900" spc="11" dirty="0">
                <a:solidFill>
                  <a:srgbClr val="FFFFFF"/>
                </a:solidFill>
                <a:latin typeface="Arial Unicode MS"/>
                <a:cs typeface="Arial Unicode MS"/>
              </a:rPr>
              <a:t>грамотность</a:t>
            </a:r>
            <a:endParaRPr sz="900">
              <a:latin typeface="Arial Unicode MS"/>
              <a:cs typeface="Arial Unicode MS"/>
            </a:endParaRPr>
          </a:p>
          <a:p>
            <a:pPr algn="ct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Arial Unicode MS"/>
                <a:cs typeface="Arial Unicode MS"/>
              </a:rPr>
              <a:t>2006,</a:t>
            </a:r>
            <a:r>
              <a:rPr sz="900" spc="-6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900" dirty="0">
                <a:solidFill>
                  <a:srgbClr val="FFFFFF"/>
                </a:solidFill>
                <a:latin typeface="Arial Unicode MS"/>
                <a:cs typeface="Arial Unicode MS"/>
              </a:rPr>
              <a:t>2015,</a:t>
            </a:r>
            <a:r>
              <a:rPr sz="900" spc="-56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Arial Unicode MS"/>
                <a:cs typeface="Arial Unicode MS"/>
              </a:rPr>
              <a:t>2025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80998" y="2187321"/>
            <a:ext cx="996791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8" dirty="0">
                <a:latin typeface="Calibri"/>
                <a:cs typeface="Calibri"/>
              </a:rPr>
              <a:t>Ведущий</a:t>
            </a:r>
            <a:endParaRPr sz="900">
              <a:latin typeface="Calibri"/>
              <a:cs typeface="Calibri"/>
            </a:endParaRPr>
          </a:p>
          <a:p>
            <a:pPr marL="9525"/>
            <a:r>
              <a:rPr sz="900" b="1" spc="-4" dirty="0">
                <a:latin typeface="Calibri"/>
                <a:cs typeface="Calibri"/>
              </a:rPr>
              <a:t>компонент</a:t>
            </a:r>
            <a:r>
              <a:rPr sz="900" b="1" spc="-34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в</a:t>
            </a:r>
            <a:r>
              <a:rPr sz="900" b="1" spc="-23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2022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23" dirty="0">
                <a:latin typeface="Calibri"/>
                <a:cs typeface="Calibri"/>
              </a:rPr>
              <a:t>г.</a:t>
            </a:r>
            <a:endParaRPr sz="900">
              <a:latin typeface="Calibri"/>
              <a:cs typeface="Calibri"/>
            </a:endParaRPr>
          </a:p>
          <a:p>
            <a:pPr marL="9525"/>
            <a:r>
              <a:rPr sz="900" spc="-4" dirty="0">
                <a:latin typeface="Calibri"/>
                <a:cs typeface="Calibri"/>
              </a:rPr>
              <a:t>Участвуют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80998" y="2598991"/>
            <a:ext cx="87296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spc="-8" dirty="0">
                <a:latin typeface="Calibri"/>
                <a:cs typeface="Calibri"/>
              </a:rPr>
              <a:t>сегодняшние </a:t>
            </a:r>
            <a:r>
              <a:rPr sz="900" spc="-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во</a:t>
            </a:r>
            <a:r>
              <a:rPr sz="900" spc="-4" dirty="0">
                <a:latin typeface="Calibri"/>
                <a:cs typeface="Calibri"/>
              </a:rPr>
              <a:t>с</a:t>
            </a:r>
            <a:r>
              <a:rPr sz="900" dirty="0">
                <a:latin typeface="Calibri"/>
                <a:cs typeface="Calibri"/>
              </a:rPr>
              <a:t>ьми</a:t>
            </a:r>
            <a:r>
              <a:rPr sz="900" spc="-8" dirty="0">
                <a:latin typeface="Calibri"/>
                <a:cs typeface="Calibri"/>
              </a:rPr>
              <a:t>к</a:t>
            </a:r>
            <a:r>
              <a:rPr sz="900" spc="-4" dirty="0">
                <a:latin typeface="Calibri"/>
                <a:cs typeface="Calibri"/>
              </a:rPr>
              <a:t>ла</a:t>
            </a:r>
            <a:r>
              <a:rPr sz="900" spc="-11" dirty="0">
                <a:latin typeface="Calibri"/>
                <a:cs typeface="Calibri"/>
              </a:rPr>
              <a:t>с</a:t>
            </a:r>
            <a:r>
              <a:rPr sz="900" spc="-4" dirty="0">
                <a:latin typeface="Calibri"/>
                <a:cs typeface="Calibri"/>
              </a:rPr>
              <a:t>с</a:t>
            </a:r>
            <a:r>
              <a:rPr sz="900" spc="-8" dirty="0">
                <a:latin typeface="Calibri"/>
                <a:cs typeface="Calibri"/>
              </a:rPr>
              <a:t>н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-8" dirty="0">
                <a:latin typeface="Calibri"/>
                <a:cs typeface="Calibri"/>
              </a:rPr>
              <a:t>к</a:t>
            </a:r>
            <a:r>
              <a:rPr sz="900" dirty="0">
                <a:latin typeface="Calibri"/>
                <a:cs typeface="Calibri"/>
              </a:rPr>
              <a:t>и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158330" y="2456879"/>
            <a:ext cx="147875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4286" algn="r">
              <a:spcBef>
                <a:spcPts val="75"/>
              </a:spcBef>
            </a:pPr>
            <a:r>
              <a:rPr sz="900" b="1" spc="-8" dirty="0">
                <a:latin typeface="Calibri"/>
                <a:cs typeface="Calibri"/>
              </a:rPr>
              <a:t>Ведущий</a:t>
            </a:r>
            <a:r>
              <a:rPr sz="900" b="1" spc="-26" dirty="0">
                <a:latin typeface="Calibri"/>
                <a:cs typeface="Calibri"/>
              </a:rPr>
              <a:t> </a:t>
            </a:r>
            <a:r>
              <a:rPr sz="900" b="1" spc="-4" dirty="0">
                <a:latin typeface="Calibri"/>
                <a:cs typeface="Calibri"/>
              </a:rPr>
              <a:t>компонент</a:t>
            </a:r>
            <a:r>
              <a:rPr sz="900" b="1" spc="-26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в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2022</a:t>
            </a:r>
            <a:r>
              <a:rPr sz="900" b="1" spc="-8" dirty="0">
                <a:latin typeface="Calibri"/>
                <a:cs typeface="Calibri"/>
              </a:rPr>
              <a:t> </a:t>
            </a:r>
            <a:r>
              <a:rPr sz="900" b="1" spc="-23" dirty="0">
                <a:latin typeface="Calibri"/>
                <a:cs typeface="Calibri"/>
              </a:rPr>
              <a:t>г.</a:t>
            </a:r>
            <a:endParaRPr sz="900">
              <a:latin typeface="Calibri"/>
              <a:cs typeface="Calibri"/>
            </a:endParaRPr>
          </a:p>
          <a:p>
            <a:pPr marR="3810" algn="r"/>
            <a:r>
              <a:rPr sz="900" spc="-4" dirty="0">
                <a:latin typeface="Calibri"/>
                <a:cs typeface="Calibri"/>
              </a:rPr>
              <a:t>Участвуют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8" dirty="0">
                <a:latin typeface="Calibri"/>
                <a:cs typeface="Calibri"/>
              </a:rPr>
              <a:t>сегодняшние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64120" y="2731198"/>
            <a:ext cx="87296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4" dirty="0">
                <a:latin typeface="Calibri"/>
                <a:cs typeface="Calibri"/>
              </a:rPr>
              <a:t>восьмиклассники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32847" y="4665822"/>
            <a:ext cx="147875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4286" algn="r">
              <a:spcBef>
                <a:spcPts val="75"/>
              </a:spcBef>
            </a:pPr>
            <a:r>
              <a:rPr sz="900" b="1" spc="-8" dirty="0">
                <a:latin typeface="Calibri"/>
                <a:cs typeface="Calibri"/>
              </a:rPr>
              <a:t>Ведущий</a:t>
            </a:r>
            <a:r>
              <a:rPr sz="900" b="1" spc="-26" dirty="0">
                <a:latin typeface="Calibri"/>
                <a:cs typeface="Calibri"/>
              </a:rPr>
              <a:t> </a:t>
            </a:r>
            <a:r>
              <a:rPr sz="900" b="1" spc="-4" dirty="0">
                <a:latin typeface="Calibri"/>
                <a:cs typeface="Calibri"/>
              </a:rPr>
              <a:t>компонент</a:t>
            </a:r>
            <a:r>
              <a:rPr sz="900" b="1" spc="-26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в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2025</a:t>
            </a:r>
            <a:r>
              <a:rPr sz="900" b="1" spc="-8" dirty="0">
                <a:latin typeface="Calibri"/>
                <a:cs typeface="Calibri"/>
              </a:rPr>
              <a:t> </a:t>
            </a:r>
            <a:r>
              <a:rPr sz="900" b="1" spc="-23" dirty="0">
                <a:latin typeface="Calibri"/>
                <a:cs typeface="Calibri"/>
              </a:rPr>
              <a:t>г.</a:t>
            </a:r>
            <a:endParaRPr sz="900">
              <a:latin typeface="Calibri"/>
              <a:cs typeface="Calibri"/>
            </a:endParaRPr>
          </a:p>
          <a:p>
            <a:pPr marR="3810" algn="r"/>
            <a:r>
              <a:rPr sz="900" spc="-4" dirty="0">
                <a:latin typeface="Calibri"/>
                <a:cs typeface="Calibri"/>
              </a:rPr>
              <a:t>Участвуют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8" dirty="0">
                <a:latin typeface="Calibri"/>
                <a:cs typeface="Calibri"/>
              </a:rPr>
              <a:t>сегодняшние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00646" y="4940122"/>
            <a:ext cx="81105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8" dirty="0">
                <a:latin typeface="Calibri"/>
                <a:cs typeface="Calibri"/>
              </a:rPr>
              <a:t>шестиклассники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638168" y="2566034"/>
            <a:ext cx="5410200" cy="2334578"/>
          </a:xfrm>
          <a:custGeom>
            <a:avLst/>
            <a:gdLst/>
            <a:ahLst/>
            <a:cxnLst/>
            <a:rect l="l" t="t" r="r" b="b"/>
            <a:pathLst>
              <a:path w="7213600" h="3112770">
                <a:moveTo>
                  <a:pt x="4010914" y="1101090"/>
                </a:moveTo>
                <a:lnTo>
                  <a:pt x="2744724" y="1094232"/>
                </a:lnTo>
              </a:path>
              <a:path w="7213600" h="3112770">
                <a:moveTo>
                  <a:pt x="2744724" y="179832"/>
                </a:moveTo>
                <a:lnTo>
                  <a:pt x="2744724" y="1100074"/>
                </a:lnTo>
              </a:path>
              <a:path w="7213600" h="3112770">
                <a:moveTo>
                  <a:pt x="2744469" y="179832"/>
                </a:moveTo>
                <a:lnTo>
                  <a:pt x="601980" y="179832"/>
                </a:lnTo>
              </a:path>
              <a:path w="7213600" h="3112770">
                <a:moveTo>
                  <a:pt x="5709666" y="0"/>
                </a:moveTo>
                <a:lnTo>
                  <a:pt x="5704332" y="853059"/>
                </a:lnTo>
              </a:path>
              <a:path w="7213600" h="3112770">
                <a:moveTo>
                  <a:pt x="7213473" y="0"/>
                </a:moveTo>
                <a:lnTo>
                  <a:pt x="5710428" y="0"/>
                </a:lnTo>
              </a:path>
              <a:path w="7213600" h="3112770">
                <a:moveTo>
                  <a:pt x="3869816" y="2158492"/>
                </a:moveTo>
                <a:lnTo>
                  <a:pt x="2177796" y="2145792"/>
                </a:lnTo>
              </a:path>
              <a:path w="7213600" h="3112770">
                <a:moveTo>
                  <a:pt x="2177796" y="3112262"/>
                </a:moveTo>
                <a:lnTo>
                  <a:pt x="2177796" y="2150364"/>
                </a:lnTo>
              </a:path>
              <a:path w="7213600" h="3112770">
                <a:moveTo>
                  <a:pt x="2178304" y="3112008"/>
                </a:moveTo>
                <a:lnTo>
                  <a:pt x="0" y="3112008"/>
                </a:lnTo>
              </a:path>
            </a:pathLst>
          </a:custGeom>
          <a:ln w="12700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 txBox="1"/>
          <p:nvPr/>
        </p:nvSpPr>
        <p:spPr>
          <a:xfrm>
            <a:off x="4920399" y="1838456"/>
            <a:ext cx="3237548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23" dirty="0">
                <a:latin typeface="Segoe UI"/>
                <a:cs typeface="Segoe UI"/>
              </a:rPr>
              <a:t>Структура</a:t>
            </a:r>
            <a:r>
              <a:rPr sz="1200" b="1" dirty="0">
                <a:latin typeface="Segoe UI"/>
                <a:cs typeface="Segoe UI"/>
              </a:rPr>
              <a:t> </a:t>
            </a:r>
            <a:r>
              <a:rPr sz="1200" b="1" spc="-23" dirty="0">
                <a:latin typeface="Segoe UI"/>
                <a:cs typeface="Segoe UI"/>
              </a:rPr>
              <a:t>измерительных</a:t>
            </a:r>
            <a:r>
              <a:rPr sz="1200" b="1" spc="-8" dirty="0">
                <a:latin typeface="Segoe UI"/>
                <a:cs typeface="Segoe UI"/>
              </a:rPr>
              <a:t> </a:t>
            </a:r>
            <a:r>
              <a:rPr sz="1200" b="1" spc="-23" dirty="0">
                <a:latin typeface="Segoe UI"/>
                <a:cs typeface="Segoe UI"/>
              </a:rPr>
              <a:t>материалов</a:t>
            </a:r>
            <a:r>
              <a:rPr sz="1200" b="1" spc="8" dirty="0">
                <a:latin typeface="Segoe UI"/>
                <a:cs typeface="Segoe UI"/>
              </a:rPr>
              <a:t> </a:t>
            </a:r>
            <a:r>
              <a:rPr sz="1200" b="1" spc="-15" dirty="0">
                <a:latin typeface="Segoe UI"/>
                <a:cs typeface="Segoe UI"/>
              </a:rPr>
              <a:t>PISA</a:t>
            </a:r>
            <a:endParaRPr sz="1200" dirty="0">
              <a:latin typeface="Segoe UI"/>
              <a:cs typeface="Segoe U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1560" y="1821239"/>
            <a:ext cx="3951923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23" dirty="0">
                <a:latin typeface="Segoe UI"/>
                <a:cs typeface="Segoe UI"/>
              </a:rPr>
              <a:t>Национальная</a:t>
            </a:r>
            <a:r>
              <a:rPr sz="1200" b="1" spc="11" dirty="0">
                <a:latin typeface="Segoe UI"/>
                <a:cs typeface="Segoe UI"/>
              </a:rPr>
              <a:t> </a:t>
            </a:r>
            <a:r>
              <a:rPr sz="1200" b="1" spc="-23" dirty="0">
                <a:latin typeface="Segoe UI"/>
                <a:cs typeface="Segoe UI"/>
              </a:rPr>
              <a:t>система</a:t>
            </a:r>
            <a:r>
              <a:rPr sz="1200" b="1" spc="-15" dirty="0">
                <a:latin typeface="Segoe UI"/>
                <a:cs typeface="Segoe UI"/>
              </a:rPr>
              <a:t> </a:t>
            </a:r>
            <a:r>
              <a:rPr sz="1200" b="1" spc="-19" dirty="0">
                <a:latin typeface="Segoe UI"/>
                <a:cs typeface="Segoe UI"/>
              </a:rPr>
              <a:t>оценки</a:t>
            </a:r>
            <a:r>
              <a:rPr sz="1200" b="1" spc="-11" dirty="0">
                <a:latin typeface="Segoe UI"/>
                <a:cs typeface="Segoe UI"/>
              </a:rPr>
              <a:t> </a:t>
            </a:r>
            <a:r>
              <a:rPr sz="1200" b="1" spc="-23" dirty="0">
                <a:latin typeface="Segoe UI"/>
                <a:cs typeface="Segoe UI"/>
              </a:rPr>
              <a:t>качества</a:t>
            </a:r>
            <a:r>
              <a:rPr sz="1200" b="1" spc="-4" dirty="0">
                <a:latin typeface="Segoe UI"/>
                <a:cs typeface="Segoe UI"/>
              </a:rPr>
              <a:t> </a:t>
            </a:r>
            <a:r>
              <a:rPr sz="1200" b="1" spc="-23" dirty="0">
                <a:latin typeface="Segoe UI"/>
                <a:cs typeface="Segoe UI"/>
              </a:rPr>
              <a:t>образования</a:t>
            </a:r>
            <a:endParaRPr sz="1200" dirty="0">
              <a:latin typeface="Segoe UI"/>
              <a:cs typeface="Segoe UI"/>
            </a:endParaRPr>
          </a:p>
        </p:txBody>
      </p:sp>
      <p:graphicFrame>
        <p:nvGraphicFramePr>
          <p:cNvPr id="46" name="object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0101455"/>
              </p:ext>
            </p:extLst>
          </p:nvPr>
        </p:nvGraphicFramePr>
        <p:xfrm>
          <a:off x="748222" y="2723102"/>
          <a:ext cx="3221832" cy="1719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6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88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8604">
                <a:tc>
                  <a:txBody>
                    <a:bodyPr/>
                    <a:lstStyle/>
                    <a:p>
                      <a:pPr marL="31750">
                        <a:lnSpc>
                          <a:spcPts val="1905"/>
                        </a:lnSpc>
                      </a:pPr>
                      <a:r>
                        <a:rPr sz="1500" b="1" spc="-5" dirty="0">
                          <a:solidFill>
                            <a:srgbClr val="2C2B8D"/>
                          </a:solidFill>
                          <a:latin typeface="Calibri"/>
                          <a:cs typeface="Calibri"/>
                        </a:rPr>
                        <a:t>ГИА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78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580"/>
                        </a:lnSpc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Государственная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итоговая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аттестация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84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b="1" dirty="0">
                          <a:solidFill>
                            <a:srgbClr val="2C2B8D"/>
                          </a:solidFill>
                          <a:latin typeface="Calibri"/>
                          <a:cs typeface="Calibri"/>
                        </a:rPr>
                        <a:t>ВПР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0479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861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Всероссийские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проверочные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работы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8103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09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500" b="1" spc="-15" dirty="0">
                          <a:solidFill>
                            <a:srgbClr val="2C2B8D"/>
                          </a:solidFill>
                          <a:latin typeface="Calibri"/>
                          <a:cs typeface="Calibri"/>
                        </a:rPr>
                        <a:t>НИКО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64294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676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Национальные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исследования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качества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образования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907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00" b="1" dirty="0">
                          <a:solidFill>
                            <a:srgbClr val="2C2B8D"/>
                          </a:solidFill>
                          <a:latin typeface="Calibri"/>
                          <a:cs typeface="Calibri"/>
                        </a:rPr>
                        <a:t>МИ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2859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241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Международные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исследования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483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PISA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Общероссийская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оценка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модели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PISA*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78581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" name="object 47"/>
          <p:cNvSpPr txBox="1"/>
          <p:nvPr/>
        </p:nvSpPr>
        <p:spPr>
          <a:xfrm>
            <a:off x="7299769" y="3965352"/>
            <a:ext cx="1062038" cy="4943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-476" algn="ctr">
              <a:spcBef>
                <a:spcPts val="75"/>
              </a:spcBef>
            </a:pPr>
            <a:r>
              <a:rPr sz="1050" spc="-8" dirty="0">
                <a:solidFill>
                  <a:srgbClr val="FFFFFF"/>
                </a:solidFill>
                <a:latin typeface="Arial Unicode MS"/>
                <a:cs typeface="Arial Unicode MS"/>
              </a:rPr>
              <a:t>Читательская </a:t>
            </a:r>
            <a:r>
              <a:rPr sz="1050" spc="-4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Arial Unicode MS"/>
                <a:cs typeface="Arial Unicode MS"/>
              </a:rPr>
              <a:t>грамотность </a:t>
            </a:r>
            <a:r>
              <a:rPr sz="1050" spc="19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50" dirty="0">
                <a:solidFill>
                  <a:srgbClr val="FFFFFF"/>
                </a:solidFill>
                <a:latin typeface="Arial Unicode MS"/>
                <a:cs typeface="Arial Unicode MS"/>
              </a:rPr>
              <a:t>2009,</a:t>
            </a:r>
            <a:r>
              <a:rPr sz="1050" spc="-6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50" dirty="0">
                <a:solidFill>
                  <a:srgbClr val="FFFFFF"/>
                </a:solidFill>
                <a:latin typeface="Arial Unicode MS"/>
                <a:cs typeface="Arial Unicode MS"/>
              </a:rPr>
              <a:t>2018,</a:t>
            </a:r>
            <a:r>
              <a:rPr sz="1050" spc="-6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50" spc="19" dirty="0">
                <a:solidFill>
                  <a:srgbClr val="FFFFFF"/>
                </a:solidFill>
                <a:latin typeface="Arial Unicode MS"/>
                <a:cs typeface="Arial Unicode MS"/>
              </a:rPr>
              <a:t>2027</a:t>
            </a:r>
            <a:endParaRPr sz="1050">
              <a:latin typeface="Arial Unicode MS"/>
              <a:cs typeface="Arial Unicode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791134" y="3039523"/>
            <a:ext cx="126301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214313" algn="l"/>
              </a:tabLst>
            </a:pPr>
            <a:r>
              <a:rPr sz="1050" b="1" strike="sngStrike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1050" strike="sngStrike" spc="-4" dirty="0">
                <a:solidFill>
                  <a:srgbClr val="FFFFFF"/>
                </a:solidFill>
                <a:latin typeface="Arial Unicode MS"/>
                <a:cs typeface="Arial Unicode MS"/>
              </a:rPr>
              <a:t>Математичес</a:t>
            </a:r>
            <a:r>
              <a:rPr sz="1050" spc="-4" dirty="0">
                <a:solidFill>
                  <a:srgbClr val="FFFFFF"/>
                </a:solidFill>
                <a:latin typeface="Arial Unicode MS"/>
                <a:cs typeface="Arial Unicode MS"/>
              </a:rPr>
              <a:t>кая</a:t>
            </a:r>
            <a:endParaRPr sz="1050">
              <a:latin typeface="Arial Unicode MS"/>
              <a:cs typeface="Arial Unicode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994111" y="3199829"/>
            <a:ext cx="1062038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sz="1050" spc="15" dirty="0">
                <a:solidFill>
                  <a:srgbClr val="FFFFFF"/>
                </a:solidFill>
                <a:latin typeface="Arial Unicode MS"/>
                <a:cs typeface="Arial Unicode MS"/>
              </a:rPr>
              <a:t>грамотность</a:t>
            </a:r>
            <a:endParaRPr sz="1050" dirty="0">
              <a:latin typeface="Arial Unicode MS"/>
              <a:cs typeface="Arial Unicode MS"/>
            </a:endParaRPr>
          </a:p>
          <a:p>
            <a:pPr algn="ctr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 Unicode MS"/>
                <a:cs typeface="Arial Unicode MS"/>
              </a:rPr>
              <a:t>2003,</a:t>
            </a:r>
            <a:r>
              <a:rPr sz="1050" spc="-6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50" dirty="0">
                <a:solidFill>
                  <a:srgbClr val="FFFFFF"/>
                </a:solidFill>
                <a:latin typeface="Arial Unicode MS"/>
                <a:cs typeface="Arial Unicode MS"/>
              </a:rPr>
              <a:t>2012,</a:t>
            </a:r>
            <a:r>
              <a:rPr sz="1050" spc="-64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50" spc="19" dirty="0">
                <a:solidFill>
                  <a:srgbClr val="FFFFFF"/>
                </a:solidFill>
                <a:latin typeface="Arial Unicode MS"/>
                <a:cs typeface="Arial Unicode MS"/>
              </a:rPr>
              <a:t>2022</a:t>
            </a:r>
            <a:endParaRPr sz="1050" dirty="0">
              <a:latin typeface="Arial Unicode MS"/>
              <a:cs typeface="Arial Unicode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389180" y="4848415"/>
            <a:ext cx="1062990" cy="4943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-953" algn="ctr">
              <a:spcBef>
                <a:spcPts val="75"/>
              </a:spcBef>
            </a:pPr>
            <a:r>
              <a:rPr sz="1050" spc="-8" dirty="0">
                <a:solidFill>
                  <a:srgbClr val="FFFFFF"/>
                </a:solidFill>
                <a:latin typeface="Arial Unicode MS"/>
                <a:cs typeface="Arial Unicode MS"/>
              </a:rPr>
              <a:t>Читательская </a:t>
            </a:r>
            <a:r>
              <a:rPr sz="1050" spc="-4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Arial Unicode MS"/>
                <a:cs typeface="Arial Unicode MS"/>
              </a:rPr>
              <a:t>грамотность </a:t>
            </a:r>
            <a:r>
              <a:rPr sz="1050" spc="19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50" spc="23" dirty="0">
                <a:solidFill>
                  <a:srgbClr val="FFFFFF"/>
                </a:solidFill>
                <a:latin typeface="Arial Unicode MS"/>
                <a:cs typeface="Arial Unicode MS"/>
              </a:rPr>
              <a:t>20</a:t>
            </a:r>
            <a:r>
              <a:rPr sz="1050" spc="-11" dirty="0">
                <a:solidFill>
                  <a:srgbClr val="FFFFFF"/>
                </a:solidFill>
                <a:latin typeface="Arial Unicode MS"/>
                <a:cs typeface="Arial Unicode MS"/>
              </a:rPr>
              <a:t>09,</a:t>
            </a:r>
            <a:r>
              <a:rPr sz="1050" spc="-49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50" spc="23" dirty="0">
                <a:solidFill>
                  <a:srgbClr val="FFFFFF"/>
                </a:solidFill>
                <a:latin typeface="Arial Unicode MS"/>
                <a:cs typeface="Arial Unicode MS"/>
              </a:rPr>
              <a:t>20</a:t>
            </a:r>
            <a:r>
              <a:rPr sz="1050" spc="-11" dirty="0">
                <a:solidFill>
                  <a:srgbClr val="FFFFFF"/>
                </a:solidFill>
                <a:latin typeface="Arial Unicode MS"/>
                <a:cs typeface="Arial Unicode MS"/>
              </a:rPr>
              <a:t>18,</a:t>
            </a:r>
            <a:r>
              <a:rPr sz="1050" spc="-49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50" spc="23" dirty="0">
                <a:solidFill>
                  <a:srgbClr val="FFFFFF"/>
                </a:solidFill>
                <a:latin typeface="Arial Unicode MS"/>
                <a:cs typeface="Arial Unicode MS"/>
              </a:rPr>
              <a:t>20</a:t>
            </a:r>
            <a:r>
              <a:rPr sz="1050" spc="15" dirty="0">
                <a:solidFill>
                  <a:srgbClr val="FFFFFF"/>
                </a:solidFill>
                <a:latin typeface="Arial Unicode MS"/>
                <a:cs typeface="Arial Unicode MS"/>
              </a:rPr>
              <a:t>27</a:t>
            </a:r>
            <a:endParaRPr sz="105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3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14282" y="1419225"/>
            <a:ext cx="8553450" cy="529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 bwMode="auto">
          <a:xfrm>
            <a:off x="1500165" y="142852"/>
            <a:ext cx="7220322" cy="115655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функциональной грамотности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4"/>
          <p:cNvSpPr/>
          <p:nvPr/>
        </p:nvSpPr>
        <p:spPr bwMode="auto">
          <a:xfrm>
            <a:off x="3286116" y="3786190"/>
            <a:ext cx="228601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5"/>
          <p:cNvSpPr/>
          <p:nvPr/>
        </p:nvSpPr>
        <p:spPr bwMode="auto">
          <a:xfrm>
            <a:off x="4786314" y="4643446"/>
            <a:ext cx="332823" cy="92869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 bwMode="auto">
          <a:xfrm rot="10800000">
            <a:off x="4000496" y="3286124"/>
            <a:ext cx="285754" cy="71438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5072066" y="3857628"/>
            <a:ext cx="1500198" cy="28575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 bwMode="auto">
          <a:xfrm rot="10800000">
            <a:off x="1857356" y="3929066"/>
            <a:ext cx="1785950" cy="3571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>
            <a:spLocks/>
          </p:cNvSpPr>
          <p:nvPr/>
        </p:nvSpPr>
        <p:spPr bwMode="auto">
          <a:xfrm>
            <a:off x="3500430" y="4143380"/>
            <a:ext cx="245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i="1"/>
              <a:t>Рассуждать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33074" t="63661" r="32670" b="16388"/>
          <a:stretch/>
        </p:blipFill>
        <p:spPr bwMode="auto">
          <a:xfrm>
            <a:off x="0" y="0"/>
            <a:ext cx="1498146" cy="56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500165" y="0"/>
            <a:ext cx="7286676" cy="1071546"/>
          </a:xfrm>
        </p:spPr>
        <p:txBody>
          <a:bodyPr/>
          <a:lstStyle/>
          <a:p>
            <a:pPr algn="ctr">
              <a:defRPr/>
            </a:pPr>
            <a:r>
              <a:rPr lang="ru-RU" sz="3200" dirty="0"/>
              <a:t>Советы и рекомендации от </a:t>
            </a:r>
            <a:r>
              <a:rPr lang="en-US" sz="3200" dirty="0"/>
              <a:t>PISA</a:t>
            </a:r>
            <a:r>
              <a:rPr lang="ru-RU" sz="3200" dirty="0"/>
              <a:t> учителям математики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57158" y="1071546"/>
            <a:ext cx="8572560" cy="5572164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ru-RU" sz="2200" dirty="0"/>
              <a:t>Обеспечить сочетание стратегий обучения, ориентированных на учителя и учащихся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учите и давайте учиться самостоятельно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200" dirty="0"/>
              <a:t>Используйте стратегии, развивающие когнитивные навыки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учите думать каждого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200" dirty="0"/>
              <a:t>Сочетайте стратегии обучения, основанные на запоминании, с другими стратегиями. Подчеркните важность использования стратегий понимания и системности для решения сложных задач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не натаскивайте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/>
          </a:p>
          <a:p>
            <a:pPr lvl="0">
              <a:defRPr/>
            </a:pPr>
            <a:r>
              <a:rPr lang="ru-RU" sz="2200" dirty="0"/>
              <a:t>Используйте для контроля разные стратегии. Оценивайте так, чтобы стимулировать более глубокое изучение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используйте стратегии формирующего, </a:t>
            </a:r>
            <a:r>
              <a:rPr lang="ru-RU" sz="2200" i="1" dirty="0" err="1">
                <a:solidFill>
                  <a:schemeClr val="accent1">
                    <a:lumMod val="75000"/>
                  </a:schemeClr>
                </a:solidFill>
              </a:rPr>
              <a:t>критериального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 оценивания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/>
          </a:p>
          <a:p>
            <a:pPr lvl="0">
              <a:defRPr/>
            </a:pPr>
            <a:r>
              <a:rPr lang="ru-RU" sz="2200" dirty="0"/>
              <a:t>Обращайте внимание, как учатся учащиеся. Поощряйте их размышлять над тем, как они учатся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учите учиться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/>
          </a:p>
          <a:p>
            <a:pPr lvl="0">
              <a:defRPr/>
            </a:pPr>
            <a:r>
              <a:rPr lang="ru-RU" sz="2200" dirty="0"/>
              <a:t>Позволяйте ситуации самой направлять стратегии обучения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подстраивайтесь под ситуацию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/>
          </a:p>
          <a:p>
            <a:pPr lvl="0">
              <a:defRPr/>
            </a:pPr>
            <a:endParaRPr lang="ru-RU" sz="2200" dirty="0"/>
          </a:p>
          <a:p>
            <a:pPr>
              <a:defRPr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3074" t="63661" r="32670" b="16388"/>
          <a:stretch/>
        </p:blipFill>
        <p:spPr bwMode="auto">
          <a:xfrm>
            <a:off x="0" y="0"/>
            <a:ext cx="1498146" cy="56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266</TotalTime>
  <Words>1139</Words>
  <Application>Microsoft Office PowerPoint</Application>
  <PresentationFormat>Экран (4:3)</PresentationFormat>
  <Paragraphs>180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Crop</vt:lpstr>
      <vt:lpstr> Формирование  естественно-научной грамотности на уроках математики</vt:lpstr>
      <vt:lpstr>Слайд 2</vt:lpstr>
      <vt:lpstr>Функциональная грамотность – это  </vt:lpstr>
      <vt:lpstr>Виды функциональной грамотности  </vt:lpstr>
      <vt:lpstr>Слайд 5</vt:lpstr>
      <vt:lpstr>Функциональная грамотность: уровни PISA </vt:lpstr>
      <vt:lpstr>Оценка по модели PISA – часть единой системы оценки  качества образования в России</vt:lpstr>
      <vt:lpstr>Механизм оценки функциональной грамотности</vt:lpstr>
      <vt:lpstr>Советы и рекомендации от PISA учителям математики</vt:lpstr>
      <vt:lpstr>Слайд 10</vt:lpstr>
      <vt:lpstr>Слайд 11</vt:lpstr>
      <vt:lpstr>Слайд 12</vt:lpstr>
      <vt:lpstr>Слайд 13</vt:lpstr>
      <vt:lpstr>Слайд 14</vt:lpstr>
      <vt:lpstr>Задача из КИМов ЕГЭ профильного уровня по математике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Дискуссия: Обеспечение базового уровня математических знаний и борьба с неуспешностью   Как формировать математическую грамотность</dc:title>
  <dc:creator>Надежда В. Василишина</dc:creator>
  <cp:lastModifiedBy>Пользователь</cp:lastModifiedBy>
  <cp:revision>35</cp:revision>
  <dcterms:modified xsi:type="dcterms:W3CDTF">2022-04-19T07:53:17Z</dcterms:modified>
</cp:coreProperties>
</file>