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60" r:id="rId2"/>
    <p:sldId id="259" r:id="rId3"/>
    <p:sldId id="261" r:id="rId4"/>
    <p:sldId id="263" r:id="rId5"/>
    <p:sldId id="265" r:id="rId6"/>
    <p:sldId id="268" r:id="rId7"/>
    <p:sldId id="269" r:id="rId8"/>
    <p:sldId id="270" r:id="rId9"/>
    <p:sldId id="274" r:id="rId10"/>
    <p:sldId id="272" r:id="rId11"/>
    <p:sldId id="273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7587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7727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92537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630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471550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56840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1910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768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700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265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6788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305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870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283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061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31989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9F380-3578-43CA-A61E-C42B8F2B7580}" type="datetimeFigureOut">
              <a:rPr lang="ru-RU" smtClean="0"/>
              <a:t>11.04.2022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D5C3CC3-CE5A-43E2-BE57-77A3F37FB2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69726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5460" y="708338"/>
            <a:ext cx="9593244" cy="3567448"/>
          </a:xfrm>
        </p:spPr>
        <p:txBody>
          <a:bodyPr/>
          <a:lstStyle/>
          <a:p>
            <a:pPr algn="ctr"/>
            <a:r>
              <a:rPr lang="ru-RU" sz="4000" b="1" i="1" dirty="0" smtClean="0"/>
              <a:t>«Применение </a:t>
            </a:r>
            <a:r>
              <a:rPr lang="ru-RU" sz="4000" b="1" i="1" dirty="0"/>
              <a:t>технологии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800" b="1" i="1" dirty="0" err="1" smtClean="0"/>
              <a:t>разноуровневого</a:t>
            </a:r>
            <a:r>
              <a:rPr lang="ru-RU" sz="4800" b="1" i="1" dirty="0" smtClean="0"/>
              <a:t>                                                                          обучения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i="1" dirty="0"/>
              <a:t> </a:t>
            </a:r>
            <a:r>
              <a:rPr lang="ru-RU" sz="4000" b="1" i="1" dirty="0" smtClean="0"/>
              <a:t>в </a:t>
            </a:r>
            <a:r>
              <a:rPr lang="ru-RU" sz="4000" b="1" i="1" dirty="0"/>
              <a:t>начальной школе»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4700789"/>
            <a:ext cx="7933147" cy="1275008"/>
          </a:xfrm>
        </p:spPr>
        <p:txBody>
          <a:bodyPr>
            <a:normAutofit fontScale="55000" lnSpcReduction="20000"/>
          </a:bodyPr>
          <a:lstStyle/>
          <a:p>
            <a:r>
              <a:rPr lang="ru-RU" sz="3200" dirty="0" smtClean="0"/>
              <a:t> </a:t>
            </a:r>
            <a:r>
              <a:rPr lang="ru-RU" sz="3200" dirty="0"/>
              <a:t>Христинина Н.Ф.</a:t>
            </a:r>
          </a:p>
          <a:p>
            <a:r>
              <a:rPr lang="ru-RU" sz="3200" dirty="0"/>
              <a:t>             </a:t>
            </a:r>
            <a:r>
              <a:rPr lang="ru-RU" sz="2300" dirty="0"/>
              <a:t>учитель начальных классов</a:t>
            </a:r>
          </a:p>
          <a:p>
            <a:r>
              <a:rPr lang="ru-RU" sz="2300" dirty="0"/>
              <a:t>МАОУ МО Динской район </a:t>
            </a:r>
          </a:p>
          <a:p>
            <a:r>
              <a:rPr lang="ru-RU" sz="2300" dirty="0"/>
              <a:t>                                                                                        </a:t>
            </a:r>
            <a:r>
              <a:rPr lang="ru-RU" sz="2300" dirty="0" smtClean="0"/>
              <a:t>СОШ №</a:t>
            </a:r>
            <a:r>
              <a:rPr lang="ru-RU" sz="2300" dirty="0"/>
              <a:t>5 имени </a:t>
            </a:r>
            <a:r>
              <a:rPr lang="ru-RU" sz="2300" dirty="0" err="1"/>
              <a:t>А.П.Компанйица</a:t>
            </a:r>
            <a:endParaRPr lang="ru-RU" sz="23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4450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45465"/>
            <a:ext cx="8596668" cy="4495897"/>
          </a:xfrm>
        </p:spPr>
        <p:txBody>
          <a:bodyPr/>
          <a:lstStyle/>
          <a:p>
            <a:r>
              <a:rPr lang="ru-RU" sz="2000" dirty="0" smtClean="0"/>
              <a:t>учащиеся </a:t>
            </a:r>
            <a:r>
              <a:rPr lang="ru-RU" sz="2000" dirty="0"/>
              <a:t>с удовольствием выбирают варианты заданий, соответствующие своим способностям и пытаются выполнять задания 1-го и 2-го уровней;</a:t>
            </a:r>
          </a:p>
          <a:p>
            <a:r>
              <a:rPr lang="ru-RU" sz="2000" dirty="0" smtClean="0"/>
              <a:t>стали </a:t>
            </a:r>
            <a:r>
              <a:rPr lang="ru-RU" sz="2000" dirty="0"/>
              <a:t>ощущать себя успешными и уверенными; возросла степень их психологического комфорта на уроках;</a:t>
            </a:r>
          </a:p>
          <a:p>
            <a:r>
              <a:rPr lang="ru-RU" sz="2000" dirty="0" smtClean="0"/>
              <a:t>дифференцированное </a:t>
            </a:r>
            <a:r>
              <a:rPr lang="ru-RU" sz="2000" dirty="0"/>
              <a:t>(</a:t>
            </a:r>
            <a:r>
              <a:rPr lang="ru-RU" sz="2000" dirty="0" err="1"/>
              <a:t>разноуровневое</a:t>
            </a:r>
            <a:r>
              <a:rPr lang="ru-RU" sz="2000" dirty="0"/>
              <a:t>) обучение позволило организовать учебный процесс на основе учета индивидуальных особенностей личности, обеспечило усвоение всеми учениками учебного материала по предметам.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30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759854"/>
            <a:ext cx="8596668" cy="4597757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/>
              <a:t/>
            </a:r>
            <a:br>
              <a:rPr lang="ru-RU" sz="5400" dirty="0"/>
            </a:br>
            <a:r>
              <a:rPr lang="ru-RU" sz="5400" dirty="0" smtClean="0"/>
              <a:t>СПАСИБО </a:t>
            </a:r>
            <a:br>
              <a:rPr lang="ru-RU" sz="5400" dirty="0" smtClean="0"/>
            </a:br>
            <a:r>
              <a:rPr lang="ru-RU" sz="5400" dirty="0" smtClean="0"/>
              <a:t>за</a:t>
            </a:r>
            <a:br>
              <a:rPr lang="ru-RU" sz="5400" dirty="0" smtClean="0"/>
            </a:br>
            <a:r>
              <a:rPr lang="ru-RU" sz="5400" dirty="0" smtClean="0"/>
              <a:t>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120518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837386"/>
          </a:xfrm>
        </p:spPr>
        <p:txBody>
          <a:bodyPr>
            <a:normAutofit/>
          </a:bodyPr>
          <a:lstStyle/>
          <a:p>
            <a:r>
              <a:rPr lang="ru-RU" dirty="0" smtClean="0"/>
              <a:t>ЦЕЛЬ</a:t>
            </a:r>
            <a:br>
              <a:rPr lang="ru-RU" dirty="0" smtClean="0"/>
            </a:br>
            <a:r>
              <a:rPr lang="ru-RU" dirty="0" smtClean="0"/>
              <a:t> использования технологии уровневой дифференциации-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588654"/>
            <a:ext cx="8596668" cy="17000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/>
              <a:t>Обучение   КАЖДОГО на уровне его возможностей и способностей</a:t>
            </a:r>
            <a:endParaRPr lang="ru-RU" sz="32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5" y="3747752"/>
            <a:ext cx="6959838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68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Разноуровневое</a:t>
            </a:r>
            <a:r>
              <a:rPr lang="ru-RU" dirty="0" smtClean="0"/>
              <a:t> обучение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400" dirty="0"/>
              <a:t>Карточки-информаторы, включающие наряду с заданием ученику элементы дозированной помощи</a:t>
            </a:r>
          </a:p>
          <a:p>
            <a:pPr lvl="0"/>
            <a:r>
              <a:rPr lang="ru-RU" sz="2400" dirty="0"/>
              <a:t>Альтернативные задания для добровольного выполнения</a:t>
            </a:r>
          </a:p>
          <a:p>
            <a:pPr lvl="0"/>
            <a:r>
              <a:rPr lang="ru-RU" sz="2400" dirty="0"/>
              <a:t>Задания, содержание которых найдено учеником</a:t>
            </a:r>
          </a:p>
          <a:p>
            <a:pPr lvl="0"/>
            <a:r>
              <a:rPr lang="ru-RU" sz="2400" dirty="0"/>
              <a:t>Задания, помогающие в овладении рациональными способами деятельности 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15479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Формы                             Методы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Работа в парах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Индивидуальная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/>
              <a:t>Фронтальная</a:t>
            </a: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61397" y="2160589"/>
            <a:ext cx="4212607" cy="388077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Частично-поисковый</a:t>
            </a:r>
          </a:p>
          <a:p>
            <a:r>
              <a:rPr lang="ru-RU" sz="2400" dirty="0" smtClean="0"/>
              <a:t>Игра</a:t>
            </a:r>
          </a:p>
          <a:p>
            <a:r>
              <a:rPr lang="ru-RU" sz="2400" dirty="0" smtClean="0"/>
              <a:t>Самостоятельная работа</a:t>
            </a:r>
          </a:p>
          <a:p>
            <a:r>
              <a:rPr lang="ru-RU" sz="2400" dirty="0" smtClean="0"/>
              <a:t>Метод тестов</a:t>
            </a:r>
          </a:p>
          <a:p>
            <a:r>
              <a:rPr lang="ru-RU" sz="2400" dirty="0" smtClean="0"/>
              <a:t>Объяснение, беседы</a:t>
            </a:r>
          </a:p>
          <a:p>
            <a:r>
              <a:rPr lang="ru-RU" sz="2400" dirty="0" smtClean="0"/>
              <a:t>Методы активизации познавательной деятельности</a:t>
            </a:r>
            <a:endParaRPr lang="ru-RU" sz="2400" dirty="0"/>
          </a:p>
        </p:txBody>
      </p:sp>
      <p:sp>
        <p:nvSpPr>
          <p:cNvPr id="5" name="Стрелка вниз 4"/>
          <p:cNvSpPr/>
          <p:nvPr/>
        </p:nvSpPr>
        <p:spPr>
          <a:xfrm>
            <a:off x="677334" y="951992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5499279" y="78079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536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Уровни </a:t>
            </a:r>
            <a:r>
              <a:rPr lang="ru-RU" dirty="0" err="1" smtClean="0"/>
              <a:t>разноуровневого</a:t>
            </a:r>
            <a:r>
              <a:rPr lang="ru-RU" dirty="0" smtClean="0"/>
              <a:t> обучения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35617"/>
            <a:ext cx="8596668" cy="4405745"/>
          </a:xfrm>
        </p:spPr>
        <p:txBody>
          <a:bodyPr>
            <a:normAutofit/>
          </a:bodyPr>
          <a:lstStyle/>
          <a:p>
            <a:r>
              <a:rPr lang="ru-RU" sz="2400" dirty="0"/>
              <a:t>1-ая </a:t>
            </a:r>
            <a:r>
              <a:rPr lang="ru-RU" sz="2400" dirty="0" smtClean="0"/>
              <a:t>группа</a:t>
            </a:r>
            <a:r>
              <a:rPr lang="ru-RU" sz="2400" dirty="0"/>
              <a:t>, ученики с высокими учебными способностями 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dirty="0"/>
              <a:t>2-ая </a:t>
            </a:r>
            <a:r>
              <a:rPr lang="ru-RU" sz="2400" dirty="0" smtClean="0"/>
              <a:t>группа </a:t>
            </a:r>
            <a:r>
              <a:rPr lang="ru-RU" sz="2400" dirty="0"/>
              <a:t>- учащиеся со средними способностями </a:t>
            </a: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r>
              <a:rPr lang="ru-RU" sz="2400" dirty="0"/>
              <a:t>3-я группа - учащиеся с низкими учебными способностями </a:t>
            </a:r>
          </a:p>
        </p:txBody>
      </p:sp>
    </p:spTree>
    <p:extLst>
      <p:ext uri="{BB962C8B-B14F-4D97-AF65-F5344CB8AC3E}">
        <p14:creationId xmlns:p14="http://schemas.microsoft.com/office/powerpoint/2010/main" val="31330005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 smtClean="0"/>
              <a:t>                             Самостоятельная </a:t>
            </a:r>
            <a:r>
              <a:rPr lang="ru-RU" sz="2200" dirty="0"/>
              <a:t>работа.</a:t>
            </a:r>
            <a:br>
              <a:rPr lang="ru-RU" sz="2200" dirty="0"/>
            </a:br>
            <a:r>
              <a:rPr lang="ru-RU" sz="2200" u="sng" dirty="0"/>
              <a:t>Задание №</a:t>
            </a:r>
            <a:r>
              <a:rPr lang="ru-RU" sz="2200" u="sng" dirty="0" smtClean="0"/>
              <a:t>1</a:t>
            </a:r>
            <a:r>
              <a:rPr lang="ru-RU" dirty="0"/>
              <a:t/>
            </a:r>
            <a:br>
              <a:rPr lang="ru-RU" dirty="0"/>
            </a:br>
            <a:r>
              <a:rPr lang="ru-RU" sz="2200" b="1" dirty="0" smtClean="0"/>
              <a:t>Тема</a:t>
            </a:r>
            <a:r>
              <a:rPr lang="ru-RU" sz="2200" b="1" dirty="0"/>
              <a:t>: Задачи на движение.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Цель:</a:t>
            </a:r>
            <a:r>
              <a:rPr lang="ru-RU" sz="2200" dirty="0"/>
              <a:t> развивать умение решать задачи на движение.</a:t>
            </a:r>
            <a:br>
              <a:rPr lang="ru-RU" sz="2200" dirty="0"/>
            </a:b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“</a:t>
            </a:r>
            <a:r>
              <a:rPr lang="ru-RU" dirty="0"/>
              <a:t>Два поезда идут навстречу друг другу со станций, расстояние между которыми 485 км. Первый вышел раньше на 2 ч и движется со скоростью 53км/ч. Через 3ч после выхода второго поезда они встретились. Какова скорость второго поезда</a:t>
            </a:r>
            <a:r>
              <a:rPr lang="ru-RU" dirty="0" smtClean="0"/>
              <a:t>?”</a:t>
            </a:r>
          </a:p>
          <a:p>
            <a:r>
              <a:rPr lang="ru-RU" u="sng" dirty="0" smtClean="0"/>
              <a:t>3 группа</a:t>
            </a:r>
            <a:endParaRPr lang="ru-RU" u="sng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Реши задачу</a:t>
            </a:r>
            <a:endParaRPr lang="ru-RU" dirty="0"/>
          </a:p>
          <a:p>
            <a:r>
              <a:rPr lang="ru-RU" u="sng" dirty="0" smtClean="0"/>
              <a:t>2 группа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      Составь </a:t>
            </a:r>
            <a:r>
              <a:rPr lang="ru-RU" dirty="0"/>
              <a:t>обратную задачу</a:t>
            </a:r>
          </a:p>
          <a:p>
            <a:r>
              <a:rPr lang="ru-RU" u="sng" dirty="0" smtClean="0"/>
              <a:t>1 группа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      Измени </a:t>
            </a:r>
            <a:r>
              <a:rPr lang="ru-RU" dirty="0"/>
              <a:t>условие задачи так, чтобы она решалась меньшим количеством действий.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1659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u="sng" dirty="0"/>
              <a:t>Задание №2.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/>
              <a:t>Цель: развивать мышление, вычислительные навыки</a:t>
            </a:r>
            <a:br>
              <a:rPr lang="ru-RU" sz="2000" dirty="0"/>
            </a:br>
            <a:endParaRPr lang="ru-RU" sz="2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7800 – (</a:t>
            </a:r>
            <a:r>
              <a:rPr lang="ru-RU" sz="2400" dirty="0" smtClean="0"/>
              <a:t>398 </a:t>
            </a:r>
            <a:r>
              <a:rPr lang="ru-RU" sz="2400" dirty="0"/>
              <a:t>+ 507 · 6) </a:t>
            </a:r>
            <a:r>
              <a:rPr lang="ru-RU" sz="2400" dirty="0" smtClean="0"/>
              <a:t>=</a:t>
            </a:r>
            <a:endParaRPr lang="ru-RU" sz="2400" dirty="0"/>
          </a:p>
          <a:p>
            <a:r>
              <a:rPr lang="ru-RU" i="1" u="sng" dirty="0" smtClean="0"/>
              <a:t>3 группа</a:t>
            </a:r>
            <a:r>
              <a:rPr lang="ru-RU" u="sng" dirty="0" smtClean="0"/>
              <a:t> </a:t>
            </a:r>
            <a:endParaRPr lang="ru-RU" u="sng" dirty="0" smtClean="0"/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Найди </a:t>
            </a:r>
            <a:r>
              <a:rPr lang="ru-RU" dirty="0"/>
              <a:t>значение </a:t>
            </a:r>
            <a:r>
              <a:rPr lang="ru-RU" dirty="0" smtClean="0"/>
              <a:t>выражения</a:t>
            </a:r>
          </a:p>
          <a:p>
            <a:r>
              <a:rPr lang="ru-RU" i="1" u="sng" dirty="0" smtClean="0"/>
              <a:t>2 группа</a:t>
            </a:r>
            <a:endParaRPr lang="ru-RU" u="sng" dirty="0"/>
          </a:p>
          <a:p>
            <a:pPr marL="0" indent="0">
              <a:buNone/>
            </a:pPr>
            <a:r>
              <a:rPr lang="ru-RU" dirty="0" smtClean="0"/>
              <a:t>      Измени </a:t>
            </a:r>
            <a:r>
              <a:rPr lang="ru-RU" dirty="0"/>
              <a:t>одно из чисел так, чтобы значение выражения было бы записано четырехзначным числом.</a:t>
            </a:r>
          </a:p>
          <a:p>
            <a:r>
              <a:rPr lang="ru-RU" i="1" u="sng" dirty="0" smtClean="0"/>
              <a:t>1 группа</a:t>
            </a:r>
            <a:endParaRPr lang="ru-RU" u="sng" dirty="0" smtClean="0"/>
          </a:p>
          <a:p>
            <a:pPr marL="0" indent="0">
              <a:buNone/>
            </a:pPr>
            <a:r>
              <a:rPr lang="ru-RU" dirty="0" smtClean="0"/>
              <a:t>    Измени </a:t>
            </a:r>
            <a:r>
              <a:rPr lang="ru-RU" dirty="0"/>
              <a:t>порядок действий так, чтобы значение выражения изменилось.</a:t>
            </a:r>
          </a:p>
          <a:p>
            <a:endParaRPr lang="ru-RU" dirty="0"/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330876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u="sng" dirty="0"/>
              <a:t>Задание №3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/>
              <a:t> </a:t>
            </a:r>
            <a:r>
              <a:rPr lang="ru-RU" sz="2400" dirty="0" smtClean="0"/>
              <a:t>Цель</a:t>
            </a:r>
            <a:r>
              <a:rPr lang="ru-RU" sz="2400" dirty="0"/>
              <a:t>: формировать понятие о взаимосвязи между площадью, периметром и сторонами прямоугольника.</a:t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3 группа</a:t>
            </a:r>
            <a:endParaRPr lang="ru-RU" u="sng" dirty="0"/>
          </a:p>
          <a:p>
            <a:pPr marL="0" indent="0">
              <a:buNone/>
            </a:pPr>
            <a:r>
              <a:rPr lang="ru-RU" dirty="0"/>
              <a:t>Реши задачу: “Площадь прямоугольника равна 32см</a:t>
            </a:r>
            <a:r>
              <a:rPr lang="ru-RU" baseline="30000" dirty="0"/>
              <a:t>2</a:t>
            </a:r>
            <a:r>
              <a:rPr lang="ru-RU" dirty="0" smtClean="0"/>
              <a:t>. </a:t>
            </a:r>
            <a:r>
              <a:rPr lang="ru-RU" dirty="0"/>
              <a:t>Ширина прямоугольника 4см. Чему равен периметр прямоугольника?”</a:t>
            </a:r>
          </a:p>
          <a:p>
            <a:r>
              <a:rPr lang="ru-RU" u="sng" dirty="0" smtClean="0"/>
              <a:t>2 группа</a:t>
            </a:r>
            <a:endParaRPr lang="ru-RU" u="sng" dirty="0"/>
          </a:p>
          <a:p>
            <a:pPr marL="0" indent="0">
              <a:buNone/>
            </a:pPr>
            <a:r>
              <a:rPr lang="ru-RU" dirty="0"/>
              <a:t>Реши задачу: “Площадь прямоугольника 32см</a:t>
            </a:r>
            <a:r>
              <a:rPr lang="ru-RU" baseline="30000" dirty="0"/>
              <a:t>2</a:t>
            </a:r>
            <a:r>
              <a:rPr lang="ru-RU" dirty="0" smtClean="0"/>
              <a:t>. </a:t>
            </a:r>
            <a:r>
              <a:rPr lang="ru-RU" dirty="0"/>
              <a:t>Какова длина и ширина прямоугольника, если ширина в 2 раза короче, чем его длина?”</a:t>
            </a:r>
          </a:p>
          <a:p>
            <a:r>
              <a:rPr lang="ru-RU" u="sng" dirty="0" smtClean="0"/>
              <a:t>1 группа</a:t>
            </a:r>
            <a:endParaRPr lang="ru-RU" u="sng" dirty="0"/>
          </a:p>
          <a:p>
            <a:pPr marL="0" indent="0">
              <a:buNone/>
            </a:pPr>
            <a:r>
              <a:rPr lang="ru-RU" dirty="0"/>
              <a:t>Реши задачу: “Периметр прямоугольника равен 26 см, площадь – </a:t>
            </a:r>
            <a:r>
              <a:rPr lang="ru-RU" dirty="0" smtClean="0"/>
              <a:t>42 см</a:t>
            </a:r>
            <a:r>
              <a:rPr lang="ru-RU" baseline="30000" dirty="0" smtClean="0"/>
              <a:t>2</a:t>
            </a:r>
            <a:r>
              <a:rPr lang="ru-RU" dirty="0" smtClean="0"/>
              <a:t> </a:t>
            </a:r>
            <a:r>
              <a:rPr lang="ru-RU" dirty="0"/>
              <a:t>Определи его длину и ширину”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010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Русский язык. Тема «Глагол»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468192"/>
            <a:ext cx="8596668" cy="495836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i="1" dirty="0" smtClean="0"/>
              <a:t>1 группа.</a:t>
            </a:r>
            <a:r>
              <a:rPr lang="ru-RU" i="1" dirty="0"/>
              <a:t> </a:t>
            </a:r>
            <a:r>
              <a:rPr lang="ru-RU" dirty="0" smtClean="0"/>
              <a:t>Дана </a:t>
            </a:r>
            <a:r>
              <a:rPr lang="ru-RU" dirty="0"/>
              <a:t>схема предложения.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1. Составить </a:t>
            </a:r>
            <a:r>
              <a:rPr lang="ru-RU" dirty="0"/>
              <a:t>три предложения к данной схеме (работа творческого характера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r>
              <a:rPr lang="ru-RU" dirty="0" smtClean="0"/>
              <a:t>2. </a:t>
            </a:r>
            <a:r>
              <a:rPr lang="ru-RU" dirty="0"/>
              <a:t>Разбери глагол, как часть </a:t>
            </a:r>
            <a:r>
              <a:rPr lang="ru-RU" dirty="0" smtClean="0"/>
              <a:t>речи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i="1" dirty="0" smtClean="0"/>
              <a:t>2 группа</a:t>
            </a:r>
            <a:r>
              <a:rPr lang="ru-RU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/>
              <a:t>. Даны три предложения. Выбери предложение, которое соответствует предложенной схеме.</a:t>
            </a:r>
          </a:p>
          <a:p>
            <a:pPr marL="0" indent="0">
              <a:buNone/>
            </a:pPr>
            <a:r>
              <a:rPr lang="ru-RU" dirty="0"/>
              <a:t>2. Разбери глагол, как часть речи (алгоритм отсутствует</a:t>
            </a:r>
            <a:r>
              <a:rPr lang="ru-RU" dirty="0" smtClean="0"/>
              <a:t>).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i="1" dirty="0" smtClean="0"/>
              <a:t>3 группа</a:t>
            </a:r>
            <a:r>
              <a:rPr lang="ru-RU" i="1" dirty="0"/>
              <a:t> 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Дано предложение.</a:t>
            </a:r>
          </a:p>
          <a:p>
            <a:pPr marL="0" indent="0">
              <a:buNone/>
            </a:pPr>
            <a:r>
              <a:rPr lang="ru-RU" dirty="0"/>
              <a:t>1. Разбери предложение по членам предложения, по частям речи.</a:t>
            </a:r>
          </a:p>
          <a:p>
            <a:pPr marL="0" indent="0">
              <a:buNone/>
            </a:pPr>
            <a:r>
              <a:rPr lang="ru-RU" dirty="0"/>
              <a:t>2. Разбери глагол по схеме (по алгоритму)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184709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170</TotalTime>
  <Words>354</Words>
  <Application>Microsoft Office PowerPoint</Application>
  <PresentationFormat>Широкоэкранный</PresentationFormat>
  <Paragraphs>70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Trebuchet MS</vt:lpstr>
      <vt:lpstr>Wingdings</vt:lpstr>
      <vt:lpstr>Wingdings 3</vt:lpstr>
      <vt:lpstr>Аспект</vt:lpstr>
      <vt:lpstr>«Применение технологии разноуровневого                                                                          обучения  в начальной школе» </vt:lpstr>
      <vt:lpstr>ЦЕЛЬ  использования технологии уровневой дифференциации-</vt:lpstr>
      <vt:lpstr>Разноуровневое обучение</vt:lpstr>
      <vt:lpstr>   Формы                             Методы</vt:lpstr>
      <vt:lpstr>Уровни разноуровневого обучения</vt:lpstr>
      <vt:lpstr>                             Самостоятельная работа. Задание №1 Тема: Задачи на движение. Цель: развивать умение решать задачи на движение. </vt:lpstr>
      <vt:lpstr>Задание №2. Цель: развивать мышление, вычислительные навыки </vt:lpstr>
      <vt:lpstr>Задание №3  Цель: формировать понятие о взаимосвязи между площадью, периметром и сторонами прямоугольника. </vt:lpstr>
      <vt:lpstr>Русский язык. Тема «Глагол»</vt:lpstr>
      <vt:lpstr>ВЫВОД:</vt:lpstr>
      <vt:lpstr>  СПАСИБО  за ВНИМАНИЕ!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21</cp:revision>
  <dcterms:created xsi:type="dcterms:W3CDTF">2022-03-29T18:07:39Z</dcterms:created>
  <dcterms:modified xsi:type="dcterms:W3CDTF">2022-04-11T17:51:26Z</dcterms:modified>
</cp:coreProperties>
</file>