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4" r:id="rId4"/>
    <p:sldId id="265" r:id="rId5"/>
    <p:sldId id="266" r:id="rId6"/>
    <p:sldId id="257" r:id="rId7"/>
    <p:sldId id="260" r:id="rId8"/>
    <p:sldId id="262" r:id="rId9"/>
    <p:sldId id="267" r:id="rId10"/>
    <p:sldId id="26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5D8"/>
    <a:srgbClr val="FCA7DE"/>
    <a:srgbClr val="660066"/>
    <a:srgbClr val="EE3794"/>
    <a:srgbClr val="304761"/>
    <a:srgbClr val="3C7F88"/>
    <a:srgbClr val="47B6EE"/>
    <a:srgbClr val="3EA8D0"/>
    <a:srgbClr val="543480"/>
    <a:srgbClr val="FCA8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53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1A2013-69D9-4786-A6A1-D05AFFCF155E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6AFC24-AA5C-48B4-AF2E-CE6CAD9DD0A3}">
      <dgm:prSet phldrT="[Текст]" custT="1"/>
      <dgm:spPr>
        <a:solidFill>
          <a:srgbClr val="FCA7DE"/>
        </a:solidFill>
      </dgm:spPr>
      <dgm:t>
        <a:bodyPr/>
        <a:lstStyle/>
        <a:p>
          <a:r>
            <a:rPr lang="ru-RU" sz="2800" dirty="0">
              <a:solidFill>
                <a:srgbClr val="0025D8"/>
              </a:solidFill>
              <a:latin typeface="Bookman Old Style" panose="02050604050505020204" pitchFamily="18" charset="0"/>
            </a:rPr>
            <a:t>Попробуй сам</a:t>
          </a:r>
        </a:p>
      </dgm:t>
    </dgm:pt>
    <dgm:pt modelId="{E40F8EA0-0602-403D-8557-B524A034C2FB}" type="parTrans" cxnId="{72185266-EC99-40B3-970D-0DFEDF40CD77}">
      <dgm:prSet/>
      <dgm:spPr/>
      <dgm:t>
        <a:bodyPr/>
        <a:lstStyle/>
        <a:p>
          <a:endParaRPr lang="ru-RU"/>
        </a:p>
      </dgm:t>
    </dgm:pt>
    <dgm:pt modelId="{B1E5EFA3-596F-4116-8ED1-E419DEC9476D}" type="sibTrans" cxnId="{72185266-EC99-40B3-970D-0DFEDF40CD77}">
      <dgm:prSet/>
      <dgm:spPr/>
      <dgm:t>
        <a:bodyPr/>
        <a:lstStyle/>
        <a:p>
          <a:endParaRPr lang="ru-RU"/>
        </a:p>
      </dgm:t>
    </dgm:pt>
    <dgm:pt modelId="{5A0A9EAC-A906-4D56-A0F6-9A3AC112491D}">
      <dgm:prSet phldrT="[Текст]" custT="1"/>
      <dgm:spPr>
        <a:solidFill>
          <a:srgbClr val="FCA7DE"/>
        </a:solidFill>
      </dgm:spPr>
      <dgm:t>
        <a:bodyPr/>
        <a:lstStyle/>
        <a:p>
          <a:r>
            <a:rPr lang="ru-RU" sz="2400" dirty="0">
              <a:solidFill>
                <a:srgbClr val="0025D8"/>
              </a:solidFill>
              <a:latin typeface="Bookman Old Style" panose="02050604050505020204" pitchFamily="18" charset="0"/>
            </a:rPr>
            <a:t>Предложи обучающимся</a:t>
          </a:r>
        </a:p>
      </dgm:t>
    </dgm:pt>
    <dgm:pt modelId="{8E549461-A402-428A-A692-3E6678647F68}" type="parTrans" cxnId="{7408D7CE-9DF4-4733-BF0D-39E4DBF3C76B}">
      <dgm:prSet/>
      <dgm:spPr/>
      <dgm:t>
        <a:bodyPr/>
        <a:lstStyle/>
        <a:p>
          <a:endParaRPr lang="ru-RU"/>
        </a:p>
      </dgm:t>
    </dgm:pt>
    <dgm:pt modelId="{73BCF121-4C1E-4937-AA0F-6BE33053B229}" type="sibTrans" cxnId="{7408D7CE-9DF4-4733-BF0D-39E4DBF3C76B}">
      <dgm:prSet/>
      <dgm:spPr/>
      <dgm:t>
        <a:bodyPr/>
        <a:lstStyle/>
        <a:p>
          <a:endParaRPr lang="ru-RU"/>
        </a:p>
      </dgm:t>
    </dgm:pt>
    <dgm:pt modelId="{61C65290-F736-4A7A-9F9E-9583C266CCD6}">
      <dgm:prSet phldrT="[Текст]" custT="1"/>
      <dgm:spPr>
        <a:solidFill>
          <a:srgbClr val="FCA7DE"/>
        </a:solidFill>
      </dgm:spPr>
      <dgm:t>
        <a:bodyPr/>
        <a:lstStyle/>
        <a:p>
          <a:r>
            <a:rPr lang="ru-RU" sz="2400" dirty="0">
              <a:solidFill>
                <a:srgbClr val="0025D8"/>
              </a:solidFill>
              <a:latin typeface="Bookman Old Style" panose="02050604050505020204" pitchFamily="18" charset="0"/>
            </a:rPr>
            <a:t>Поделись с коллегами</a:t>
          </a:r>
        </a:p>
      </dgm:t>
    </dgm:pt>
    <dgm:pt modelId="{9788E737-215A-4596-8FD1-4CADB6DA4137}" type="parTrans" cxnId="{72D67E09-F39B-471C-893E-9B540F652D14}">
      <dgm:prSet/>
      <dgm:spPr/>
      <dgm:t>
        <a:bodyPr/>
        <a:lstStyle/>
        <a:p>
          <a:endParaRPr lang="ru-RU"/>
        </a:p>
      </dgm:t>
    </dgm:pt>
    <dgm:pt modelId="{C27E1993-25F9-45E9-B9EA-768232ADA621}" type="sibTrans" cxnId="{72D67E09-F39B-471C-893E-9B540F652D14}">
      <dgm:prSet/>
      <dgm:spPr/>
      <dgm:t>
        <a:bodyPr/>
        <a:lstStyle/>
        <a:p>
          <a:endParaRPr lang="ru-RU"/>
        </a:p>
      </dgm:t>
    </dgm:pt>
    <dgm:pt modelId="{45558F05-AA0B-4929-B5CE-657D8FE8C046}">
      <dgm:prSet phldrT="[Текст]" custT="1"/>
      <dgm:spPr>
        <a:solidFill>
          <a:srgbClr val="FCA7DE"/>
        </a:solidFill>
      </dgm:spPr>
      <dgm:t>
        <a:bodyPr/>
        <a:lstStyle/>
        <a:p>
          <a:r>
            <a:rPr lang="ru-RU" sz="2400" dirty="0">
              <a:solidFill>
                <a:srgbClr val="0025D8"/>
              </a:solidFill>
              <a:latin typeface="Bookman Old Style" panose="02050604050505020204" pitchFamily="18" charset="0"/>
            </a:rPr>
            <a:t>Найди единомышленников</a:t>
          </a:r>
        </a:p>
      </dgm:t>
    </dgm:pt>
    <dgm:pt modelId="{18E3C609-F0DE-4943-9013-4DBD7590E8F4}" type="parTrans" cxnId="{251AD496-3E1B-4CBF-BA48-3DEB24533D96}">
      <dgm:prSet/>
      <dgm:spPr/>
      <dgm:t>
        <a:bodyPr/>
        <a:lstStyle/>
        <a:p>
          <a:endParaRPr lang="ru-RU"/>
        </a:p>
      </dgm:t>
    </dgm:pt>
    <dgm:pt modelId="{A0FFFE01-6100-4C7E-BE8F-8EFE3A1FCAC2}" type="sibTrans" cxnId="{251AD496-3E1B-4CBF-BA48-3DEB24533D96}">
      <dgm:prSet/>
      <dgm:spPr/>
      <dgm:t>
        <a:bodyPr/>
        <a:lstStyle/>
        <a:p>
          <a:endParaRPr lang="ru-RU"/>
        </a:p>
      </dgm:t>
    </dgm:pt>
    <dgm:pt modelId="{48174398-A2BE-4378-B6F2-7052193B6F62}">
      <dgm:prSet phldrT="[Текст]" custT="1"/>
      <dgm:spPr>
        <a:solidFill>
          <a:srgbClr val="FCA7DE"/>
        </a:solidFill>
      </dgm:spPr>
      <dgm:t>
        <a:bodyPr/>
        <a:lstStyle/>
        <a:p>
          <a:r>
            <a:rPr lang="ru-RU" sz="2400" dirty="0">
              <a:solidFill>
                <a:srgbClr val="0025D8"/>
              </a:solidFill>
              <a:latin typeface="Bookman Old Style" panose="02050604050505020204" pitchFamily="18" charset="0"/>
            </a:rPr>
            <a:t>Объедините усилия</a:t>
          </a:r>
        </a:p>
      </dgm:t>
    </dgm:pt>
    <dgm:pt modelId="{69DC31C7-B1C1-4657-A49E-C52E19BD33AF}" type="parTrans" cxnId="{C9C33976-22A9-45BB-9057-3D3363FB9594}">
      <dgm:prSet/>
      <dgm:spPr/>
      <dgm:t>
        <a:bodyPr/>
        <a:lstStyle/>
        <a:p>
          <a:endParaRPr lang="ru-RU"/>
        </a:p>
      </dgm:t>
    </dgm:pt>
    <dgm:pt modelId="{F7838C87-A0F0-4CAC-B6BF-44B51E22FE8C}" type="sibTrans" cxnId="{C9C33976-22A9-45BB-9057-3D3363FB9594}">
      <dgm:prSet/>
      <dgm:spPr/>
      <dgm:t>
        <a:bodyPr/>
        <a:lstStyle/>
        <a:p>
          <a:endParaRPr lang="ru-RU"/>
        </a:p>
      </dgm:t>
    </dgm:pt>
    <dgm:pt modelId="{C712ED48-7764-49E4-91CC-91D289625F79}" type="pres">
      <dgm:prSet presAssocID="{1D1A2013-69D9-4786-A6A1-D05AFFCF155E}" presName="cycle" presStyleCnt="0">
        <dgm:presLayoutVars>
          <dgm:dir/>
          <dgm:resizeHandles val="exact"/>
        </dgm:presLayoutVars>
      </dgm:prSet>
      <dgm:spPr/>
    </dgm:pt>
    <dgm:pt modelId="{88819F5C-D107-47A5-9AF3-4596A84CE5EE}" type="pres">
      <dgm:prSet presAssocID="{0D6AFC24-AA5C-48B4-AF2E-CE6CAD9DD0A3}" presName="node" presStyleLbl="node1" presStyleIdx="0" presStyleCnt="5" custScaleX="111163" custRadScaleRad="101471">
        <dgm:presLayoutVars>
          <dgm:bulletEnabled val="1"/>
        </dgm:presLayoutVars>
      </dgm:prSet>
      <dgm:spPr/>
    </dgm:pt>
    <dgm:pt modelId="{14D15B85-5215-454F-96D3-2EBCBC7F3388}" type="pres">
      <dgm:prSet presAssocID="{0D6AFC24-AA5C-48B4-AF2E-CE6CAD9DD0A3}" presName="spNode" presStyleCnt="0"/>
      <dgm:spPr/>
    </dgm:pt>
    <dgm:pt modelId="{44D244D7-C1E7-40ED-A7A9-94B39FCC2788}" type="pres">
      <dgm:prSet presAssocID="{B1E5EFA3-596F-4116-8ED1-E419DEC9476D}" presName="sibTrans" presStyleLbl="sibTrans1D1" presStyleIdx="0" presStyleCnt="5"/>
      <dgm:spPr/>
    </dgm:pt>
    <dgm:pt modelId="{1524FA45-66DC-4DCB-A3E7-00E827BF5FFF}" type="pres">
      <dgm:prSet presAssocID="{5A0A9EAC-A906-4D56-A0F6-9A3AC112491D}" presName="node" presStyleLbl="node1" presStyleIdx="1" presStyleCnt="5" custScaleX="125165" custScaleY="107724">
        <dgm:presLayoutVars>
          <dgm:bulletEnabled val="1"/>
        </dgm:presLayoutVars>
      </dgm:prSet>
      <dgm:spPr/>
    </dgm:pt>
    <dgm:pt modelId="{B282AD71-518E-437E-8A41-C985EAD995EC}" type="pres">
      <dgm:prSet presAssocID="{5A0A9EAC-A906-4D56-A0F6-9A3AC112491D}" presName="spNode" presStyleCnt="0"/>
      <dgm:spPr/>
    </dgm:pt>
    <dgm:pt modelId="{D7965528-1383-45A0-B264-DD84A9A42D12}" type="pres">
      <dgm:prSet presAssocID="{73BCF121-4C1E-4937-AA0F-6BE33053B229}" presName="sibTrans" presStyleLbl="sibTrans1D1" presStyleIdx="1" presStyleCnt="5"/>
      <dgm:spPr/>
    </dgm:pt>
    <dgm:pt modelId="{013EB4DE-CC17-4D59-8617-58098EB35776}" type="pres">
      <dgm:prSet presAssocID="{61C65290-F736-4A7A-9F9E-9583C266CCD6}" presName="node" presStyleLbl="node1" presStyleIdx="2" presStyleCnt="5">
        <dgm:presLayoutVars>
          <dgm:bulletEnabled val="1"/>
        </dgm:presLayoutVars>
      </dgm:prSet>
      <dgm:spPr/>
    </dgm:pt>
    <dgm:pt modelId="{C451DC41-A463-4A59-A9AC-5D05D57DC889}" type="pres">
      <dgm:prSet presAssocID="{61C65290-F736-4A7A-9F9E-9583C266CCD6}" presName="spNode" presStyleCnt="0"/>
      <dgm:spPr/>
    </dgm:pt>
    <dgm:pt modelId="{2853C401-9E05-4D5D-8139-404DB91F95C5}" type="pres">
      <dgm:prSet presAssocID="{C27E1993-25F9-45E9-B9EA-768232ADA621}" presName="sibTrans" presStyleLbl="sibTrans1D1" presStyleIdx="2" presStyleCnt="5"/>
      <dgm:spPr/>
    </dgm:pt>
    <dgm:pt modelId="{E2A9FD3E-21D9-4CB3-917B-26D54E6FEFF9}" type="pres">
      <dgm:prSet presAssocID="{45558F05-AA0B-4929-B5CE-657D8FE8C046}" presName="node" presStyleLbl="node1" presStyleIdx="3" presStyleCnt="5" custScaleX="129014">
        <dgm:presLayoutVars>
          <dgm:bulletEnabled val="1"/>
        </dgm:presLayoutVars>
      </dgm:prSet>
      <dgm:spPr/>
    </dgm:pt>
    <dgm:pt modelId="{F80183BF-62C9-48CD-BC5F-CA89C48FAE82}" type="pres">
      <dgm:prSet presAssocID="{45558F05-AA0B-4929-B5CE-657D8FE8C046}" presName="spNode" presStyleCnt="0"/>
      <dgm:spPr/>
    </dgm:pt>
    <dgm:pt modelId="{E27068AC-3A46-44EC-AF6D-3A3FD90277D5}" type="pres">
      <dgm:prSet presAssocID="{A0FFFE01-6100-4C7E-BE8F-8EFE3A1FCAC2}" presName="sibTrans" presStyleLbl="sibTrans1D1" presStyleIdx="3" presStyleCnt="5"/>
      <dgm:spPr/>
    </dgm:pt>
    <dgm:pt modelId="{E8A2F1FE-C5A3-43A8-BF0A-5C546D102866}" type="pres">
      <dgm:prSet presAssocID="{48174398-A2BE-4378-B6F2-7052193B6F62}" presName="node" presStyleLbl="node1" presStyleIdx="4" presStyleCnt="5" custScaleX="111969">
        <dgm:presLayoutVars>
          <dgm:bulletEnabled val="1"/>
        </dgm:presLayoutVars>
      </dgm:prSet>
      <dgm:spPr/>
    </dgm:pt>
    <dgm:pt modelId="{8C3B4597-C25C-4D19-8C89-53C31D81BDA0}" type="pres">
      <dgm:prSet presAssocID="{48174398-A2BE-4378-B6F2-7052193B6F62}" presName="spNode" presStyleCnt="0"/>
      <dgm:spPr/>
    </dgm:pt>
    <dgm:pt modelId="{D007FB25-329A-4818-8DF8-0E23DA9FEA85}" type="pres">
      <dgm:prSet presAssocID="{F7838C87-A0F0-4CAC-B6BF-44B51E22FE8C}" presName="sibTrans" presStyleLbl="sibTrans1D1" presStyleIdx="4" presStyleCnt="5"/>
      <dgm:spPr/>
    </dgm:pt>
  </dgm:ptLst>
  <dgm:cxnLst>
    <dgm:cxn modelId="{72D67E09-F39B-471C-893E-9B540F652D14}" srcId="{1D1A2013-69D9-4786-A6A1-D05AFFCF155E}" destId="{61C65290-F736-4A7A-9F9E-9583C266CCD6}" srcOrd="2" destOrd="0" parTransId="{9788E737-215A-4596-8FD1-4CADB6DA4137}" sibTransId="{C27E1993-25F9-45E9-B9EA-768232ADA621}"/>
    <dgm:cxn modelId="{4900280A-E9DC-4317-BE19-CEADEE3468E9}" type="presOf" srcId="{73BCF121-4C1E-4937-AA0F-6BE33053B229}" destId="{D7965528-1383-45A0-B264-DD84A9A42D12}" srcOrd="0" destOrd="0" presId="urn:microsoft.com/office/officeart/2005/8/layout/cycle5"/>
    <dgm:cxn modelId="{55505915-9BF2-460F-87B4-9005867BDBC5}" type="presOf" srcId="{48174398-A2BE-4378-B6F2-7052193B6F62}" destId="{E8A2F1FE-C5A3-43A8-BF0A-5C546D102866}" srcOrd="0" destOrd="0" presId="urn:microsoft.com/office/officeart/2005/8/layout/cycle5"/>
    <dgm:cxn modelId="{31C8501C-483C-4BC6-B2C9-99FF13A8BB2F}" type="presOf" srcId="{61C65290-F736-4A7A-9F9E-9583C266CCD6}" destId="{013EB4DE-CC17-4D59-8617-58098EB35776}" srcOrd="0" destOrd="0" presId="urn:microsoft.com/office/officeart/2005/8/layout/cycle5"/>
    <dgm:cxn modelId="{AFBC6020-210A-4830-89E4-2B673D0DF205}" type="presOf" srcId="{5A0A9EAC-A906-4D56-A0F6-9A3AC112491D}" destId="{1524FA45-66DC-4DCB-A3E7-00E827BF5FFF}" srcOrd="0" destOrd="0" presId="urn:microsoft.com/office/officeart/2005/8/layout/cycle5"/>
    <dgm:cxn modelId="{855AE42D-9EC3-4385-A471-1C9D92179C67}" type="presOf" srcId="{45558F05-AA0B-4929-B5CE-657D8FE8C046}" destId="{E2A9FD3E-21D9-4CB3-917B-26D54E6FEFF9}" srcOrd="0" destOrd="0" presId="urn:microsoft.com/office/officeart/2005/8/layout/cycle5"/>
    <dgm:cxn modelId="{3253D35E-EC39-4434-A634-A392FDA7BDCD}" type="presOf" srcId="{C27E1993-25F9-45E9-B9EA-768232ADA621}" destId="{2853C401-9E05-4D5D-8139-404DB91F95C5}" srcOrd="0" destOrd="0" presId="urn:microsoft.com/office/officeart/2005/8/layout/cycle5"/>
    <dgm:cxn modelId="{72185266-EC99-40B3-970D-0DFEDF40CD77}" srcId="{1D1A2013-69D9-4786-A6A1-D05AFFCF155E}" destId="{0D6AFC24-AA5C-48B4-AF2E-CE6CAD9DD0A3}" srcOrd="0" destOrd="0" parTransId="{E40F8EA0-0602-403D-8557-B524A034C2FB}" sibTransId="{B1E5EFA3-596F-4116-8ED1-E419DEC9476D}"/>
    <dgm:cxn modelId="{C9C33976-22A9-45BB-9057-3D3363FB9594}" srcId="{1D1A2013-69D9-4786-A6A1-D05AFFCF155E}" destId="{48174398-A2BE-4378-B6F2-7052193B6F62}" srcOrd="4" destOrd="0" parTransId="{69DC31C7-B1C1-4657-A49E-C52E19BD33AF}" sibTransId="{F7838C87-A0F0-4CAC-B6BF-44B51E22FE8C}"/>
    <dgm:cxn modelId="{6EEEC67B-C9DE-4620-8002-316B1B7ED3B2}" type="presOf" srcId="{1D1A2013-69D9-4786-A6A1-D05AFFCF155E}" destId="{C712ED48-7764-49E4-91CC-91D289625F79}" srcOrd="0" destOrd="0" presId="urn:microsoft.com/office/officeart/2005/8/layout/cycle5"/>
    <dgm:cxn modelId="{9BC38C86-59DF-4CA7-8F8F-DE41AB17AB9E}" type="presOf" srcId="{F7838C87-A0F0-4CAC-B6BF-44B51E22FE8C}" destId="{D007FB25-329A-4818-8DF8-0E23DA9FEA85}" srcOrd="0" destOrd="0" presId="urn:microsoft.com/office/officeart/2005/8/layout/cycle5"/>
    <dgm:cxn modelId="{6C4ECF8B-7EAD-4D64-BB54-9BBA2CC090D4}" type="presOf" srcId="{0D6AFC24-AA5C-48B4-AF2E-CE6CAD9DD0A3}" destId="{88819F5C-D107-47A5-9AF3-4596A84CE5EE}" srcOrd="0" destOrd="0" presId="urn:microsoft.com/office/officeart/2005/8/layout/cycle5"/>
    <dgm:cxn modelId="{251AD496-3E1B-4CBF-BA48-3DEB24533D96}" srcId="{1D1A2013-69D9-4786-A6A1-D05AFFCF155E}" destId="{45558F05-AA0B-4929-B5CE-657D8FE8C046}" srcOrd="3" destOrd="0" parTransId="{18E3C609-F0DE-4943-9013-4DBD7590E8F4}" sibTransId="{A0FFFE01-6100-4C7E-BE8F-8EFE3A1FCAC2}"/>
    <dgm:cxn modelId="{8DB328C2-47FD-4AA1-9293-08B23A76F2C6}" type="presOf" srcId="{A0FFFE01-6100-4C7E-BE8F-8EFE3A1FCAC2}" destId="{E27068AC-3A46-44EC-AF6D-3A3FD90277D5}" srcOrd="0" destOrd="0" presId="urn:microsoft.com/office/officeart/2005/8/layout/cycle5"/>
    <dgm:cxn modelId="{CC1DEBC9-81A9-4997-A5DE-B16348F9E98B}" type="presOf" srcId="{B1E5EFA3-596F-4116-8ED1-E419DEC9476D}" destId="{44D244D7-C1E7-40ED-A7A9-94B39FCC2788}" srcOrd="0" destOrd="0" presId="urn:microsoft.com/office/officeart/2005/8/layout/cycle5"/>
    <dgm:cxn modelId="{7408D7CE-9DF4-4733-BF0D-39E4DBF3C76B}" srcId="{1D1A2013-69D9-4786-A6A1-D05AFFCF155E}" destId="{5A0A9EAC-A906-4D56-A0F6-9A3AC112491D}" srcOrd="1" destOrd="0" parTransId="{8E549461-A402-428A-A692-3E6678647F68}" sibTransId="{73BCF121-4C1E-4937-AA0F-6BE33053B229}"/>
    <dgm:cxn modelId="{23584B5F-6AAC-484C-967B-7383D40EF196}" type="presParOf" srcId="{C712ED48-7764-49E4-91CC-91D289625F79}" destId="{88819F5C-D107-47A5-9AF3-4596A84CE5EE}" srcOrd="0" destOrd="0" presId="urn:microsoft.com/office/officeart/2005/8/layout/cycle5"/>
    <dgm:cxn modelId="{6AD317A0-67A7-4206-841C-B473514BDB49}" type="presParOf" srcId="{C712ED48-7764-49E4-91CC-91D289625F79}" destId="{14D15B85-5215-454F-96D3-2EBCBC7F3388}" srcOrd="1" destOrd="0" presId="urn:microsoft.com/office/officeart/2005/8/layout/cycle5"/>
    <dgm:cxn modelId="{A0285226-BCDF-4959-8AC3-45770A5C8535}" type="presParOf" srcId="{C712ED48-7764-49E4-91CC-91D289625F79}" destId="{44D244D7-C1E7-40ED-A7A9-94B39FCC2788}" srcOrd="2" destOrd="0" presId="urn:microsoft.com/office/officeart/2005/8/layout/cycle5"/>
    <dgm:cxn modelId="{47812689-F392-4F8F-8BC1-C7DB9A401C59}" type="presParOf" srcId="{C712ED48-7764-49E4-91CC-91D289625F79}" destId="{1524FA45-66DC-4DCB-A3E7-00E827BF5FFF}" srcOrd="3" destOrd="0" presId="urn:microsoft.com/office/officeart/2005/8/layout/cycle5"/>
    <dgm:cxn modelId="{F7104BE9-D9B7-469A-8DBE-92E9990A4E94}" type="presParOf" srcId="{C712ED48-7764-49E4-91CC-91D289625F79}" destId="{B282AD71-518E-437E-8A41-C985EAD995EC}" srcOrd="4" destOrd="0" presId="urn:microsoft.com/office/officeart/2005/8/layout/cycle5"/>
    <dgm:cxn modelId="{8DA48BFB-DAB6-4112-A294-7401E718CEC1}" type="presParOf" srcId="{C712ED48-7764-49E4-91CC-91D289625F79}" destId="{D7965528-1383-45A0-B264-DD84A9A42D12}" srcOrd="5" destOrd="0" presId="urn:microsoft.com/office/officeart/2005/8/layout/cycle5"/>
    <dgm:cxn modelId="{58DE2936-88FA-4D7E-9453-E93D4F5E9C05}" type="presParOf" srcId="{C712ED48-7764-49E4-91CC-91D289625F79}" destId="{013EB4DE-CC17-4D59-8617-58098EB35776}" srcOrd="6" destOrd="0" presId="urn:microsoft.com/office/officeart/2005/8/layout/cycle5"/>
    <dgm:cxn modelId="{F9EA9425-3BF8-41D8-9E9A-57B63FE6B4AA}" type="presParOf" srcId="{C712ED48-7764-49E4-91CC-91D289625F79}" destId="{C451DC41-A463-4A59-A9AC-5D05D57DC889}" srcOrd="7" destOrd="0" presId="urn:microsoft.com/office/officeart/2005/8/layout/cycle5"/>
    <dgm:cxn modelId="{D25338DC-A4C8-4D40-80BC-38F1D3C37585}" type="presParOf" srcId="{C712ED48-7764-49E4-91CC-91D289625F79}" destId="{2853C401-9E05-4D5D-8139-404DB91F95C5}" srcOrd="8" destOrd="0" presId="urn:microsoft.com/office/officeart/2005/8/layout/cycle5"/>
    <dgm:cxn modelId="{068E4191-F31B-46E0-BAE9-57BBA83EFE22}" type="presParOf" srcId="{C712ED48-7764-49E4-91CC-91D289625F79}" destId="{E2A9FD3E-21D9-4CB3-917B-26D54E6FEFF9}" srcOrd="9" destOrd="0" presId="urn:microsoft.com/office/officeart/2005/8/layout/cycle5"/>
    <dgm:cxn modelId="{F9526BA5-3663-4CA8-8BF3-8FDA60263E29}" type="presParOf" srcId="{C712ED48-7764-49E4-91CC-91D289625F79}" destId="{F80183BF-62C9-48CD-BC5F-CA89C48FAE82}" srcOrd="10" destOrd="0" presId="urn:microsoft.com/office/officeart/2005/8/layout/cycle5"/>
    <dgm:cxn modelId="{3FD01820-C7EE-400C-BACD-4E4B256ADE13}" type="presParOf" srcId="{C712ED48-7764-49E4-91CC-91D289625F79}" destId="{E27068AC-3A46-44EC-AF6D-3A3FD90277D5}" srcOrd="11" destOrd="0" presId="urn:microsoft.com/office/officeart/2005/8/layout/cycle5"/>
    <dgm:cxn modelId="{A6B5E9F4-E663-41C5-B88C-F262D88DC485}" type="presParOf" srcId="{C712ED48-7764-49E4-91CC-91D289625F79}" destId="{E8A2F1FE-C5A3-43A8-BF0A-5C546D102866}" srcOrd="12" destOrd="0" presId="urn:microsoft.com/office/officeart/2005/8/layout/cycle5"/>
    <dgm:cxn modelId="{8AA5DD50-CB35-4633-A2A8-A30BBEFF77F4}" type="presParOf" srcId="{C712ED48-7764-49E4-91CC-91D289625F79}" destId="{8C3B4597-C25C-4D19-8C89-53C31D81BDA0}" srcOrd="13" destOrd="0" presId="urn:microsoft.com/office/officeart/2005/8/layout/cycle5"/>
    <dgm:cxn modelId="{630BB268-EEB2-431B-B4BD-161EF71B4F46}" type="presParOf" srcId="{C712ED48-7764-49E4-91CC-91D289625F79}" destId="{D007FB25-329A-4818-8DF8-0E23DA9FEA85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819F5C-D107-47A5-9AF3-4596A84CE5EE}">
      <dsp:nvSpPr>
        <dsp:cNvPr id="0" name=""/>
        <dsp:cNvSpPr/>
      </dsp:nvSpPr>
      <dsp:spPr>
        <a:xfrm>
          <a:off x="3069129" y="0"/>
          <a:ext cx="2311927" cy="1351846"/>
        </a:xfrm>
        <a:prstGeom prst="roundRect">
          <a:avLst/>
        </a:prstGeom>
        <a:solidFill>
          <a:srgbClr val="FCA7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rgbClr val="0025D8"/>
              </a:solidFill>
              <a:latin typeface="Bookman Old Style" panose="02050604050505020204" pitchFamily="18" charset="0"/>
            </a:rPr>
            <a:t>Попробуй сам</a:t>
          </a:r>
        </a:p>
      </dsp:txBody>
      <dsp:txXfrm>
        <a:off x="3135121" y="65992"/>
        <a:ext cx="2179943" cy="1219862"/>
      </dsp:txXfrm>
    </dsp:sp>
    <dsp:sp modelId="{44D244D7-C1E7-40ED-A7A9-94B39FCC2788}">
      <dsp:nvSpPr>
        <dsp:cNvPr id="0" name=""/>
        <dsp:cNvSpPr/>
      </dsp:nvSpPr>
      <dsp:spPr>
        <a:xfrm>
          <a:off x="1520308" y="674948"/>
          <a:ext cx="5406109" cy="5406109"/>
        </a:xfrm>
        <a:custGeom>
          <a:avLst/>
          <a:gdLst/>
          <a:ahLst/>
          <a:cxnLst/>
          <a:rect l="0" t="0" r="0" b="0"/>
          <a:pathLst>
            <a:path>
              <a:moveTo>
                <a:pt x="4102035" y="390187"/>
              </a:moveTo>
              <a:arcTo wR="2703054" hR="2703054" stAng="18070106" swAng="1064898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24FA45-66DC-4DCB-A3E7-00E827BF5FFF}">
      <dsp:nvSpPr>
        <dsp:cNvPr id="0" name=""/>
        <dsp:cNvSpPr/>
      </dsp:nvSpPr>
      <dsp:spPr>
        <a:xfrm>
          <a:off x="5494283" y="1817024"/>
          <a:ext cx="2603135" cy="1456262"/>
        </a:xfrm>
        <a:prstGeom prst="roundRect">
          <a:avLst/>
        </a:prstGeom>
        <a:solidFill>
          <a:srgbClr val="FCA7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25D8"/>
              </a:solidFill>
              <a:latin typeface="Bookman Old Style" panose="02050604050505020204" pitchFamily="18" charset="0"/>
            </a:rPr>
            <a:t>Предложи обучающимся</a:t>
          </a:r>
        </a:p>
      </dsp:txBody>
      <dsp:txXfrm>
        <a:off x="5565372" y="1888113"/>
        <a:ext cx="2460957" cy="1314084"/>
      </dsp:txXfrm>
    </dsp:sp>
    <dsp:sp modelId="{D7965528-1383-45A0-B264-DD84A9A42D12}">
      <dsp:nvSpPr>
        <dsp:cNvPr id="0" name=""/>
        <dsp:cNvSpPr/>
      </dsp:nvSpPr>
      <dsp:spPr>
        <a:xfrm>
          <a:off x="1522038" y="677390"/>
          <a:ext cx="5406109" cy="5406109"/>
        </a:xfrm>
        <a:custGeom>
          <a:avLst/>
          <a:gdLst/>
          <a:ahLst/>
          <a:cxnLst/>
          <a:rect l="0" t="0" r="0" b="0"/>
          <a:pathLst>
            <a:path>
              <a:moveTo>
                <a:pt x="5396395" y="2932003"/>
              </a:moveTo>
              <a:arcTo wR="2703054" hR="2703054" stAng="21891527" swAng="1319653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3EB4DE-CC17-4D59-8617-58098EB35776}">
      <dsp:nvSpPr>
        <dsp:cNvPr id="0" name=""/>
        <dsp:cNvSpPr/>
      </dsp:nvSpPr>
      <dsp:spPr>
        <a:xfrm>
          <a:off x="4774027" y="4891339"/>
          <a:ext cx="2079763" cy="1351846"/>
        </a:xfrm>
        <a:prstGeom prst="roundRect">
          <a:avLst/>
        </a:prstGeom>
        <a:solidFill>
          <a:srgbClr val="FCA7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25D8"/>
              </a:solidFill>
              <a:latin typeface="Bookman Old Style" panose="02050604050505020204" pitchFamily="18" charset="0"/>
            </a:rPr>
            <a:t>Поделись с коллегами</a:t>
          </a:r>
        </a:p>
      </dsp:txBody>
      <dsp:txXfrm>
        <a:off x="4840019" y="4957331"/>
        <a:ext cx="1947779" cy="1219862"/>
      </dsp:txXfrm>
    </dsp:sp>
    <dsp:sp modelId="{2853C401-9E05-4D5D-8139-404DB91F95C5}">
      <dsp:nvSpPr>
        <dsp:cNvPr id="0" name=""/>
        <dsp:cNvSpPr/>
      </dsp:nvSpPr>
      <dsp:spPr>
        <a:xfrm>
          <a:off x="1522038" y="677390"/>
          <a:ext cx="5406109" cy="5406109"/>
        </a:xfrm>
        <a:custGeom>
          <a:avLst/>
          <a:gdLst/>
          <a:ahLst/>
          <a:cxnLst/>
          <a:rect l="0" t="0" r="0" b="0"/>
          <a:pathLst>
            <a:path>
              <a:moveTo>
                <a:pt x="3094962" y="5377547"/>
              </a:moveTo>
              <a:arcTo wR="2703054" hR="2703054" stAng="4899809" swAng="612215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A9FD3E-21D9-4CB3-917B-26D54E6FEFF9}">
      <dsp:nvSpPr>
        <dsp:cNvPr id="0" name=""/>
        <dsp:cNvSpPr/>
      </dsp:nvSpPr>
      <dsp:spPr>
        <a:xfrm>
          <a:off x="1294684" y="4891339"/>
          <a:ext cx="2683185" cy="1351846"/>
        </a:xfrm>
        <a:prstGeom prst="roundRect">
          <a:avLst/>
        </a:prstGeom>
        <a:solidFill>
          <a:srgbClr val="FCA7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25D8"/>
              </a:solidFill>
              <a:latin typeface="Bookman Old Style" panose="02050604050505020204" pitchFamily="18" charset="0"/>
            </a:rPr>
            <a:t>Найди единомышленников</a:t>
          </a:r>
        </a:p>
      </dsp:txBody>
      <dsp:txXfrm>
        <a:off x="1360676" y="4957331"/>
        <a:ext cx="2551201" cy="1219862"/>
      </dsp:txXfrm>
    </dsp:sp>
    <dsp:sp modelId="{E27068AC-3A46-44EC-AF6D-3A3FD90277D5}">
      <dsp:nvSpPr>
        <dsp:cNvPr id="0" name=""/>
        <dsp:cNvSpPr/>
      </dsp:nvSpPr>
      <dsp:spPr>
        <a:xfrm>
          <a:off x="1522038" y="677390"/>
          <a:ext cx="5406109" cy="5406109"/>
        </a:xfrm>
        <a:custGeom>
          <a:avLst/>
          <a:gdLst/>
          <a:ahLst/>
          <a:cxnLst/>
          <a:rect l="0" t="0" r="0" b="0"/>
          <a:pathLst>
            <a:path>
              <a:moveTo>
                <a:pt x="287010" y="3915173"/>
              </a:moveTo>
              <a:arcTo wR="2703054" hR="2703054" stAng="9201437" swAng="1360901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A2F1FE-C5A3-43A8-BF0A-5C546D102866}">
      <dsp:nvSpPr>
        <dsp:cNvPr id="0" name=""/>
        <dsp:cNvSpPr/>
      </dsp:nvSpPr>
      <dsp:spPr>
        <a:xfrm>
          <a:off x="489990" y="1869232"/>
          <a:ext cx="2328689" cy="1351846"/>
        </a:xfrm>
        <a:prstGeom prst="roundRect">
          <a:avLst/>
        </a:prstGeom>
        <a:solidFill>
          <a:srgbClr val="FCA7DE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rgbClr val="0025D8"/>
              </a:solidFill>
              <a:latin typeface="Bookman Old Style" panose="02050604050505020204" pitchFamily="18" charset="0"/>
            </a:rPr>
            <a:t>Объедините усилия</a:t>
          </a:r>
        </a:p>
      </dsp:txBody>
      <dsp:txXfrm>
        <a:off x="555982" y="1935224"/>
        <a:ext cx="2196705" cy="1219862"/>
      </dsp:txXfrm>
    </dsp:sp>
    <dsp:sp modelId="{D007FB25-329A-4818-8DF8-0E23DA9FEA85}">
      <dsp:nvSpPr>
        <dsp:cNvPr id="0" name=""/>
        <dsp:cNvSpPr/>
      </dsp:nvSpPr>
      <dsp:spPr>
        <a:xfrm>
          <a:off x="1523643" y="675007"/>
          <a:ext cx="5406109" cy="5406109"/>
        </a:xfrm>
        <a:custGeom>
          <a:avLst/>
          <a:gdLst/>
          <a:ahLst/>
          <a:cxnLst/>
          <a:rect l="0" t="0" r="0" b="0"/>
          <a:pathLst>
            <a:path>
              <a:moveTo>
                <a:pt x="632403" y="965554"/>
              </a:moveTo>
              <a:arcTo wR="2703054" hR="2703054" stAng="13200017" swAng="1114453"/>
            </a:path>
          </a:pathLst>
        </a:custGeom>
        <a:noFill/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084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672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076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424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9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06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421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17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03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575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509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93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http://take.quiz-maker.com/QMMEGP7G5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218860" y="2550668"/>
            <a:ext cx="4590288" cy="1756664"/>
          </a:xfrm>
        </p:spPr>
        <p:txBody>
          <a:bodyPr>
            <a:noAutofit/>
          </a:bodyPr>
          <a:lstStyle/>
          <a:p>
            <a:r>
              <a:rPr lang="ru-RU" sz="4400" b="1" dirty="0">
                <a:solidFill>
                  <a:srgbClr val="0025D8"/>
                </a:solidFill>
                <a:latin typeface="+mn-lt"/>
              </a:rPr>
              <a:t>ЧЕРЕЗ </a:t>
            </a:r>
            <a:br>
              <a:rPr lang="ru-RU" sz="4400" b="1" dirty="0">
                <a:solidFill>
                  <a:srgbClr val="0025D8"/>
                </a:solidFill>
                <a:latin typeface="+mn-lt"/>
              </a:rPr>
            </a:br>
            <a:r>
              <a:rPr lang="ru-RU" sz="4400" b="1" dirty="0">
                <a:solidFill>
                  <a:srgbClr val="0025D8"/>
                </a:solidFill>
                <a:latin typeface="+mn-lt"/>
              </a:rPr>
              <a:t>ИННОВАЦИИ </a:t>
            </a:r>
            <a:br>
              <a:rPr lang="ru-RU" sz="4400" b="1" dirty="0">
                <a:solidFill>
                  <a:srgbClr val="0025D8"/>
                </a:solidFill>
                <a:latin typeface="+mn-lt"/>
              </a:rPr>
            </a:br>
            <a:r>
              <a:rPr lang="ru-RU" sz="4400" b="1" dirty="0">
                <a:solidFill>
                  <a:srgbClr val="0025D8"/>
                </a:solidFill>
                <a:latin typeface="+mn-lt"/>
              </a:rPr>
              <a:t>К КАЧЕСТВУ ОБРАЗОВАНИЯ</a:t>
            </a:r>
            <a:endParaRPr lang="en-US" sz="4400" b="1" dirty="0">
              <a:solidFill>
                <a:srgbClr val="0025D8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8534" y="5804453"/>
            <a:ext cx="4875343" cy="795130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ru-RU" b="1" dirty="0">
                <a:solidFill>
                  <a:srgbClr val="EE3794"/>
                </a:solidFill>
                <a:latin typeface="Arial Narrow" panose="020B0606020202030204" pitchFamily="34" charset="0"/>
              </a:rPr>
              <a:t>МАОУ МО Динской район СОШ №5 Имени Героя Советского Союза </a:t>
            </a:r>
            <a:r>
              <a:rPr lang="ru-RU" b="1" dirty="0" err="1">
                <a:solidFill>
                  <a:srgbClr val="EE3794"/>
                </a:solidFill>
                <a:latin typeface="Arial Narrow" panose="020B0606020202030204" pitchFamily="34" charset="0"/>
              </a:rPr>
              <a:t>А.П.Компанийца</a:t>
            </a:r>
            <a:endParaRPr lang="ru-RU" b="1" dirty="0">
              <a:solidFill>
                <a:srgbClr val="EE3794"/>
              </a:solidFill>
              <a:latin typeface="Arial Narrow" panose="020B0606020202030204" pitchFamily="34" charset="0"/>
            </a:endParaRPr>
          </a:p>
          <a:p>
            <a:pPr algn="l"/>
            <a:endParaRPr lang="en-US" dirty="0">
              <a:solidFill>
                <a:srgbClr val="EE3794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D807156-1FCA-4F45-909C-6BCF6F500060}"/>
              </a:ext>
            </a:extLst>
          </p:cNvPr>
          <p:cNvSpPr/>
          <p:nvPr/>
        </p:nvSpPr>
        <p:spPr>
          <a:xfrm>
            <a:off x="3564835" y="106017"/>
            <a:ext cx="5473148" cy="1241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i="1" dirty="0">
                <a:solidFill>
                  <a:schemeClr val="bg1"/>
                </a:solidFill>
                <a:latin typeface="Arial Narrow" panose="020B0606020202030204" pitchFamily="34" charset="0"/>
              </a:rPr>
              <a:t>Если мы будем учить сегодня так, </a:t>
            </a:r>
          </a:p>
          <a:p>
            <a:pPr algn="r"/>
            <a:r>
              <a:rPr lang="ru-RU" sz="2000" b="1" i="1" dirty="0">
                <a:solidFill>
                  <a:schemeClr val="bg1"/>
                </a:solidFill>
                <a:latin typeface="Arial Narrow" panose="020B0606020202030204" pitchFamily="34" charset="0"/>
              </a:rPr>
              <a:t>как мы учили вчера, мы украдём у детей завтра.</a:t>
            </a:r>
          </a:p>
          <a:p>
            <a:pPr algn="r"/>
            <a:r>
              <a:rPr lang="ru-RU" sz="2000" b="1" dirty="0">
                <a:solidFill>
                  <a:schemeClr val="bg1"/>
                </a:solidFill>
                <a:latin typeface="Arial Narrow" panose="020B0606020202030204" pitchFamily="34" charset="0"/>
              </a:rPr>
              <a:t>Джон Дьюи</a:t>
            </a:r>
          </a:p>
          <a:p>
            <a:pPr indent="450215" algn="r">
              <a:lnSpc>
                <a:spcPct val="115000"/>
              </a:lnSpc>
              <a:spcAft>
                <a:spcPts val="0"/>
              </a:spcAft>
            </a:pPr>
            <a:endParaRPr lang="ru-RU" sz="1400" dirty="0">
              <a:solidFill>
                <a:schemeClr val="bg1"/>
              </a:solidFill>
              <a:effectLst/>
              <a:latin typeface="Arial Narrow" panose="020B0606020202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736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5EEF5E-FA29-4269-9131-8BBC7EB98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Подведем итоги.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ABC1FDE-0115-4291-AD9F-0F9909173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9800" y="1468556"/>
            <a:ext cx="15481320" cy="8568536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i="1" u="sng" dirty="0">
                <a:hlinkClick r:id="rId2"/>
              </a:rPr>
              <a:t>http://take.quiz-maker.com/QMMEGP7G5</a:t>
            </a:r>
            <a:r>
              <a:rPr lang="ru-RU" i="1" u="sng" dirty="0"/>
              <a:t> 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://qrcoder.ru/code/?http%3A%2F%2Ftake.quiz-maker.com%2FQMMEGP7G5&amp;4&amp;0">
            <a:extLst>
              <a:ext uri="{FF2B5EF4-FFF2-40B4-BE49-F238E27FC236}">
                <a16:creationId xmlns:a16="http://schemas.microsoft.com/office/drawing/2014/main" id="{93264A18-54F1-45BB-9A55-60280C5FB1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260" y="2492138"/>
            <a:ext cx="3502641" cy="3502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39324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F97D39-B0E0-4DF1-BB33-625ABA94B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9031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0025D8"/>
                </a:solidFill>
                <a:latin typeface="Arial Black" panose="020B0A04020102020204" pitchFamily="34" charset="0"/>
              </a:rPr>
              <a:t>Выберите три причины, которые побуждают Вас применять инновации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F9545ECA-7808-4BC8-8178-09071B0C49D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6472" t="33673" r="24371" b="39185"/>
          <a:stretch/>
        </p:blipFill>
        <p:spPr>
          <a:xfrm>
            <a:off x="26504" y="1139686"/>
            <a:ext cx="9117496" cy="5718314"/>
          </a:xfrm>
          <a:prstGeom prst="rect">
            <a:avLst/>
          </a:prstGeom>
        </p:spPr>
      </p:pic>
      <p:sp>
        <p:nvSpPr>
          <p:cNvPr id="5" name="Облачко с текстом: прямоугольное со скругленными углами 4">
            <a:extLst>
              <a:ext uri="{FF2B5EF4-FFF2-40B4-BE49-F238E27FC236}">
                <a16:creationId xmlns:a16="http://schemas.microsoft.com/office/drawing/2014/main" id="{DFAADAFB-7CB7-47FB-9B90-35E730753D76}"/>
              </a:ext>
            </a:extLst>
          </p:cNvPr>
          <p:cNvSpPr/>
          <p:nvPr/>
        </p:nvSpPr>
        <p:spPr>
          <a:xfrm>
            <a:off x="5287618" y="3268318"/>
            <a:ext cx="3856382" cy="861391"/>
          </a:xfrm>
          <a:prstGeom prst="wedgeRoundRectCallout">
            <a:avLst>
              <a:gd name="adj1" fmla="val -20833"/>
              <a:gd name="adj2" fmla="val -10570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Arial Black" panose="020B0A04020102020204" pitchFamily="34" charset="0"/>
              </a:rPr>
              <a:t>Желание создать хорошую, эффективную школу для детей</a:t>
            </a:r>
          </a:p>
        </p:txBody>
      </p:sp>
      <p:sp>
        <p:nvSpPr>
          <p:cNvPr id="6" name="Выноска: линия 5">
            <a:extLst>
              <a:ext uri="{FF2B5EF4-FFF2-40B4-BE49-F238E27FC236}">
                <a16:creationId xmlns:a16="http://schemas.microsoft.com/office/drawing/2014/main" id="{65C8ADE8-2922-4BAF-93D5-8DDF689E771C}"/>
              </a:ext>
            </a:extLst>
          </p:cNvPr>
          <p:cNvSpPr/>
          <p:nvPr/>
        </p:nvSpPr>
        <p:spPr>
          <a:xfrm>
            <a:off x="5618922" y="1232452"/>
            <a:ext cx="3352800" cy="993913"/>
          </a:xfrm>
          <a:prstGeom prst="borderCallout1">
            <a:avLst>
              <a:gd name="adj1" fmla="val 54750"/>
              <a:gd name="adj2" fmla="val -823"/>
              <a:gd name="adj3" fmla="val 47167"/>
              <a:gd name="adj4" fmla="val -4189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Осознание недостаточности  достигнутых  результатов и желание их улучшить</a:t>
            </a:r>
          </a:p>
        </p:txBody>
      </p:sp>
      <p:sp>
        <p:nvSpPr>
          <p:cNvPr id="8" name="Облачко с текстом: прямоугольное со скругленными углами 7">
            <a:extLst>
              <a:ext uri="{FF2B5EF4-FFF2-40B4-BE49-F238E27FC236}">
                <a16:creationId xmlns:a16="http://schemas.microsoft.com/office/drawing/2014/main" id="{C2D11F4C-0D22-4D56-8065-C8D13876C3DB}"/>
              </a:ext>
            </a:extLst>
          </p:cNvPr>
          <p:cNvSpPr/>
          <p:nvPr/>
        </p:nvSpPr>
        <p:spPr>
          <a:xfrm>
            <a:off x="1669774" y="4891711"/>
            <a:ext cx="3856382" cy="861391"/>
          </a:xfrm>
          <a:prstGeom prst="wedgeRoundRectCallout">
            <a:avLst>
              <a:gd name="adj1" fmla="val -20833"/>
              <a:gd name="adj2" fmla="val -10570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Arial Narrow" panose="020B0606020202030204" pitchFamily="34" charset="0"/>
              </a:rPr>
              <a:t>Желание проверить на практике полученные знания об инновациях</a:t>
            </a:r>
          </a:p>
        </p:txBody>
      </p:sp>
    </p:spTree>
    <p:extLst>
      <p:ext uri="{BB962C8B-B14F-4D97-AF65-F5344CB8AC3E}">
        <p14:creationId xmlns:p14="http://schemas.microsoft.com/office/powerpoint/2010/main" val="2037255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>
            <a:extLst>
              <a:ext uri="{FF2B5EF4-FFF2-40B4-BE49-F238E27FC236}">
                <a16:creationId xmlns:a16="http://schemas.microsoft.com/office/drawing/2014/main" id="{25EE2D83-EE39-44F2-8687-EE84386A05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3049" t="40579" r="17124" b="23103"/>
          <a:stretch/>
        </p:blipFill>
        <p:spPr>
          <a:xfrm>
            <a:off x="-2637" y="1020417"/>
            <a:ext cx="9146638" cy="5754762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F97D39-B0E0-4DF1-BB33-625ABA94B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9031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solidFill>
                  <a:srgbClr val="0025D8"/>
                </a:solidFill>
                <a:latin typeface="Arial Black" panose="020B0A04020102020204" pitchFamily="34" charset="0"/>
              </a:rPr>
              <a:t>Укажите </a:t>
            </a:r>
            <a:r>
              <a:rPr lang="ru-RU" sz="2400" dirty="0" err="1">
                <a:solidFill>
                  <a:srgbClr val="0025D8"/>
                </a:solidFill>
                <a:latin typeface="Arial Black" panose="020B0A04020102020204" pitchFamily="34" charset="0"/>
              </a:rPr>
              <a:t>антиинновационные</a:t>
            </a:r>
            <a:r>
              <a:rPr lang="ru-RU" sz="2400" dirty="0">
                <a:solidFill>
                  <a:srgbClr val="0025D8"/>
                </a:solidFill>
                <a:latin typeface="Arial Black" panose="020B0A04020102020204" pitchFamily="34" charset="0"/>
              </a:rPr>
              <a:t> барьеры, препятствующие освоению инноваций</a:t>
            </a:r>
          </a:p>
        </p:txBody>
      </p:sp>
      <p:sp>
        <p:nvSpPr>
          <p:cNvPr id="5" name="Облачко с текстом: прямоугольное со скругленными углами 4">
            <a:extLst>
              <a:ext uri="{FF2B5EF4-FFF2-40B4-BE49-F238E27FC236}">
                <a16:creationId xmlns:a16="http://schemas.microsoft.com/office/drawing/2014/main" id="{DFAADAFB-7CB7-47FB-9B90-35E730753D76}"/>
              </a:ext>
            </a:extLst>
          </p:cNvPr>
          <p:cNvSpPr/>
          <p:nvPr/>
        </p:nvSpPr>
        <p:spPr>
          <a:xfrm>
            <a:off x="4572000" y="1789043"/>
            <a:ext cx="3352800" cy="861391"/>
          </a:xfrm>
          <a:prstGeom prst="wedgeRoundRectCallout">
            <a:avLst>
              <a:gd name="adj1" fmla="val -23239"/>
              <a:gd name="adj2" fmla="val 11737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Arial Black" panose="020B0A04020102020204" pitchFamily="34" charset="0"/>
              </a:rPr>
              <a:t>Большая нагрузка</a:t>
            </a:r>
          </a:p>
        </p:txBody>
      </p:sp>
      <p:sp>
        <p:nvSpPr>
          <p:cNvPr id="6" name="Выноска: линия 5">
            <a:extLst>
              <a:ext uri="{FF2B5EF4-FFF2-40B4-BE49-F238E27FC236}">
                <a16:creationId xmlns:a16="http://schemas.microsoft.com/office/drawing/2014/main" id="{65C8ADE8-2922-4BAF-93D5-8DDF689E771C}"/>
              </a:ext>
            </a:extLst>
          </p:cNvPr>
          <p:cNvSpPr/>
          <p:nvPr/>
        </p:nvSpPr>
        <p:spPr>
          <a:xfrm>
            <a:off x="5960719" y="3599626"/>
            <a:ext cx="3090516" cy="607941"/>
          </a:xfrm>
          <a:prstGeom prst="borderCallout1">
            <a:avLst>
              <a:gd name="adj1" fmla="val 89628"/>
              <a:gd name="adj2" fmla="val 758"/>
              <a:gd name="adj3" fmla="val 53579"/>
              <a:gd name="adj4" fmla="val -3837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7030A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Небольшой опыт работы</a:t>
            </a:r>
          </a:p>
        </p:txBody>
      </p:sp>
      <p:sp>
        <p:nvSpPr>
          <p:cNvPr id="8" name="Облачко с текстом: прямоугольное со скругленными углами 7">
            <a:extLst>
              <a:ext uri="{FF2B5EF4-FFF2-40B4-BE49-F238E27FC236}">
                <a16:creationId xmlns:a16="http://schemas.microsoft.com/office/drawing/2014/main" id="{C2D11F4C-0D22-4D56-8065-C8D13876C3DB}"/>
              </a:ext>
            </a:extLst>
          </p:cNvPr>
          <p:cNvSpPr/>
          <p:nvPr/>
        </p:nvSpPr>
        <p:spPr>
          <a:xfrm>
            <a:off x="4572000" y="5060677"/>
            <a:ext cx="4479235" cy="775246"/>
          </a:xfrm>
          <a:prstGeom prst="wedgeRoundRectCallout">
            <a:avLst>
              <a:gd name="adj1" fmla="val -49533"/>
              <a:gd name="adj2" fmla="val -12831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Arial Black" panose="020B0A04020102020204" pitchFamily="34" charset="0"/>
              </a:rPr>
              <a:t>Чувство страха перед отрицательным результатом</a:t>
            </a:r>
            <a:r>
              <a:rPr lang="ru-RU" sz="2000" b="1" dirty="0">
                <a:solidFill>
                  <a:srgbClr val="7030A0"/>
                </a:solidFill>
                <a:latin typeface="Arial Narrow" panose="020B0606020202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88949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164570-36C4-4149-9AF9-46F8863D40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45" y="155890"/>
            <a:ext cx="8613914" cy="718754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rgbClr val="0025D8"/>
                </a:solidFill>
                <a:latin typeface="Arial Black" panose="020B0A04020102020204" pitchFamily="34" charset="0"/>
              </a:rPr>
              <a:t>К какой группе Вы себя относите.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CA83C3E-64F8-4437-BCF5-C8B2796453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452" t="50324" r="52226" b="16479"/>
          <a:stretch/>
        </p:blipFill>
        <p:spPr>
          <a:xfrm>
            <a:off x="4961905" y="1450215"/>
            <a:ext cx="3884955" cy="3957570"/>
          </a:xfrm>
          <a:prstGeom prst="rect">
            <a:avLst/>
          </a:prstGeom>
        </p:spPr>
      </p:pic>
      <p:sp>
        <p:nvSpPr>
          <p:cNvPr id="5" name="Облачко с текстом: прямоугольное со скругленными углами 4">
            <a:extLst>
              <a:ext uri="{FF2B5EF4-FFF2-40B4-BE49-F238E27FC236}">
                <a16:creationId xmlns:a16="http://schemas.microsoft.com/office/drawing/2014/main" id="{2488258C-6257-4E33-89DD-ED896D215A8B}"/>
              </a:ext>
            </a:extLst>
          </p:cNvPr>
          <p:cNvSpPr/>
          <p:nvPr/>
        </p:nvSpPr>
        <p:spPr>
          <a:xfrm>
            <a:off x="182218" y="4658140"/>
            <a:ext cx="5516218" cy="1490870"/>
          </a:xfrm>
          <a:prstGeom prst="wedgeRoundRectCallout">
            <a:avLst>
              <a:gd name="adj1" fmla="val 44849"/>
              <a:gd name="adj2" fmla="val -6938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EE3794"/>
                </a:solidFill>
                <a:latin typeface="Arial Narrow" panose="020B0606020202030204" pitchFamily="34" charset="0"/>
              </a:rPr>
              <a:t>Интересуются инновациями, но не идут за ними вслепую. Считают, что новшества следует внедрять сразу после того, как они появились в условиях близких к нашим</a:t>
            </a:r>
          </a:p>
        </p:txBody>
      </p:sp>
      <p:sp>
        <p:nvSpPr>
          <p:cNvPr id="6" name="Облачко с текстом: прямоугольное со скругленными углами 5">
            <a:extLst>
              <a:ext uri="{FF2B5EF4-FFF2-40B4-BE49-F238E27FC236}">
                <a16:creationId xmlns:a16="http://schemas.microsoft.com/office/drawing/2014/main" id="{0B9A2D75-4CDC-4364-B53A-E5ECA712B323}"/>
              </a:ext>
            </a:extLst>
          </p:cNvPr>
          <p:cNvSpPr/>
          <p:nvPr/>
        </p:nvSpPr>
        <p:spPr>
          <a:xfrm>
            <a:off x="397564" y="1099931"/>
            <a:ext cx="5300872" cy="1232452"/>
          </a:xfrm>
          <a:prstGeom prst="wedgeRoundRectCallout">
            <a:avLst>
              <a:gd name="adj1" fmla="val 41002"/>
              <a:gd name="adj2" fmla="val 10361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EE3794"/>
                </a:solidFill>
                <a:latin typeface="Arial Narrow" panose="020B0606020202030204" pitchFamily="34" charset="0"/>
              </a:rPr>
              <a:t>Воспринимают инновации умеренно. Не стремятся быть среди первых, но и не последними. Принимают инновацию тогда, когда она будет принята большинством</a:t>
            </a:r>
          </a:p>
        </p:txBody>
      </p:sp>
    </p:spTree>
    <p:extLst>
      <p:ext uri="{BB962C8B-B14F-4D97-AF65-F5344CB8AC3E}">
        <p14:creationId xmlns:p14="http://schemas.microsoft.com/office/powerpoint/2010/main" val="285325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66266F2E-DC00-4075-BD2A-B4AF402D58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344" y="1779592"/>
            <a:ext cx="788670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574B15C5-35B8-4828-AC3B-0E3CDD3BEB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443257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solidFill>
                  <a:srgbClr val="0025D8"/>
                </a:solidFill>
                <a:latin typeface="Book Antiqua" panose="02040602050305030304" pitchFamily="18" charset="0"/>
              </a:rPr>
              <a:t>Основные направления инновационной деятельности в школе</a:t>
            </a:r>
          </a:p>
        </p:txBody>
      </p:sp>
      <p:sp>
        <p:nvSpPr>
          <p:cNvPr id="31" name="Куб 30">
            <a:extLst>
              <a:ext uri="{FF2B5EF4-FFF2-40B4-BE49-F238E27FC236}">
                <a16:creationId xmlns:a16="http://schemas.microsoft.com/office/drawing/2014/main" id="{4E6D5860-DC29-4B04-AE2D-62E1BFAD90B0}"/>
              </a:ext>
            </a:extLst>
          </p:cNvPr>
          <p:cNvSpPr/>
          <p:nvPr/>
        </p:nvSpPr>
        <p:spPr>
          <a:xfrm>
            <a:off x="628649" y="1175667"/>
            <a:ext cx="3127514" cy="2595440"/>
          </a:xfrm>
          <a:prstGeom prst="cube">
            <a:avLst/>
          </a:prstGeom>
          <a:solidFill>
            <a:schemeClr val="accent4">
              <a:lumMod val="40000"/>
              <a:lumOff val="6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9D20B7E-88C2-4EB9-883D-A6C38AA6A50A}"/>
              </a:ext>
            </a:extLst>
          </p:cNvPr>
          <p:cNvSpPr txBox="1"/>
          <p:nvPr/>
        </p:nvSpPr>
        <p:spPr>
          <a:xfrm>
            <a:off x="543346" y="1139497"/>
            <a:ext cx="34455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Book Antiqua" panose="02040602050305030304" pitchFamily="18" charset="0"/>
              </a:rPr>
              <a:t>Внедрение ИКТ-технологий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5418F35-987B-4AFB-AA58-460F28A6789C}"/>
              </a:ext>
            </a:extLst>
          </p:cNvPr>
          <p:cNvSpPr txBox="1"/>
          <p:nvPr/>
        </p:nvSpPr>
        <p:spPr>
          <a:xfrm>
            <a:off x="543345" y="1750400"/>
            <a:ext cx="2809459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0025D8"/>
                </a:solidFill>
                <a:latin typeface="Book Antiqua" panose="02040602050305030304" pitchFamily="18" charset="0"/>
              </a:rPr>
              <a:t>«Точка роста»</a:t>
            </a:r>
          </a:p>
          <a:p>
            <a:r>
              <a:rPr lang="ru-RU" sz="2200" dirty="0">
                <a:solidFill>
                  <a:srgbClr val="660066"/>
                </a:solidFill>
                <a:latin typeface="Book Antiqua" panose="02040602050305030304" pitchFamily="18" charset="0"/>
              </a:rPr>
              <a:t>Использование ЭОР</a:t>
            </a:r>
          </a:p>
          <a:p>
            <a:r>
              <a:rPr lang="ru-RU" sz="2200" dirty="0">
                <a:solidFill>
                  <a:srgbClr val="0025D8"/>
                </a:solidFill>
                <a:latin typeface="Book Antiqua" panose="02040602050305030304" pitchFamily="18" charset="0"/>
              </a:rPr>
              <a:t>Дистанционные образовательные технологии</a:t>
            </a:r>
          </a:p>
          <a:p>
            <a:pPr marL="342900" indent="-342900">
              <a:buFontTx/>
              <a:buChar char="-"/>
            </a:pPr>
            <a:endParaRPr lang="ru-RU" sz="20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34" name="Куб 33">
            <a:extLst>
              <a:ext uri="{FF2B5EF4-FFF2-40B4-BE49-F238E27FC236}">
                <a16:creationId xmlns:a16="http://schemas.microsoft.com/office/drawing/2014/main" id="{F4D2FF9C-6BE1-4433-B566-6A715CB12AB7}"/>
              </a:ext>
            </a:extLst>
          </p:cNvPr>
          <p:cNvSpPr/>
          <p:nvPr/>
        </p:nvSpPr>
        <p:spPr>
          <a:xfrm>
            <a:off x="5155092" y="1175667"/>
            <a:ext cx="3127514" cy="2676938"/>
          </a:xfrm>
          <a:prstGeom prst="cube">
            <a:avLst/>
          </a:prstGeom>
          <a:solidFill>
            <a:schemeClr val="accent4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E7F01A3-FFF4-47A0-830E-955887BEBCB6}"/>
              </a:ext>
            </a:extLst>
          </p:cNvPr>
          <p:cNvSpPr txBox="1"/>
          <p:nvPr/>
        </p:nvSpPr>
        <p:spPr>
          <a:xfrm>
            <a:off x="5433385" y="1195409"/>
            <a:ext cx="28094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Book Antiqua" panose="02040602050305030304" pitchFamily="18" charset="0"/>
              </a:rPr>
              <a:t>   Совершенствование профессионализма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B82EA7F-6DBA-46CB-BB2F-9D5CFFF35176}"/>
              </a:ext>
            </a:extLst>
          </p:cNvPr>
          <p:cNvSpPr txBox="1"/>
          <p:nvPr/>
        </p:nvSpPr>
        <p:spPr>
          <a:xfrm>
            <a:off x="5155092" y="1919678"/>
            <a:ext cx="267694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>
                <a:solidFill>
                  <a:srgbClr val="0025D8"/>
                </a:solidFill>
                <a:latin typeface="Book Antiqua" panose="02040602050305030304" pitchFamily="18" charset="0"/>
              </a:rPr>
              <a:t>Наставничество</a:t>
            </a:r>
          </a:p>
          <a:p>
            <a:r>
              <a:rPr lang="ru-RU" sz="2200" dirty="0">
                <a:solidFill>
                  <a:srgbClr val="660066"/>
                </a:solidFill>
                <a:latin typeface="Book Antiqua" panose="02040602050305030304" pitchFamily="18" charset="0"/>
              </a:rPr>
              <a:t>Обучающие семинары</a:t>
            </a:r>
          </a:p>
          <a:p>
            <a:r>
              <a:rPr lang="ru-RU" sz="2200" dirty="0">
                <a:solidFill>
                  <a:srgbClr val="0025D8"/>
                </a:solidFill>
                <a:latin typeface="Book Antiqua" panose="02040602050305030304" pitchFamily="18" charset="0"/>
              </a:rPr>
              <a:t>Саморазвитие  педагогов</a:t>
            </a:r>
          </a:p>
          <a:p>
            <a:pPr marL="342900" indent="-342900">
              <a:buFontTx/>
              <a:buChar char="-"/>
            </a:pPr>
            <a:endParaRPr lang="ru-RU" sz="20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37" name="Куб 36">
            <a:extLst>
              <a:ext uri="{FF2B5EF4-FFF2-40B4-BE49-F238E27FC236}">
                <a16:creationId xmlns:a16="http://schemas.microsoft.com/office/drawing/2014/main" id="{D94BC33E-F5A4-4200-9B95-BFA575576011}"/>
              </a:ext>
            </a:extLst>
          </p:cNvPr>
          <p:cNvSpPr/>
          <p:nvPr/>
        </p:nvSpPr>
        <p:spPr>
          <a:xfrm>
            <a:off x="2305871" y="3927830"/>
            <a:ext cx="3127514" cy="2872094"/>
          </a:xfrm>
          <a:prstGeom prst="cube">
            <a:avLst/>
          </a:prstGeom>
          <a:solidFill>
            <a:schemeClr val="accent1">
              <a:lumMod val="20000"/>
              <a:lumOff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DD1C430-9817-43F8-BEA8-C6877BCA82F7}"/>
              </a:ext>
            </a:extLst>
          </p:cNvPr>
          <p:cNvSpPr txBox="1"/>
          <p:nvPr/>
        </p:nvSpPr>
        <p:spPr>
          <a:xfrm>
            <a:off x="2305871" y="3933894"/>
            <a:ext cx="34455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Book Antiqua" panose="02040602050305030304" pitchFamily="18" charset="0"/>
              </a:rPr>
              <a:t>          Развитие кругозора</a:t>
            </a:r>
          </a:p>
          <a:p>
            <a:r>
              <a:rPr lang="ru-RU" b="1" dirty="0">
                <a:latin typeface="Book Antiqua" panose="02040602050305030304" pitchFamily="18" charset="0"/>
              </a:rPr>
              <a:t>        обучающихся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0E4698E-A861-44B2-83D8-C6B1AF711EE8}"/>
              </a:ext>
            </a:extLst>
          </p:cNvPr>
          <p:cNvSpPr txBox="1"/>
          <p:nvPr/>
        </p:nvSpPr>
        <p:spPr>
          <a:xfrm>
            <a:off x="2266128" y="4543503"/>
            <a:ext cx="280945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5D8"/>
                </a:solidFill>
                <a:latin typeface="Book Antiqua" panose="02040602050305030304" pitchFamily="18" charset="0"/>
              </a:rPr>
              <a:t>Работа с одарёнными детьми</a:t>
            </a:r>
          </a:p>
          <a:p>
            <a:r>
              <a:rPr lang="ru-RU" dirty="0">
                <a:solidFill>
                  <a:srgbClr val="660066"/>
                </a:solidFill>
                <a:latin typeface="Book Antiqua" panose="02040602050305030304" pitchFamily="18" charset="0"/>
              </a:rPr>
              <a:t>Участие во Всероссийских образовательных проектах</a:t>
            </a:r>
          </a:p>
          <a:p>
            <a:r>
              <a:rPr lang="ru-RU" dirty="0">
                <a:solidFill>
                  <a:srgbClr val="0025D8"/>
                </a:solidFill>
                <a:latin typeface="Book Antiqua" panose="02040602050305030304" pitchFamily="18" charset="0"/>
              </a:rPr>
              <a:t>Социализация детей </a:t>
            </a:r>
          </a:p>
          <a:p>
            <a:r>
              <a:rPr lang="ru-RU" dirty="0">
                <a:solidFill>
                  <a:srgbClr val="0025D8"/>
                </a:solidFill>
                <a:latin typeface="Book Antiqua" panose="02040602050305030304" pitchFamily="18" charset="0"/>
              </a:rPr>
              <a:t>с ОВЗ</a:t>
            </a:r>
          </a:p>
          <a:p>
            <a:pPr marL="342900" indent="-342900">
              <a:buFontTx/>
              <a:buChar char="-"/>
            </a:pPr>
            <a:endParaRPr lang="ru-RU" sz="20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315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7589" y="324561"/>
            <a:ext cx="7393802" cy="916796"/>
          </a:xfrm>
        </p:spPr>
        <p:txBody>
          <a:bodyPr>
            <a:noAutofit/>
          </a:bodyPr>
          <a:lstStyle/>
          <a:p>
            <a:pPr algn="ctr"/>
            <a:r>
              <a:rPr lang="ru-RU" sz="3200" b="1" u="sng" dirty="0">
                <a:solidFill>
                  <a:srgbClr val="0025D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Модель инновационной деятельности </a:t>
            </a:r>
            <a:br>
              <a:rPr lang="ru-RU" sz="3200" b="1" u="sng" dirty="0">
                <a:solidFill>
                  <a:srgbClr val="0025D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</a:br>
            <a:r>
              <a:rPr lang="ru-RU" sz="3200" b="1" u="sng" dirty="0">
                <a:solidFill>
                  <a:srgbClr val="0025D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«5 шагов к успеху»</a:t>
            </a:r>
            <a:endParaRPr lang="en-US" sz="3200" b="1" u="sng" dirty="0">
              <a:solidFill>
                <a:srgbClr val="0025D8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674082" y="4692626"/>
            <a:ext cx="7267575" cy="742952"/>
            <a:chOff x="1185" y="1441"/>
            <a:chExt cx="4578" cy="468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gray">
            <a:xfrm rot="3419336">
              <a:off x="1211" y="1415"/>
              <a:ext cx="468" cy="519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gray">
            <a:xfrm>
              <a:off x="1846" y="1495"/>
              <a:ext cx="3917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800" b="1" dirty="0">
                  <a:solidFill>
                    <a:srgbClr val="EE3794"/>
                  </a:solidFill>
                  <a:latin typeface="Arial Narrow" panose="020B0606020202030204" pitchFamily="34" charset="0"/>
                </a:rPr>
                <a:t>ИКТ-компетентность учителя</a:t>
              </a:r>
              <a:endParaRPr lang="en-US" sz="2800" b="1" dirty="0">
                <a:solidFill>
                  <a:srgbClr val="EE3794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gray">
            <a:xfrm>
              <a:off x="1359" y="1444"/>
              <a:ext cx="33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32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1674793" y="1435780"/>
            <a:ext cx="7446383" cy="673100"/>
            <a:chOff x="1291" y="1856"/>
            <a:chExt cx="4488" cy="424"/>
          </a:xfrm>
        </p:grpSpPr>
        <p:sp>
          <p:nvSpPr>
            <p:cNvPr id="11" name="Rectangle 9"/>
            <p:cNvSpPr>
              <a:spLocks noChangeArrowheads="1"/>
            </p:cNvSpPr>
            <p:nvPr/>
          </p:nvSpPr>
          <p:spPr bwMode="gray">
            <a:xfrm rot="3419336">
              <a:off x="1310" y="1837"/>
              <a:ext cx="423" cy="461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gray">
            <a:xfrm>
              <a:off x="1914" y="1912"/>
              <a:ext cx="386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3200" b="1" dirty="0">
                  <a:solidFill>
                    <a:schemeClr val="accent6">
                      <a:lumMod val="75000"/>
                    </a:schemeClr>
                  </a:solidFill>
                  <a:latin typeface="Arial Narrow" panose="020B0606020202030204" pitchFamily="34" charset="0"/>
                </a:rPr>
                <a:t>Формирование мотивации</a:t>
              </a: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gray">
            <a:xfrm>
              <a:off x="1449" y="1905"/>
              <a:ext cx="271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1722536" y="2368010"/>
            <a:ext cx="7062788" cy="954089"/>
            <a:chOff x="1086" y="2489"/>
            <a:chExt cx="4449" cy="601"/>
          </a:xfrm>
        </p:grpSpPr>
        <p:sp>
          <p:nvSpPr>
            <p:cNvPr id="16" name="Rectangle 14"/>
            <p:cNvSpPr>
              <a:spLocks noChangeArrowheads="1"/>
            </p:cNvSpPr>
            <p:nvPr/>
          </p:nvSpPr>
          <p:spPr bwMode="gray">
            <a:xfrm rot="3419336">
              <a:off x="1084" y="2566"/>
              <a:ext cx="461" cy="457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gray">
            <a:xfrm>
              <a:off x="1710" y="2489"/>
              <a:ext cx="3825" cy="6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800" b="1" dirty="0">
                  <a:solidFill>
                    <a:schemeClr val="accent1">
                      <a:lumMod val="50000"/>
                    </a:schemeClr>
                  </a:solidFill>
                  <a:latin typeface="Arial Narrow" panose="020B0606020202030204" pitchFamily="34" charset="0"/>
                </a:rPr>
                <a:t>Применение современных образовательных технологий</a:t>
              </a:r>
              <a:endParaRPr lang="en-US" sz="28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gray">
            <a:xfrm>
              <a:off x="1234" y="2563"/>
              <a:ext cx="37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32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1602837" y="3558742"/>
            <a:ext cx="7177089" cy="949327"/>
            <a:chOff x="1326" y="3203"/>
            <a:chExt cx="4521" cy="598"/>
          </a:xfrm>
        </p:grpSpPr>
        <p:sp>
          <p:nvSpPr>
            <p:cNvPr id="21" name="Rectangle 19"/>
            <p:cNvSpPr>
              <a:spLocks noChangeArrowheads="1"/>
            </p:cNvSpPr>
            <p:nvPr/>
          </p:nvSpPr>
          <p:spPr bwMode="gray">
            <a:xfrm rot="3419336">
              <a:off x="1341" y="3188"/>
              <a:ext cx="493" cy="524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gray">
            <a:xfrm>
              <a:off x="2022" y="3278"/>
              <a:ext cx="3825" cy="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400" b="1" dirty="0">
                  <a:solidFill>
                    <a:schemeClr val="accent2">
                      <a:lumMod val="75000"/>
                    </a:schemeClr>
                  </a:solidFill>
                  <a:latin typeface="Arial Narrow" panose="020B0606020202030204" pitchFamily="34" charset="0"/>
                </a:rPr>
                <a:t>Расширение практического содержания реализуемых программ ( центр «Точка роста»)</a:t>
              </a:r>
              <a:endParaRPr lang="en-US" sz="2400" b="1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3" name="Text Box 21"/>
            <p:cNvSpPr txBox="1">
              <a:spLocks noChangeArrowheads="1"/>
            </p:cNvSpPr>
            <p:nvPr/>
          </p:nvSpPr>
          <p:spPr bwMode="gray">
            <a:xfrm>
              <a:off x="1452" y="3271"/>
              <a:ext cx="24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24" name="Group 22"/>
          <p:cNvGrpSpPr>
            <a:grpSpLocks/>
          </p:cNvGrpSpPr>
          <p:nvPr/>
        </p:nvGrpSpPr>
        <p:grpSpPr bwMode="auto">
          <a:xfrm>
            <a:off x="1607930" y="5705860"/>
            <a:ext cx="7334251" cy="753151"/>
            <a:chOff x="1252" y="3168"/>
            <a:chExt cx="4620" cy="377"/>
          </a:xfrm>
        </p:grpSpPr>
        <p:sp>
          <p:nvSpPr>
            <p:cNvPr id="26" name="Rectangle 24"/>
            <p:cNvSpPr>
              <a:spLocks noChangeArrowheads="1"/>
            </p:cNvSpPr>
            <p:nvPr/>
          </p:nvSpPr>
          <p:spPr bwMode="gray">
            <a:xfrm rot="3419336">
              <a:off x="1324" y="3117"/>
              <a:ext cx="356" cy="499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7" name="Text Box 25"/>
            <p:cNvSpPr txBox="1">
              <a:spLocks noChangeArrowheads="1"/>
            </p:cNvSpPr>
            <p:nvPr/>
          </p:nvSpPr>
          <p:spPr bwMode="gray">
            <a:xfrm>
              <a:off x="1955" y="3168"/>
              <a:ext cx="3917" cy="2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800" b="1" dirty="0">
                  <a:solidFill>
                    <a:srgbClr val="660066"/>
                  </a:solidFill>
                  <a:latin typeface="Arial Narrow" panose="020B0606020202030204" pitchFamily="34" charset="0"/>
                </a:rPr>
                <a:t>Саморазвитие педагога</a:t>
              </a:r>
              <a:endParaRPr lang="en-US" sz="2800" b="1" dirty="0">
                <a:solidFill>
                  <a:srgbClr val="660066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28" name="Text Box 26"/>
            <p:cNvSpPr txBox="1">
              <a:spLocks noChangeArrowheads="1"/>
            </p:cNvSpPr>
            <p:nvPr/>
          </p:nvSpPr>
          <p:spPr bwMode="gray">
            <a:xfrm>
              <a:off x="1426" y="3198"/>
              <a:ext cx="248" cy="2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200" b="1" dirty="0">
                  <a:solidFill>
                    <a:srgbClr val="FFFFFF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9576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492E4B-3955-433C-A891-033FAB3060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6"/>
            <a:ext cx="8170793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rgbClr val="0025D8"/>
                </a:solidFill>
                <a:latin typeface="Arial Narrow" panose="020B0606020202030204" pitchFamily="34" charset="0"/>
              </a:rPr>
              <a:t>Основные аспекты организации работы методического объединения:</a:t>
            </a:r>
            <a:br>
              <a:rPr lang="ru-RU" b="1" dirty="0">
                <a:solidFill>
                  <a:srgbClr val="0025D8"/>
                </a:solidFill>
                <a:latin typeface="Arial Narrow" panose="020B0606020202030204" pitchFamily="34" charset="0"/>
              </a:rPr>
            </a:br>
            <a:endParaRPr lang="ru-RU" b="1" dirty="0">
              <a:solidFill>
                <a:srgbClr val="0025D8"/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9E9E9D3-ECED-4E93-B4A1-5736731171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8957" y="1825625"/>
            <a:ext cx="7673007" cy="4351338"/>
          </a:xfrm>
        </p:spPr>
        <p:txBody>
          <a:bodyPr>
            <a:normAutofit/>
          </a:bodyPr>
          <a:lstStyle/>
          <a:p>
            <a:r>
              <a:rPr lang="ru-RU" dirty="0">
                <a:latin typeface="Arial Narrow" panose="020B0606020202030204" pitchFamily="34" charset="0"/>
              </a:rPr>
              <a:t>создание виртуального методического кабинета;</a:t>
            </a:r>
          </a:p>
          <a:p>
            <a:r>
              <a:rPr lang="ru-RU" dirty="0">
                <a:latin typeface="Arial Narrow" panose="020B0606020202030204" pitchFamily="34" charset="0"/>
              </a:rPr>
              <a:t>характеристика кадрового состава;</a:t>
            </a:r>
          </a:p>
          <a:p>
            <a:r>
              <a:rPr lang="ru-RU" dirty="0">
                <a:latin typeface="Arial Narrow" panose="020B0606020202030204" pitchFamily="34" charset="0"/>
              </a:rPr>
              <a:t>анализ деятельности за истекший период;</a:t>
            </a:r>
          </a:p>
          <a:p>
            <a:r>
              <a:rPr lang="ru-RU" dirty="0">
                <a:latin typeface="Arial Narrow" panose="020B0606020202030204" pitchFamily="34" charset="0"/>
              </a:rPr>
              <a:t>составление плана работы МО в соответствии с направлениями деятельности учреждения;</a:t>
            </a:r>
          </a:p>
          <a:p>
            <a:r>
              <a:rPr lang="ru-RU" dirty="0">
                <a:latin typeface="Arial Narrow" panose="020B0606020202030204" pitchFamily="34" charset="0"/>
              </a:rPr>
              <a:t>практическая реализация плана работы силами педагогов, входящих в МО;</a:t>
            </a:r>
          </a:p>
          <a:p>
            <a:r>
              <a:rPr lang="ru-RU" dirty="0">
                <a:latin typeface="Arial Narrow" panose="020B0606020202030204" pitchFamily="34" charset="0"/>
              </a:rPr>
              <a:t>экспериментальная и научно-методическая работа, повышение квалификации и самообразование.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6688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5E9F81B-5F25-4E32-8151-981FB7EA9CA5}"/>
              </a:ext>
            </a:extLst>
          </p:cNvPr>
          <p:cNvSpPr/>
          <p:nvPr/>
        </p:nvSpPr>
        <p:spPr>
          <a:xfrm>
            <a:off x="4373217" y="848139"/>
            <a:ext cx="728870" cy="532882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F87A0A-6E23-45A5-8E1C-74AD2C74D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7639" y="115707"/>
            <a:ext cx="7886700" cy="602283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solidFill>
                  <a:srgbClr val="0025D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Составляющие качества знаний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4B0C72F-8E59-4B56-B124-C127DC40AB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Трапеция 4">
            <a:extLst>
              <a:ext uri="{FF2B5EF4-FFF2-40B4-BE49-F238E27FC236}">
                <a16:creationId xmlns:a16="http://schemas.microsoft.com/office/drawing/2014/main" id="{A0DA53C6-875C-400A-8A54-411C5C648CB0}"/>
              </a:ext>
            </a:extLst>
          </p:cNvPr>
          <p:cNvSpPr/>
          <p:nvPr/>
        </p:nvSpPr>
        <p:spPr>
          <a:xfrm>
            <a:off x="2583134" y="1175848"/>
            <a:ext cx="4462257" cy="766200"/>
          </a:xfrm>
          <a:prstGeom prst="trapezoid">
            <a:avLst/>
          </a:prstGeom>
          <a:solidFill>
            <a:srgbClr val="0025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Качество успеваемости</a:t>
            </a:r>
          </a:p>
        </p:txBody>
      </p:sp>
      <p:sp>
        <p:nvSpPr>
          <p:cNvPr id="6" name="Трапеция 5">
            <a:extLst>
              <a:ext uri="{FF2B5EF4-FFF2-40B4-BE49-F238E27FC236}">
                <a16:creationId xmlns:a16="http://schemas.microsoft.com/office/drawing/2014/main" id="{6F506951-6918-42B6-AA4A-A8F7BAE5477A}"/>
              </a:ext>
            </a:extLst>
          </p:cNvPr>
          <p:cNvSpPr/>
          <p:nvPr/>
        </p:nvSpPr>
        <p:spPr>
          <a:xfrm>
            <a:off x="2249967" y="2104833"/>
            <a:ext cx="4998971" cy="640456"/>
          </a:xfrm>
          <a:prstGeom prst="trapezoid">
            <a:avLst/>
          </a:prstGeom>
          <a:solidFill>
            <a:srgbClr val="0025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Интерес к обучению</a:t>
            </a:r>
          </a:p>
        </p:txBody>
      </p:sp>
      <p:sp>
        <p:nvSpPr>
          <p:cNvPr id="7" name="Трапеция 6">
            <a:extLst>
              <a:ext uri="{FF2B5EF4-FFF2-40B4-BE49-F238E27FC236}">
                <a16:creationId xmlns:a16="http://schemas.microsoft.com/office/drawing/2014/main" id="{0400A7AF-7061-4B73-B143-957DF45137B0}"/>
              </a:ext>
            </a:extLst>
          </p:cNvPr>
          <p:cNvSpPr/>
          <p:nvPr/>
        </p:nvSpPr>
        <p:spPr>
          <a:xfrm>
            <a:off x="1945168" y="2974410"/>
            <a:ext cx="5635076" cy="660449"/>
          </a:xfrm>
          <a:prstGeom prst="trapezoid">
            <a:avLst/>
          </a:prstGeom>
          <a:solidFill>
            <a:srgbClr val="0025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>
                <a:latin typeface="Arial Black" panose="020B0A04020102020204" pitchFamily="34" charset="0"/>
              </a:rPr>
              <a:t>Бесстрессовое</a:t>
            </a:r>
            <a:r>
              <a:rPr lang="ru-RU" sz="2000" dirty="0">
                <a:latin typeface="Arial Black" panose="020B0A04020102020204" pitchFamily="34" charset="0"/>
              </a:rPr>
              <a:t>  обучение</a:t>
            </a:r>
          </a:p>
        </p:txBody>
      </p:sp>
      <p:sp>
        <p:nvSpPr>
          <p:cNvPr id="8" name="Трапеция 7">
            <a:extLst>
              <a:ext uri="{FF2B5EF4-FFF2-40B4-BE49-F238E27FC236}">
                <a16:creationId xmlns:a16="http://schemas.microsoft.com/office/drawing/2014/main" id="{BA2729F3-6C76-4141-B456-1DE935A0AD9D}"/>
              </a:ext>
            </a:extLst>
          </p:cNvPr>
          <p:cNvSpPr/>
          <p:nvPr/>
        </p:nvSpPr>
        <p:spPr>
          <a:xfrm>
            <a:off x="1636643" y="3948293"/>
            <a:ext cx="6208643" cy="672686"/>
          </a:xfrm>
          <a:prstGeom prst="trapezoid">
            <a:avLst/>
          </a:prstGeom>
          <a:solidFill>
            <a:srgbClr val="0025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latin typeface="Arial Black" panose="020B0A04020102020204" pitchFamily="34" charset="0"/>
              </a:rPr>
              <a:t>Стабильность здоровья учащихся</a:t>
            </a:r>
          </a:p>
        </p:txBody>
      </p:sp>
      <p:sp>
        <p:nvSpPr>
          <p:cNvPr id="9" name="Трапеция 8">
            <a:extLst>
              <a:ext uri="{FF2B5EF4-FFF2-40B4-BE49-F238E27FC236}">
                <a16:creationId xmlns:a16="http://schemas.microsoft.com/office/drawing/2014/main" id="{F6FD9B87-7243-45C2-86AF-400DC8FAADFC}"/>
              </a:ext>
            </a:extLst>
          </p:cNvPr>
          <p:cNvSpPr/>
          <p:nvPr/>
        </p:nvSpPr>
        <p:spPr>
          <a:xfrm>
            <a:off x="1113184" y="5103992"/>
            <a:ext cx="7402166" cy="672686"/>
          </a:xfrm>
          <a:prstGeom prst="trapezoid">
            <a:avLst/>
          </a:prstGeom>
          <a:solidFill>
            <a:srgbClr val="0025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dirty="0">
                <a:latin typeface="Arial Black" panose="020B0A04020102020204" pitchFamily="34" charset="0"/>
              </a:rPr>
              <a:t>Удовлетворённость педагога своей  работой.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FB63934E-AE9B-4E2F-9E51-E9CFB0FC755B}"/>
              </a:ext>
            </a:extLst>
          </p:cNvPr>
          <p:cNvSpPr/>
          <p:nvPr/>
        </p:nvSpPr>
        <p:spPr>
          <a:xfrm>
            <a:off x="957883" y="6188508"/>
            <a:ext cx="7712765" cy="57713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rgbClr val="0025D8"/>
                </a:solidFill>
                <a:latin typeface="Arial Black" panose="020B0A04020102020204" pitchFamily="34" charset="0"/>
              </a:rPr>
              <a:t>СОВРЕМЕННЫЕ ОБРАЗОВАТЕЛЬНЫЕ ТЕХНОЛОГИИ</a:t>
            </a:r>
          </a:p>
        </p:txBody>
      </p:sp>
    </p:spTree>
    <p:extLst>
      <p:ext uri="{BB962C8B-B14F-4D97-AF65-F5344CB8AC3E}">
        <p14:creationId xmlns:p14="http://schemas.microsoft.com/office/powerpoint/2010/main" val="24151749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E5D770F8-5861-48B0-846A-825F4E97692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48586612"/>
              </p:ext>
            </p:extLst>
          </p:nvPr>
        </p:nvGraphicFramePr>
        <p:xfrm>
          <a:off x="371061" y="371060"/>
          <a:ext cx="8587409" cy="6334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792454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1574</TotalTime>
  <Words>337</Words>
  <Application>Microsoft Office PowerPoint</Application>
  <PresentationFormat>Экран (4:3)</PresentationFormat>
  <Paragraphs>63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9" baseType="lpstr">
      <vt:lpstr>Arial</vt:lpstr>
      <vt:lpstr>Arial Black</vt:lpstr>
      <vt:lpstr>Arial Narrow</vt:lpstr>
      <vt:lpstr>Book Antiqua</vt:lpstr>
      <vt:lpstr>Bookman Old Style</vt:lpstr>
      <vt:lpstr>Calibri</vt:lpstr>
      <vt:lpstr>Calibri Light</vt:lpstr>
      <vt:lpstr>Times New Roman</vt:lpstr>
      <vt:lpstr>Office Theme</vt:lpstr>
      <vt:lpstr>ЧЕРЕЗ  ИННОВАЦИИ  К КАЧЕСТВУ ОБРАЗОВАНИЯ</vt:lpstr>
      <vt:lpstr>Выберите три причины, которые побуждают Вас применять инновации</vt:lpstr>
      <vt:lpstr>Укажите антиинновационные барьеры, препятствующие освоению инноваций</vt:lpstr>
      <vt:lpstr>К какой группе Вы себя относите.</vt:lpstr>
      <vt:lpstr>Основные направления инновационной деятельности в школе</vt:lpstr>
      <vt:lpstr>Модель инновационной деятельности  «5 шагов к успеху»</vt:lpstr>
      <vt:lpstr>Основные аспекты организации работы методического объединения: </vt:lpstr>
      <vt:lpstr>Составляющие качества знаний</vt:lpstr>
      <vt:lpstr>Презентация PowerPoint</vt:lpstr>
      <vt:lpstr>Подведем итоги.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Admin</cp:lastModifiedBy>
  <cp:revision>62</cp:revision>
  <dcterms:created xsi:type="dcterms:W3CDTF">2019-02-21T15:01:25Z</dcterms:created>
  <dcterms:modified xsi:type="dcterms:W3CDTF">2022-04-14T08:04:55Z</dcterms:modified>
</cp:coreProperties>
</file>