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56" r:id="rId3"/>
    <p:sldId id="296" r:id="rId4"/>
    <p:sldId id="293" r:id="rId5"/>
    <p:sldId id="295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94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4;&#1080;&#1074;&#1077;&#1077;&#1074;\Desktop\IMG_61789920.MOV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DE9F8E-57AA-4777-8C15-01BD658CF93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навыков беглого чтения, как средство повышения качества знаний»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4AFDC81-F854-4048-842C-2FE0E1C2D1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0184" y="2420888"/>
            <a:ext cx="4923631" cy="285570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F53B3B-0D0A-4E73-A942-CE758CD50D05}"/>
              </a:ext>
            </a:extLst>
          </p:cNvPr>
          <p:cNvSpPr txBox="1"/>
          <p:nvPr/>
        </p:nvSpPr>
        <p:spPr>
          <a:xfrm>
            <a:off x="4427984" y="5661248"/>
            <a:ext cx="4392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Пруцакова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Викторовна,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</a:p>
        </p:txBody>
      </p:sp>
    </p:spTree>
    <p:extLst>
      <p:ext uri="{BB962C8B-B14F-4D97-AF65-F5344CB8AC3E}">
        <p14:creationId xmlns:p14="http://schemas.microsoft.com/office/powerpoint/2010/main" val="29295708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Дивеев\Desktop\a069ec97907858a01ad21d7d2b070bda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8358245" cy="62865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Дивеев\Desktop\226809dd674301a87216d6400b5c39b0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357166"/>
            <a:ext cx="8429684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7" name="Picture 3" descr="C:\Users\Дивеев\Desktop\11be7a3bef79fd8816d0f4ad9b2fb157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643997" cy="61436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Дивеев\Desktop\b42cb733727acbc96f7ccebc4c118ebf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Дивеев\Desktop\eb504bedb71fa0175a47001b243304db-800x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Дивеев\Desktop\44d65b23c78bffffca3a2b48d362942a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3999" cy="6572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Дивеев\Desktop\b9a8e031959dd0570ba85db8a84610de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Дивеев\Desktop\cb1fc0be24a31b3968f9d2e8c25adff4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Users\Дивеев\Desktop\dc6973f57d8c8b557633299ce3edcc26-800x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Дивеев\Desktop\5c7c79520d313ab32818f95d33d29b3b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5"/>
            <a:ext cx="7958166" cy="1714511"/>
          </a:xfrm>
        </p:spPr>
        <p:txBody>
          <a:bodyPr>
            <a:normAutofit fontScale="90000"/>
          </a:bodyPr>
          <a:lstStyle/>
          <a:p>
            <a:br>
              <a:rPr lang="ru-RU" dirty="0"/>
            </a:br>
            <a:r>
              <a:rPr lang="ru-RU" dirty="0">
                <a:solidFill>
                  <a:srgbClr val="C00000"/>
                </a:solidFill>
              </a:rPr>
              <a:t>Как научить детей читать быстро,</a:t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осознанно и с удовольствием</a:t>
            </a:r>
            <a:br>
              <a:rPr lang="ru-RU" dirty="0">
                <a:solidFill>
                  <a:srgbClr val="C00000"/>
                </a:solidFill>
              </a:rPr>
            </a:b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14554"/>
            <a:ext cx="6400800" cy="3424246"/>
          </a:xfrm>
        </p:spPr>
        <p:txBody>
          <a:bodyPr>
            <a:noAutofit/>
          </a:bodyPr>
          <a:lstStyle/>
          <a:p>
            <a:r>
              <a:rPr lang="ru-RU" sz="4000" dirty="0">
                <a:solidFill>
                  <a:schemeClr val="tx1"/>
                </a:solidFill>
              </a:rPr>
              <a:t>1. Что такое </a:t>
            </a:r>
            <a:r>
              <a:rPr lang="ru-RU" sz="4000" dirty="0" err="1">
                <a:solidFill>
                  <a:schemeClr val="tx1"/>
                </a:solidFill>
              </a:rPr>
              <a:t>скорочтение</a:t>
            </a:r>
            <a:r>
              <a:rPr lang="ru-RU" sz="4000" dirty="0">
                <a:solidFill>
                  <a:schemeClr val="tx1"/>
                </a:solidFill>
              </a:rPr>
              <a:t>? </a:t>
            </a:r>
          </a:p>
          <a:p>
            <a:r>
              <a:rPr lang="ru-RU" sz="4000" dirty="0">
                <a:solidFill>
                  <a:schemeClr val="tx1"/>
                </a:solidFill>
              </a:rPr>
              <a:t>2. Какие факторы влияют на скорость чтения?</a:t>
            </a:r>
          </a:p>
          <a:p>
            <a:r>
              <a:rPr lang="ru-RU" sz="4000" dirty="0">
                <a:solidFill>
                  <a:schemeClr val="tx1"/>
                </a:solidFill>
              </a:rPr>
              <a:t>3. Какие формы, методы и приемы помогут научиться читать быстро?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Дивеев\Desktop\2dd7017936a5c45047639e640e8485d9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Дивеев\Desktop\7dd718f82d50b8abb6b05d3c97c56072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IMG_61789920.MO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223148" y="1357299"/>
            <a:ext cx="6697705" cy="50232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C00000"/>
                </a:solidFill>
              </a:rPr>
              <a:t>Рефлексия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br>
              <a:rPr lang="ru-RU" sz="4300" dirty="0"/>
            </a:br>
            <a:endParaRPr lang="ru-RU" sz="4300" dirty="0"/>
          </a:p>
          <a:p>
            <a:pPr>
              <a:buNone/>
            </a:pPr>
            <a:r>
              <a:rPr lang="ru-RU" sz="4300" dirty="0"/>
              <a:t>           Ув12аж45аем89ые коллеги!</a:t>
            </a:r>
            <a:br>
              <a:rPr lang="ru-RU" sz="4300" dirty="0"/>
            </a:br>
            <a:br>
              <a:rPr lang="ru-RU" sz="4300" dirty="0"/>
            </a:br>
            <a:r>
              <a:rPr lang="ru-RU" sz="4300" dirty="0" err="1"/>
              <a:t>НаНКдеСМюсь</a:t>
            </a:r>
            <a:r>
              <a:rPr lang="ru-RU" sz="4300" dirty="0"/>
              <a:t>, </a:t>
            </a:r>
            <a:r>
              <a:rPr lang="ru-RU" sz="4300" dirty="0" err="1"/>
              <a:t>чтополученнаясегодняинформация</a:t>
            </a:r>
            <a:r>
              <a:rPr lang="ru-RU" sz="4300" dirty="0"/>
              <a:t> по1м2о7ж8ет Вам в </a:t>
            </a:r>
            <a:r>
              <a:rPr lang="ru-RU" sz="4300" dirty="0" err="1"/>
              <a:t>ртобате</a:t>
            </a:r>
            <a:r>
              <a:rPr lang="ru-RU" sz="4300" dirty="0"/>
              <a:t>.</a:t>
            </a:r>
            <a:br>
              <a:rPr lang="ru-RU" dirty="0"/>
            </a:b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850563-3FD7-4357-891E-C1C985F95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скорости чтения на осмысление задания (ВПР)</a:t>
            </a: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B4474A1-ACB1-4027-82CD-B75AB289006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0370987"/>
              </p:ext>
            </p:extLst>
          </p:nvPr>
        </p:nvGraphicFramePr>
        <p:xfrm>
          <a:off x="323528" y="1844824"/>
          <a:ext cx="8712967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451038625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3686322442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535049093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202748697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409858094"/>
                    </a:ext>
                  </a:extLst>
                </a:gridCol>
                <a:gridCol w="1296143">
                  <a:extLst>
                    <a:ext uri="{9D8B030D-6E8A-4147-A177-3AD203B41FA5}">
                      <a16:colId xmlns:a16="http://schemas.microsoft.com/office/drawing/2014/main" val="3636399325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заданий</a:t>
                      </a: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слов в работе</a:t>
                      </a: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Время на обдумывание 1 задания при разной скорости чтения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870032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</a:t>
                      </a:r>
                      <a:r>
                        <a:rPr lang="ru-RU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</a:t>
                      </a: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</a:t>
                      </a:r>
                      <a:r>
                        <a:rPr lang="ru-RU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</a:t>
                      </a: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 </a:t>
                      </a:r>
                      <a:r>
                        <a:rPr lang="ru-RU" sz="2000" b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</a:t>
                      </a:r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0736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809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 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018227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Окружающий мир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 мин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мин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194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5168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2. Какие факторы (причины) влияют на скорость чтения?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5200" dirty="0"/>
              <a:t>Узкое поле зрения</a:t>
            </a:r>
          </a:p>
          <a:p>
            <a:endParaRPr lang="ru-RU" sz="5200" dirty="0"/>
          </a:p>
          <a:p>
            <a:r>
              <a:rPr lang="ru-RU" sz="5200" dirty="0"/>
              <a:t>Регрессия глаз</a:t>
            </a:r>
            <a:br>
              <a:rPr lang="ru-RU" sz="5200" dirty="0"/>
            </a:br>
            <a:endParaRPr lang="ru-RU" sz="5200" dirty="0"/>
          </a:p>
          <a:p>
            <a:r>
              <a:rPr lang="ru-RU" sz="5200" dirty="0"/>
              <a:t>Неразвитое внимание</a:t>
            </a:r>
            <a:br>
              <a:rPr lang="ru-RU" sz="5200" dirty="0"/>
            </a:br>
            <a:endParaRPr lang="ru-RU" sz="5200" dirty="0"/>
          </a:p>
          <a:p>
            <a:r>
              <a:rPr lang="ru-RU" sz="5200" dirty="0"/>
              <a:t>Артикуляция</a:t>
            </a:r>
            <a:br>
              <a:rPr lang="ru-RU" dirty="0"/>
            </a:br>
            <a:endParaRPr lang="ru-RU" dirty="0"/>
          </a:p>
          <a:p>
            <a:pPr>
              <a:buNone/>
            </a:pP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4048" y="857232"/>
            <a:ext cx="8827108" cy="50295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8ECD81C-88E5-4B98-8B4A-855067DC0713}"/>
              </a:ext>
            </a:extLst>
          </p:cNvPr>
          <p:cNvSpPr txBox="1"/>
          <p:nvPr/>
        </p:nvSpPr>
        <p:spPr>
          <a:xfrm>
            <a:off x="611560" y="0"/>
            <a:ext cx="8136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техники чтения в группах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257173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Дивеев\Desktop\700-nw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3500438"/>
            <a:ext cx="4038600" cy="3357562"/>
          </a:xfrm>
          <a:prstGeom prst="rect">
            <a:avLst/>
          </a:prstGeom>
          <a:noFill/>
        </p:spPr>
      </p:pic>
      <p:pic>
        <p:nvPicPr>
          <p:cNvPr id="5124" name="Picture 4" descr="C:\Users\Дивеев\Desktop\a9d03ea24c2e11749a7dbab8dc4c9c6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5000628" y="3429000"/>
            <a:ext cx="2597727" cy="3429000"/>
          </a:xfrm>
          <a:prstGeom prst="rect">
            <a:avLst/>
          </a:prstGeom>
          <a:noFill/>
        </p:spPr>
      </p:pic>
      <p:pic>
        <p:nvPicPr>
          <p:cNvPr id="5126" name="Picture 6" descr="C:\Users\Дивеев\Desktop\b19b6559c1291d9063479f84b73e04e2-800x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0"/>
            <a:ext cx="7620000" cy="4000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Дивеев\Desktop\18794e4420fb4cda5982e43f61d8a140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Дивеев\Desktop\340f689e1366d2974e0ffe0d0ceb8605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09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Дивеев\Desktop\d782203c643f49f5b07cec8417343cfc-800x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3064" y="0"/>
            <a:ext cx="8960935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</TotalTime>
  <Words>173</Words>
  <Application>Microsoft Office PowerPoint</Application>
  <PresentationFormat>Экран (4:3)</PresentationFormat>
  <Paragraphs>44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Times New Roman</vt:lpstr>
      <vt:lpstr>Тема Office</vt:lpstr>
      <vt:lpstr>«Формирование навыков беглого чтения, как средство повышения качества знаний»</vt:lpstr>
      <vt:lpstr> Как научить детей читать быстро, осознанно и с удовольствием </vt:lpstr>
      <vt:lpstr>Влияние скорости чтения на осмысление задания (ВПР)</vt:lpstr>
      <vt:lpstr>2. Какие факторы (причины) влияют на скорость чтения?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Как научить детей читать быстро, осознанно и с удовольствием </dc:title>
  <dc:creator>Дивеев</dc:creator>
  <cp:lastModifiedBy>Admin</cp:lastModifiedBy>
  <cp:revision>41</cp:revision>
  <dcterms:created xsi:type="dcterms:W3CDTF">2022-02-15T18:29:00Z</dcterms:created>
  <dcterms:modified xsi:type="dcterms:W3CDTF">2022-04-12T13:43:27Z</dcterms:modified>
</cp:coreProperties>
</file>