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0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100000">
                <a:srgbClr val="FEFAF6">
                  <a:alpha val="70196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Овал 7"/>
          <p:cNvSpPr/>
          <p:nvPr/>
        </p:nvSpPr>
        <p:spPr>
          <a:xfrm>
            <a:off x="921600" y="1413720"/>
            <a:ext cx="209520" cy="209520"/>
          </a:xfrm>
          <a:prstGeom prst="ellipse">
            <a:avLst/>
          </a:prstGeom>
          <a:gradFill rotWithShape="0">
            <a:gsLst>
              <a:gs pos="0">
                <a:srgbClr val="DAF5FE">
                  <a:alpha val="95294"/>
                </a:srgbClr>
              </a:gs>
              <a:gs pos="100000">
                <a:srgbClr val="00AAD4">
                  <a:alpha val="85098"/>
                </a:srgbClr>
              </a:gs>
            </a:gsLst>
            <a:path path="circle">
              <a:fillToRect l="25000" t="12000" r="75000" b="88000"/>
            </a:path>
          </a:gradFill>
          <a:ln w="2000" cap="rnd">
            <a:solidFill>
              <a:srgbClr val="308DA4">
                <a:alpha val="60000"/>
              </a:srgbClr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6" name="Овал 8"/>
          <p:cNvSpPr/>
          <p:nvPr/>
        </p:nvSpPr>
        <p:spPr>
          <a:xfrm>
            <a:off x="1157040" y="1344960"/>
            <a:ext cx="63360" cy="63360"/>
          </a:xfrm>
          <a:prstGeom prst="ellipse">
            <a:avLst/>
          </a:prstGeom>
          <a:noFill/>
          <a:ln w="12700" cap="rnd">
            <a:solidFill>
              <a:srgbClr val="317F93">
                <a:alpha val="60000"/>
              </a:srgbClr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6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7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100000">
                <a:srgbClr val="FEFAF6">
                  <a:alpha val="70196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8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9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1"/>
          <p:cNvSpPr/>
          <p:nvPr/>
        </p:nvSpPr>
        <p:spPr>
          <a:xfrm>
            <a:off x="1763640" y="476640"/>
            <a:ext cx="7195680" cy="2447640"/>
          </a:xfrm>
          <a:prstGeom prst="rect">
            <a:avLst/>
          </a:prstGeom>
          <a:solidFill>
            <a:srgbClr val="F5ECCB"/>
          </a:solidFill>
          <a:ln w="28440">
            <a:noFill/>
          </a:ln>
          <a:effectLst>
            <a:outerShdw blurRad="190440" dist="228593" dir="2700000">
              <a:srgbClr val="000000">
                <a:alpha val="3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lnSpcReduction="10000"/>
          </a:bodyPr>
          <a:lstStyle/>
          <a:p>
            <a:pPr algn="r">
              <a:lnSpc>
                <a:spcPct val="100000"/>
              </a:lnSpc>
            </a:pPr>
            <a:r>
              <a:rPr lang="ru-RU" sz="4000" b="1" strike="noStrike" spc="-1" dirty="0">
                <a:solidFill>
                  <a:srgbClr val="7D4758"/>
                </a:solidFill>
                <a:latin typeface="Times New Roman"/>
              </a:rPr>
              <a:t>« Роль наставничества в становлении молодого учителя-педагога в школе</a:t>
            </a:r>
            <a:r>
              <a:rPr lang="ru-RU" sz="4000" b="1" strike="noStrike" spc="-1" dirty="0" smtClean="0">
                <a:solidFill>
                  <a:srgbClr val="7D4758"/>
                </a:solidFill>
                <a:latin typeface="Times New Roman"/>
              </a:rPr>
              <a:t>» </a:t>
            </a:r>
          </a:p>
          <a:p>
            <a:pPr algn="r">
              <a:lnSpc>
                <a:spcPct val="100000"/>
              </a:lnSpc>
            </a:pPr>
            <a:r>
              <a:rPr lang="ru-RU" sz="4000" b="1" strike="noStrike" spc="-1" dirty="0" smtClean="0">
                <a:solidFill>
                  <a:srgbClr val="7D4758"/>
                </a:solidFill>
                <a:latin typeface="Times New Roman"/>
              </a:rPr>
              <a:t>(из </a:t>
            </a:r>
            <a:r>
              <a:rPr lang="ru-RU" sz="4000" b="1" strike="noStrike" spc="-1" dirty="0">
                <a:solidFill>
                  <a:srgbClr val="7D4758"/>
                </a:solidFill>
                <a:latin typeface="Times New Roman"/>
              </a:rPr>
              <a:t>опыта работы)</a:t>
            </a:r>
            <a:endParaRPr lang="ru-RU" sz="4000" b="0" strike="noStrike" spc="-1" dirty="0">
              <a:latin typeface="Arial"/>
            </a:endParaRPr>
          </a:p>
        </p:txBody>
      </p:sp>
      <p:pic>
        <p:nvPicPr>
          <p:cNvPr id="89" name="Picture 2"/>
          <p:cNvPicPr/>
          <p:nvPr/>
        </p:nvPicPr>
        <p:blipFill>
          <a:blip r:embed="rId2"/>
          <a:stretch/>
        </p:blipFill>
        <p:spPr>
          <a:xfrm>
            <a:off x="1043640" y="2997000"/>
            <a:ext cx="3671640" cy="3701520"/>
          </a:xfrm>
          <a:prstGeom prst="rect">
            <a:avLst/>
          </a:prstGeom>
          <a:ln w="0">
            <a:noFill/>
          </a:ln>
        </p:spPr>
      </p:pic>
      <p:sp>
        <p:nvSpPr>
          <p:cNvPr id="90" name="Подзаголовок 2"/>
          <p:cNvSpPr/>
          <p:nvPr/>
        </p:nvSpPr>
        <p:spPr>
          <a:xfrm>
            <a:off x="2267640" y="4005000"/>
            <a:ext cx="6480000" cy="254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lnSpcReduction="10000"/>
          </a:bodyPr>
          <a:lstStyle/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0" i="1" strike="noStrike" spc="-1" dirty="0">
                <a:solidFill>
                  <a:srgbClr val="974A35"/>
                </a:solidFill>
                <a:latin typeface="Gill Sans MT"/>
                <a:ea typeface="DejaVu Sans"/>
              </a:rPr>
              <a:t>Автор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0" i="1" strike="noStrike" spc="-1" dirty="0">
                <a:solidFill>
                  <a:srgbClr val="974A35"/>
                </a:solidFill>
                <a:latin typeface="Gill Sans MT"/>
                <a:ea typeface="DejaVu Sans"/>
              </a:rPr>
              <a:t>учитель - наставник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0" i="1" strike="noStrike" spc="-1" dirty="0">
                <a:solidFill>
                  <a:srgbClr val="974A35"/>
                </a:solidFill>
                <a:latin typeface="Gill Sans MT"/>
                <a:ea typeface="DejaVu Sans"/>
              </a:rPr>
              <a:t>Власова Наталья Викторовна,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0" i="1" strike="noStrike" spc="-1" dirty="0">
                <a:solidFill>
                  <a:srgbClr val="974A35"/>
                </a:solidFill>
                <a:latin typeface="Gill Sans MT"/>
                <a:ea typeface="DejaVu Sans"/>
              </a:rPr>
              <a:t>Учитель истории и обществознания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0" i="1" strike="noStrike" spc="-1" dirty="0">
                <a:solidFill>
                  <a:srgbClr val="974A35"/>
                </a:solidFill>
                <a:latin typeface="Gill Sans MT"/>
                <a:ea typeface="DejaVu Sans"/>
              </a:rPr>
              <a:t>МАОУ «СОШ № 5» 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0" i="1" strike="noStrike" spc="-1" dirty="0">
                <a:solidFill>
                  <a:srgbClr val="974A35"/>
                </a:solidFill>
                <a:latin typeface="Gill Sans MT"/>
                <a:ea typeface="DejaVu Sans"/>
              </a:rPr>
              <a:t>им. А.П. </a:t>
            </a:r>
            <a:r>
              <a:rPr lang="ru-RU" sz="2400" b="0" i="1" strike="noStrike" spc="-1" dirty="0" err="1">
                <a:solidFill>
                  <a:srgbClr val="974A35"/>
                </a:solidFill>
                <a:latin typeface="Gill Sans MT"/>
                <a:ea typeface="DejaVu Sans"/>
              </a:rPr>
              <a:t>Компанийца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Содержимое 2"/>
          <p:cNvSpPr/>
          <p:nvPr/>
        </p:nvSpPr>
        <p:spPr>
          <a:xfrm>
            <a:off x="857880" y="0"/>
            <a:ext cx="8280360" cy="552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109800"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2400" b="0" strike="noStrike" spc="-1">
                <a:solidFill>
                  <a:srgbClr val="611617"/>
                </a:solidFill>
                <a:latin typeface="Times New Roman"/>
              </a:rPr>
              <a:t>          Основной формой наставничества данной программы является форма «учитель-учитель». Она предполагает взаимодействие молодого специалиста (при опыте работы от 0 до 3 лет) или нового сотрудника (при смене места работы) с опытным и располагающим ресурсами и навыками педагогом, оказывающим первому разностороннюю поддержку.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92" name="Picture 2"/>
          <p:cNvPicPr/>
          <p:nvPr/>
        </p:nvPicPr>
        <p:blipFill>
          <a:blip r:embed="rId2"/>
          <a:stretch/>
        </p:blipFill>
        <p:spPr>
          <a:xfrm>
            <a:off x="2123640" y="2637000"/>
            <a:ext cx="5544000" cy="3873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Рисунок 3" descr="image007.jpg"/>
          <p:cNvPicPr/>
          <p:nvPr/>
        </p:nvPicPr>
        <p:blipFill>
          <a:blip r:embed="rId2"/>
          <a:stretch/>
        </p:blipFill>
        <p:spPr>
          <a:xfrm>
            <a:off x="2952720" y="2880000"/>
            <a:ext cx="3707280" cy="306000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94" name="TextBox 93"/>
          <p:cNvSpPr txBox="1"/>
          <p:nvPr/>
        </p:nvSpPr>
        <p:spPr>
          <a:xfrm>
            <a:off x="1980000" y="1260000"/>
            <a:ext cx="6480000" cy="180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3200" b="0" strike="noStrike" spc="-1">
                <a:latin typeface="Arial"/>
              </a:rPr>
              <a:t>В чём  проблемы  и трудности  молодого учителя?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Содержимое 2"/>
          <p:cNvSpPr/>
          <p:nvPr/>
        </p:nvSpPr>
        <p:spPr>
          <a:xfrm>
            <a:off x="857880" y="0"/>
            <a:ext cx="8280360" cy="552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109800"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2300" b="0" strike="noStrike" spc="-1">
                <a:solidFill>
                  <a:srgbClr val="611617"/>
                </a:solidFill>
                <a:latin typeface="Times New Roman"/>
              </a:rPr>
              <a:t>       </a:t>
            </a:r>
            <a:endParaRPr lang="ru-RU" sz="2300" b="0" strike="noStrike" spc="-1">
              <a:latin typeface="Arial"/>
            </a:endParaRPr>
          </a:p>
          <a:p>
            <a:pPr marL="109800"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2300" b="0" strike="noStrike" spc="-1">
                <a:solidFill>
                  <a:srgbClr val="611617"/>
                </a:solidFill>
                <a:latin typeface="Times New Roman"/>
              </a:rPr>
              <a:t> П</a:t>
            </a:r>
            <a:r>
              <a:rPr lang="ru-RU" sz="2300" b="0" strike="noStrike" spc="-1">
                <a:solidFill>
                  <a:srgbClr val="611617"/>
                </a:solidFill>
                <a:latin typeface="Times New Roman"/>
                <a:ea typeface="Microsoft YaHei"/>
              </a:rPr>
              <a:t>риемлемый вид наставничества – «желательный наставник» – предполагает, прежде всего, учет интересов молодого учителя</a:t>
            </a:r>
            <a:endParaRPr lang="ru-RU" sz="2300" b="0" strike="noStrike" spc="-1">
              <a:latin typeface="Arial"/>
            </a:endParaRPr>
          </a:p>
        </p:txBody>
      </p:sp>
      <p:pic>
        <p:nvPicPr>
          <p:cNvPr id="96" name="Picture 2"/>
          <p:cNvPicPr/>
          <p:nvPr/>
        </p:nvPicPr>
        <p:blipFill>
          <a:blip r:embed="rId2"/>
          <a:stretch/>
        </p:blipFill>
        <p:spPr>
          <a:xfrm>
            <a:off x="1475640" y="3228120"/>
            <a:ext cx="7200000" cy="359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Содержимое 2"/>
          <p:cNvSpPr/>
          <p:nvPr/>
        </p:nvSpPr>
        <p:spPr>
          <a:xfrm>
            <a:off x="827640" y="24840"/>
            <a:ext cx="8032320" cy="552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just"/>
            <a:r>
              <a:rPr lang="ru-RU" sz="3200" b="0" strike="noStrike" spc="-1">
                <a:solidFill>
                  <a:srgbClr val="611617"/>
                </a:solidFill>
                <a:latin typeface="Times New Roman"/>
                <a:ea typeface="Microsoft YaHei"/>
              </a:rPr>
              <a:t>   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98" name="Picture 2"/>
          <p:cNvPicPr/>
          <p:nvPr/>
        </p:nvPicPr>
        <p:blipFill>
          <a:blip r:embed="rId2"/>
          <a:stretch/>
        </p:blipFill>
        <p:spPr>
          <a:xfrm>
            <a:off x="1043640" y="3213000"/>
            <a:ext cx="5544000" cy="3644280"/>
          </a:xfrm>
          <a:prstGeom prst="rect">
            <a:avLst/>
          </a:prstGeom>
          <a:ln w="0">
            <a:noFill/>
          </a:ln>
        </p:spPr>
      </p:pic>
      <p:sp>
        <p:nvSpPr>
          <p:cNvPr id="99" name="TextBox 98"/>
          <p:cNvSpPr txBox="1"/>
          <p:nvPr/>
        </p:nvSpPr>
        <p:spPr>
          <a:xfrm>
            <a:off x="1440000" y="360000"/>
            <a:ext cx="7380000" cy="2805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ru-RU" sz="3200" b="1" strike="noStrike" spc="-1">
                <a:latin typeface="Arial"/>
                <a:ea typeface="Microsoft YaHei"/>
              </a:rPr>
              <a:t>-Мы также пропагандируем коллективную форму наставнической работы. </a:t>
            </a:r>
            <a:endParaRPr lang="ru-RU" sz="3200" b="0" strike="noStrike" spc="-1">
              <a:latin typeface="Arial"/>
            </a:endParaRPr>
          </a:p>
          <a:p>
            <a:pPr algn="just"/>
            <a:r>
              <a:rPr lang="ru-RU" sz="3200" b="1" strike="noStrike" spc="-1">
                <a:latin typeface="Arial"/>
                <a:ea typeface="Microsoft YaHei"/>
              </a:rPr>
              <a:t>-Молодым у нас в школе-«Предоставляется кредит доверия»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Содержимое 2"/>
          <p:cNvSpPr/>
          <p:nvPr/>
        </p:nvSpPr>
        <p:spPr>
          <a:xfrm>
            <a:off x="827640" y="24840"/>
            <a:ext cx="8032320" cy="95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109800"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2300" b="0" strike="noStrike" spc="-1">
                <a:solidFill>
                  <a:srgbClr val="611617"/>
                </a:solidFill>
                <a:latin typeface="Times New Roman"/>
              </a:rPr>
              <a:t> РЕЗУЛЬТАТЫ</a:t>
            </a:r>
            <a:r>
              <a:rPr lang="ru-RU" sz="2500" b="0" strike="noStrike" spc="-1">
                <a:solidFill>
                  <a:srgbClr val="611617"/>
                </a:solidFill>
                <a:latin typeface="Times New Roman"/>
              </a:rPr>
              <a:t>:</a:t>
            </a:r>
            <a:endParaRPr lang="ru-RU" sz="2500" b="0" strike="noStrike" spc="-1">
              <a:latin typeface="Arial"/>
            </a:endParaRPr>
          </a:p>
        </p:txBody>
      </p:sp>
      <p:pic>
        <p:nvPicPr>
          <p:cNvPr id="101" name="Picture 2"/>
          <p:cNvPicPr/>
          <p:nvPr/>
        </p:nvPicPr>
        <p:blipFill>
          <a:blip r:embed="rId2"/>
          <a:stretch/>
        </p:blipFill>
        <p:spPr>
          <a:xfrm>
            <a:off x="1116360" y="522000"/>
            <a:ext cx="3743640" cy="3078000"/>
          </a:xfrm>
          <a:prstGeom prst="rect">
            <a:avLst/>
          </a:prstGeom>
          <a:ln w="0">
            <a:noFill/>
          </a:ln>
        </p:spPr>
      </p:pic>
      <p:sp>
        <p:nvSpPr>
          <p:cNvPr id="102" name="Стрелка вниз 8"/>
          <p:cNvSpPr/>
          <p:nvPr/>
        </p:nvSpPr>
        <p:spPr>
          <a:xfrm>
            <a:off x="2771640" y="3861000"/>
            <a:ext cx="389520" cy="616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EB80A"/>
          </a:solidFill>
          <a:ln>
            <a:solidFill>
              <a:srgbClr val="FFFFFF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103" name="Стрелка вправо 9"/>
          <p:cNvSpPr/>
          <p:nvPr/>
        </p:nvSpPr>
        <p:spPr>
          <a:xfrm>
            <a:off x="4206960" y="3014280"/>
            <a:ext cx="558000" cy="326520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BE54"/>
              </a:gs>
              <a:gs pos="100000">
                <a:srgbClr val="D69800"/>
              </a:gs>
            </a:gsLst>
            <a:path path="circle">
              <a:fillToRect l="50000" t="50000" r="50000" b="50000"/>
            </a:path>
          </a:gradFill>
          <a:ln w="0"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04" name="TextBox 103"/>
          <p:cNvSpPr txBox="1"/>
          <p:nvPr/>
        </p:nvSpPr>
        <p:spPr>
          <a:xfrm>
            <a:off x="5040000" y="720000"/>
            <a:ext cx="3960000" cy="6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ru-RU" sz="1300" b="0" strike="noStrike" spc="-1">
                <a:latin typeface="Arial"/>
                <a:ea typeface="Microsoft YaHei"/>
              </a:rPr>
              <a:t>наставничество помогает мне увидеть и наметить новые перспективы в сфере своей педагогической деятельности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220000" y="1620000"/>
            <a:ext cx="3240000" cy="6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ru-RU" sz="1300" b="0" strike="noStrike" spc="-1">
                <a:latin typeface="Arial"/>
                <a:ea typeface="Microsoft YaHei"/>
              </a:rPr>
              <a:t>я ощущаю свой вклад в систему профессиональной адаптации моей коллеги 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400000" y="2880000"/>
            <a:ext cx="3420000" cy="27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ru-RU" sz="1300" b="0" strike="noStrike" spc="-1">
                <a:latin typeface="Arial"/>
                <a:ea typeface="Microsoft YaHei"/>
              </a:rPr>
              <a:t>это стимул к самосовершенствованию 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600000" y="4500000"/>
            <a:ext cx="5040000" cy="274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ru-RU" sz="1300" b="0" strike="noStrike" spc="-1">
                <a:latin typeface="Arial"/>
                <a:ea typeface="Microsoft YaHei"/>
              </a:rPr>
              <a:t>наставничество носит субъект-субъектный характер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00000" y="5580000"/>
            <a:ext cx="4320000" cy="459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ru-RU" sz="1300" b="0" strike="noStrike" spc="-1">
                <a:latin typeface="Arial"/>
                <a:ea typeface="Microsoft YaHei"/>
              </a:rPr>
              <a:t>общение с молодым поколением: интересным, современным, креативным, мобильным</a:t>
            </a:r>
            <a:endParaRPr lang="ru-RU" sz="13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Объект 2"/>
          <p:cNvSpPr/>
          <p:nvPr/>
        </p:nvSpPr>
        <p:spPr>
          <a:xfrm>
            <a:off x="1187640" y="188640"/>
            <a:ext cx="7498440" cy="3887640"/>
          </a:xfrm>
          <a:prstGeom prst="rect">
            <a:avLst/>
          </a:prstGeom>
          <a:solidFill>
            <a:srgbClr val="FFFFFF"/>
          </a:solidFill>
          <a:ln w="25560">
            <a:noFill/>
          </a:ln>
          <a:effectLst>
            <a:outerShdw blurRad="190440" dist="228593" dir="2700000">
              <a:srgbClr val="000000">
                <a:alpha val="3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109800"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2300" b="1" strike="noStrike" spc="-1">
                <a:solidFill>
                  <a:srgbClr val="974A35"/>
                </a:solidFill>
                <a:latin typeface="Times New Roman"/>
              </a:rPr>
              <a:t>Результатом правильной организации работы наставников является  высокий уровень включенности молодых (новых) специалистов в педагогическую работу, культурную жизнь образовательной организации, усиление уверенности в собственных силах и развитие личного, творческого и педагогического потенциалов. </a:t>
            </a:r>
            <a:endParaRPr lang="ru-RU" sz="2300" b="0" strike="noStrike" spc="-1">
              <a:latin typeface="Arial"/>
            </a:endParaRPr>
          </a:p>
          <a:p>
            <a:pPr marL="109800"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2300" b="1" strike="noStrike" spc="-1">
                <a:solidFill>
                  <a:srgbClr val="974A35"/>
                </a:solidFill>
                <a:latin typeface="Times New Roman"/>
              </a:rPr>
              <a:t>Это  окажет положительное влияние на уровень образовательной подготовки и психологический климат в образовательной организации. </a:t>
            </a:r>
            <a:endParaRPr lang="ru-RU" sz="2300" b="0" strike="noStrike" spc="-1">
              <a:latin typeface="Arial"/>
            </a:endParaRPr>
          </a:p>
        </p:txBody>
      </p:sp>
      <p:sp>
        <p:nvSpPr>
          <p:cNvPr id="110" name="Прямоугольник 3"/>
          <p:cNvSpPr/>
          <p:nvPr/>
        </p:nvSpPr>
        <p:spPr>
          <a:xfrm>
            <a:off x="881280" y="4201200"/>
            <a:ext cx="8262000" cy="2559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2440" algn="ctr">
              <a:lnSpc>
                <a:spcPct val="100000"/>
              </a:lnSpc>
              <a:tabLst>
                <a:tab pos="0" algn="l"/>
              </a:tabLst>
            </a:pPr>
            <a:r>
              <a:rPr lang="ru-RU" sz="1800" b="1" u="sng" strike="noStrike" spc="-1">
                <a:solidFill>
                  <a:srgbClr val="974A35"/>
                </a:solidFill>
                <a:uFillTx/>
                <a:latin typeface="Arial Black"/>
                <a:ea typeface="DejaVu Sans"/>
              </a:rPr>
              <a:t>Вывод: </a:t>
            </a:r>
            <a:endParaRPr lang="ru-RU" sz="1800" b="0" strike="noStrike" spc="-1">
              <a:latin typeface="Arial"/>
            </a:endParaRPr>
          </a:p>
          <a:p>
            <a:pPr marL="82440" algn="ctr"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974A35"/>
                </a:solidFill>
                <a:latin typeface="Arial Black"/>
                <a:ea typeface="DejaVu Sans"/>
              </a:rPr>
              <a:t>Необходимо развивать систему наставничества, так как правильно спланированная работа педагога-наставника помогает молодому специалисту достичь гораздо больших успехов, чем можно было бы ожидать, преодолеть трудности, связанные с адаптацией к новым условиям трудовой деятельности, остаться в профессии, стать настоящим Учителем.</a:t>
            </a:r>
            <a:endParaRPr lang="ru-RU" sz="1800" b="0" strike="noStrike" spc="-1">
              <a:latin typeface="Arial"/>
            </a:endParaRPr>
          </a:p>
          <a:p>
            <a:pPr marL="82440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Прямоугольник 1"/>
          <p:cNvSpPr/>
          <p:nvPr/>
        </p:nvSpPr>
        <p:spPr>
          <a:xfrm>
            <a:off x="395640" y="332640"/>
            <a:ext cx="8496360" cy="39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637F26"/>
                </a:solidFill>
                <a:latin typeface="Times New Roman"/>
                <a:ea typeface="DejaVu Sans"/>
              </a:rPr>
              <a:t>          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12" name="Прямоугольник 2"/>
          <p:cNvSpPr/>
          <p:nvPr/>
        </p:nvSpPr>
        <p:spPr>
          <a:xfrm>
            <a:off x="1079640" y="1440"/>
            <a:ext cx="7128000" cy="5056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endParaRPr lang="ru-RU" sz="13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Я убедился, что, как бы человек успешно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не окончил педагогический вуз,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как бы он не был талантлив,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а если не будет учиться на опыте,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то никогда не будет хорошим педагогом;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я сам учился у более старых педагогов…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А. С. Макаренко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800" b="0" strike="noStrike" spc="-1">
              <a:latin typeface="Arial"/>
            </a:endParaRPr>
          </a:p>
        </p:txBody>
      </p:sp>
      <p:pic>
        <p:nvPicPr>
          <p:cNvPr id="113" name="Picture 2"/>
          <p:cNvPicPr/>
          <p:nvPr/>
        </p:nvPicPr>
        <p:blipFill>
          <a:blip r:embed="rId2"/>
          <a:stretch/>
        </p:blipFill>
        <p:spPr>
          <a:xfrm>
            <a:off x="6330960" y="2881440"/>
            <a:ext cx="2812320" cy="3945240"/>
          </a:xfrm>
          <a:prstGeom prst="rect">
            <a:avLst/>
          </a:prstGeom>
          <a:ln w="0">
            <a:noFill/>
          </a:ln>
          <a:effectLst>
            <a:outerShdw dist="35638" dir="2700000" algn="ctr" rotWithShape="0">
              <a:schemeClr val="bg2"/>
            </a:outerShdw>
            <a:softEdge rad="6336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 1"/>
          <p:cNvSpPr/>
          <p:nvPr/>
        </p:nvSpPr>
        <p:spPr>
          <a:xfrm>
            <a:off x="395640" y="332640"/>
            <a:ext cx="8496360" cy="394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637F26"/>
                </a:solidFill>
                <a:latin typeface="Times New Roman"/>
                <a:ea typeface="DejaVu Sans"/>
              </a:rPr>
              <a:t>          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15" name="Rectangle 1"/>
          <p:cNvSpPr/>
          <p:nvPr/>
        </p:nvSpPr>
        <p:spPr>
          <a:xfrm>
            <a:off x="1373040" y="2587680"/>
            <a:ext cx="9143280" cy="45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" name="Прямоугольник 2"/>
          <p:cNvSpPr/>
          <p:nvPr/>
        </p:nvSpPr>
        <p:spPr>
          <a:xfrm>
            <a:off x="971640" y="601560"/>
            <a:ext cx="8171640" cy="505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3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703204"/>
                </a:solidFill>
                <a:latin typeface="Monotype Corsiva"/>
                <a:ea typeface="DejaVu Sans"/>
              </a:rPr>
              <a:t>Благодарю за внимание и желаю, чтобы в Вашей жизни всегда был человек, к которому Вы могли бы в трудной ситуации обратиться за помощью  и получить ценный совет.  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909</TotalTime>
  <Words>351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Социально-образовательный проект патриотической направленности</dc:title>
  <dc:subject/>
  <dc:creator>O_Shirokova</dc:creator>
  <dc:description/>
  <cp:lastModifiedBy>Admin</cp:lastModifiedBy>
  <cp:revision>69</cp:revision>
  <dcterms:created xsi:type="dcterms:W3CDTF">2016-02-10T11:05:10Z</dcterms:created>
  <dcterms:modified xsi:type="dcterms:W3CDTF">2023-01-17T13:49:02Z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17</vt:i4>
  </property>
</Properties>
</file>