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83" r:id="rId4"/>
    <p:sldId id="281" r:id="rId5"/>
    <p:sldId id="280" r:id="rId6"/>
    <p:sldId id="270" r:id="rId7"/>
    <p:sldId id="276" r:id="rId8"/>
    <p:sldId id="271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3" autoAdjust="0"/>
  </p:normalViewPr>
  <p:slideViewPr>
    <p:cSldViewPr>
      <p:cViewPr varScale="1">
        <p:scale>
          <a:sx n="83" d="100"/>
          <a:sy n="83" d="100"/>
        </p:scale>
        <p:origin x="-1426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A6478-A75B-465F-A227-251F82711CE3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6E969-4D53-4473-996D-031B86774A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757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6E969-4D53-4473-996D-031B86774AF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225BC40-7CA1-4887-AE9E-027EDADE7CEC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630C341-CF02-4966-B3E5-6F1F4DE70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Методист МАОУ МО Динской район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СОШ №5 имени А.П. </a:t>
            </a:r>
            <a:r>
              <a:rPr lang="ru-RU" dirty="0" err="1" smtClean="0">
                <a:solidFill>
                  <a:srgbClr val="002060"/>
                </a:solidFill>
              </a:rPr>
              <a:t>Компанийца</a:t>
            </a:r>
            <a:r>
              <a:rPr lang="ru-RU" dirty="0" smtClean="0">
                <a:solidFill>
                  <a:srgbClr val="002060"/>
                </a:solidFill>
              </a:rPr>
              <a:t> Н.И.Шевченко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00043"/>
            <a:ext cx="7772400" cy="13573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Организация системы наставничества в школе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ttps://s1.slide-share.ru/s_slide/3bf6bbcdd1b16ac012a50bcbe683d969/6d1a9504-3884-4eb1-b7c7-1edc9f699ea6.jpeg"/>
          <p:cNvPicPr/>
          <p:nvPr/>
        </p:nvPicPr>
        <p:blipFill>
          <a:blip r:embed="rId2"/>
          <a:srcRect l="60504" t="52326"/>
          <a:stretch>
            <a:fillRect/>
          </a:stretch>
        </p:blipFill>
        <p:spPr bwMode="auto">
          <a:xfrm>
            <a:off x="5357818" y="3643314"/>
            <a:ext cx="335758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Структура наставничества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285992"/>
            <a:ext cx="2000264" cy="107157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Творческая группа учителей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4000504"/>
            <a:ext cx="3286148" cy="85725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/>
              <a:t>НАСТАВНИЧЕСТВО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214818"/>
            <a:ext cx="2214578" cy="92869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Руководители ШМО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1714488"/>
            <a:ext cx="3000396" cy="64294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Администрация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5357826"/>
            <a:ext cx="2357454" cy="9144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Наставник-предметник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00826" y="2214554"/>
            <a:ext cx="1857388" cy="100013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Учитель -наставник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00826" y="4214818"/>
            <a:ext cx="2071702" cy="92869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Педагог -психолог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2857496"/>
            <a:ext cx="2000264" cy="57150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Куратор</a:t>
            </a:r>
            <a:endParaRPr lang="ru-RU" sz="2800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4357686" y="3500438"/>
            <a:ext cx="48463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войная стрелка вверх/вниз 36"/>
          <p:cNvSpPr/>
          <p:nvPr/>
        </p:nvSpPr>
        <p:spPr>
          <a:xfrm>
            <a:off x="4286248" y="2357430"/>
            <a:ext cx="484632" cy="57321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войная стрелка влево/вправо 38"/>
          <p:cNvSpPr/>
          <p:nvPr/>
        </p:nvSpPr>
        <p:spPr>
          <a:xfrm>
            <a:off x="2714612" y="2928934"/>
            <a:ext cx="785818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войная стрелка влево/вправо 40"/>
          <p:cNvSpPr/>
          <p:nvPr/>
        </p:nvSpPr>
        <p:spPr>
          <a:xfrm>
            <a:off x="5643570" y="3000372"/>
            <a:ext cx="785818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войная стрелка влево/вправо 42"/>
          <p:cNvSpPr/>
          <p:nvPr/>
        </p:nvSpPr>
        <p:spPr>
          <a:xfrm rot="19898156">
            <a:off x="1884470" y="3625503"/>
            <a:ext cx="1638808" cy="2275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Двойная стрелка влево/вправо 49"/>
          <p:cNvSpPr/>
          <p:nvPr/>
        </p:nvSpPr>
        <p:spPr>
          <a:xfrm rot="1687558">
            <a:off x="5749759" y="3633250"/>
            <a:ext cx="1529705" cy="2275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Двойная стрелка влево/вправо 50"/>
          <p:cNvSpPr/>
          <p:nvPr/>
        </p:nvSpPr>
        <p:spPr>
          <a:xfrm rot="1687558">
            <a:off x="1512731" y="5151144"/>
            <a:ext cx="695542" cy="2275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14678" y="5357826"/>
            <a:ext cx="2357454" cy="98583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Наставник - консультант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Двойная стрелка влево/вправо 18"/>
          <p:cNvSpPr/>
          <p:nvPr/>
        </p:nvSpPr>
        <p:spPr>
          <a:xfrm rot="1687558">
            <a:off x="2584300" y="5079706"/>
            <a:ext cx="695542" cy="2275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85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3571868" y="3714752"/>
            <a:ext cx="71438" cy="45719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071802" y="2214554"/>
            <a:ext cx="3143272" cy="2428892"/>
          </a:xfrm>
          <a:prstGeom prst="flowChartPunchedTap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 «Наставничество» включает  пять направлений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5072074"/>
            <a:ext cx="3429024" cy="114300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Реализация основных направлений программы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71802" y="357166"/>
            <a:ext cx="3071834" cy="121444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Подготовка условий для запуска программы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4500570"/>
            <a:ext cx="2286048" cy="135732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Формирование базы наставников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87552" y="1735008"/>
            <a:ext cx="2428892" cy="142876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Формирование базы наставляемых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4643446"/>
            <a:ext cx="2286048" cy="128588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Организация работы наставнических групп и пар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618518" y="1772816"/>
            <a:ext cx="2286048" cy="142876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Отбор и  консультирование</a:t>
            </a:r>
          </a:p>
          <a:p>
            <a:pPr algn="ctr"/>
            <a:r>
              <a:rPr lang="ru-RU" dirty="0" smtClean="0"/>
              <a:t>наставников</a:t>
            </a:r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 rot="6506772">
            <a:off x="2323228" y="2603844"/>
            <a:ext cx="804616" cy="664677"/>
          </a:xfrm>
          <a:prstGeom prst="downArrow">
            <a:avLst>
              <a:gd name="adj1" fmla="val 50000"/>
              <a:gd name="adj2" fmla="val 489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flipV="1">
            <a:off x="4039647" y="1571612"/>
            <a:ext cx="678661" cy="983984"/>
          </a:xfrm>
          <a:prstGeom prst="downArrow">
            <a:avLst>
              <a:gd name="adj1" fmla="val 50000"/>
              <a:gd name="adj2" fmla="val 489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8126871">
            <a:off x="6090058" y="4112283"/>
            <a:ext cx="678661" cy="750524"/>
          </a:xfrm>
          <a:prstGeom prst="downArrow">
            <a:avLst>
              <a:gd name="adj1" fmla="val 50000"/>
              <a:gd name="adj2" fmla="val 489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4065057">
            <a:off x="2580674" y="4166073"/>
            <a:ext cx="645773" cy="642942"/>
          </a:xfrm>
          <a:prstGeom prst="downArrow">
            <a:avLst>
              <a:gd name="adj1" fmla="val 50000"/>
              <a:gd name="adj2" fmla="val 489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714876" y="4229686"/>
            <a:ext cx="792088" cy="842388"/>
          </a:xfrm>
          <a:prstGeom prst="downArrow">
            <a:avLst>
              <a:gd name="adj1" fmla="val 50000"/>
              <a:gd name="adj2" fmla="val 489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4543115">
            <a:off x="6162631" y="2586553"/>
            <a:ext cx="678661" cy="750524"/>
          </a:xfrm>
          <a:prstGeom prst="downArrow">
            <a:avLst>
              <a:gd name="adj1" fmla="val 50000"/>
              <a:gd name="adj2" fmla="val 489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Этапы работы с молодыми и прибывшими педагогами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6"/>
            <a:ext cx="4143404" cy="114300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ЭТАП  ЗНАКОМСТВА  (наставник-консультант-знакомство с коллективом, традициями школы и т.д.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714620"/>
            <a:ext cx="4857784" cy="135732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ЭТАП  ПОДДЕРЖКИ  (наставник –предметник- определение этапов работы с молодыми и прибывшими педагогами : беседа, собеседование, анкетирование, планирование)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214818"/>
            <a:ext cx="6143668" cy="121444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ЭТАП  ОБУЧЕНИЯ  (Закрепленный наставник, наставник-предметник, куратор, руководители ШМО: посещение уроков, </a:t>
            </a:r>
            <a:r>
              <a:rPr lang="ru-RU" dirty="0" err="1" smtClean="0"/>
              <a:t>взаимопосещение</a:t>
            </a:r>
            <a:r>
              <a:rPr lang="ru-RU" dirty="0" smtClean="0"/>
              <a:t> и т. д.)</a:t>
            </a:r>
            <a:endParaRPr lang="ru-RU" dirty="0"/>
          </a:p>
        </p:txBody>
      </p:sp>
      <p:pic>
        <p:nvPicPr>
          <p:cNvPr id="7" name="Содержимое 6" descr="https://alisa-bor.ru/yii2images/images/image-by-item-and-alias?item=News583&amp;dirtyAlias=a4766ef370-1.jpg"/>
          <p:cNvPicPr>
            <a:picLocks noGrp="1"/>
          </p:cNvPicPr>
          <p:nvPr>
            <p:ph sz="quarter" idx="1"/>
          </p:nvPr>
        </p:nvPicPr>
        <p:blipFill>
          <a:blip r:embed="rId2"/>
          <a:srcRect t="32491" r="66093"/>
          <a:stretch>
            <a:fillRect/>
          </a:stretch>
        </p:blipFill>
        <p:spPr bwMode="auto">
          <a:xfrm>
            <a:off x="6715140" y="1428736"/>
            <a:ext cx="2428860" cy="331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85720" y="5572140"/>
            <a:ext cx="7072362" cy="114300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ЭТАП  СТАНОВЛЕНИЯ ( Куратор, закрепленный наставник, наставник-предметник, руководители ШМО, администрация: посещение уроков, </a:t>
            </a:r>
            <a:r>
              <a:rPr lang="ru-RU" dirty="0" err="1" smtClean="0"/>
              <a:t>взаимопосещение</a:t>
            </a:r>
            <a:r>
              <a:rPr lang="ru-RU" dirty="0" smtClean="0"/>
              <a:t> и т. д.)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Реализация плана работы с молодыми специалистами ( этап поддержки)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214422"/>
            <a:ext cx="2571768" cy="128588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Изучение и знание нормативных документов образования</a:t>
            </a:r>
            <a:endParaRPr lang="ru-RU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3000364" y="2500306"/>
            <a:ext cx="3143272" cy="185738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МОЛОДОЙ СПЕЦИАЛИСТ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928934"/>
            <a:ext cx="2571768" cy="127159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Методика проведения урока по всем его аспектам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1214422"/>
            <a:ext cx="2714644" cy="10572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Работа со школьной документацией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1214422"/>
            <a:ext cx="2714644" cy="128588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Заполнение диагностического листа, анкетирование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3000372"/>
            <a:ext cx="2500330" cy="121444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Воспитательная работа.</a:t>
            </a:r>
          </a:p>
          <a:p>
            <a:pPr algn="ctr"/>
            <a:r>
              <a:rPr lang="ru-RU" dirty="0" smtClean="0"/>
              <a:t>Работа классного руководителя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786322"/>
            <a:ext cx="2571768" cy="128588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ресурсов учебного кабинета и Точки роста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4572008"/>
            <a:ext cx="3143272" cy="178595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Работа с одаренными учащимися и требующими усиленного педагогического внимания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00826" y="4786322"/>
            <a:ext cx="2500330" cy="128588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Работа с родителями</a:t>
            </a:r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4250529" y="2607463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Формы и методы работы с молодыми специалистами (этап обучения)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500034" y="1571612"/>
            <a:ext cx="2428892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Коллективные</a:t>
            </a:r>
            <a:endParaRPr lang="ru-RU" sz="2000" b="1" dirty="0"/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3428992" y="1571612"/>
            <a:ext cx="2357454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Групповые</a:t>
            </a:r>
            <a:endParaRPr lang="ru-RU" sz="2000" b="1" dirty="0"/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6158514" y="1571612"/>
            <a:ext cx="2357454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Индивидуаль</a:t>
            </a:r>
            <a:endParaRPr lang="ru-RU" sz="2000" b="1" dirty="0" smtClean="0"/>
          </a:p>
          <a:p>
            <a:pPr algn="ctr"/>
            <a:r>
              <a:rPr lang="ru-RU" sz="2000" b="1" dirty="0" err="1" smtClean="0"/>
              <a:t>ные</a:t>
            </a:r>
            <a:endParaRPr lang="ru-RU" sz="2000" b="1" dirty="0"/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00034" y="3071810"/>
            <a:ext cx="2357454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Конференции</a:t>
            </a:r>
            <a:endParaRPr lang="ru-RU" sz="2000" b="1" dirty="0"/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500430" y="3071810"/>
            <a:ext cx="2357454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Методические объединения</a:t>
            </a:r>
            <a:endParaRPr lang="ru-RU" sz="2000" b="1" dirty="0"/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6286512" y="3071810"/>
            <a:ext cx="2286016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Самообразование</a:t>
            </a:r>
            <a:endParaRPr lang="ru-RU" sz="2000" b="1" dirty="0"/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00034" y="4143380"/>
            <a:ext cx="2357454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Семинары</a:t>
            </a:r>
            <a:endParaRPr lang="ru-RU" sz="2000" b="1" dirty="0"/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500034" y="5357826"/>
            <a:ext cx="2357454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Педагогичес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кие советы</a:t>
            </a:r>
            <a:endParaRPr lang="ru-RU" sz="2000" b="1" dirty="0"/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3500430" y="4143380"/>
            <a:ext cx="2357454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Творческие группы</a:t>
            </a:r>
            <a:endParaRPr lang="ru-RU" sz="2000" b="1" dirty="0"/>
          </a:p>
        </p:txBody>
      </p:sp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3428992" y="5357826"/>
            <a:ext cx="2357454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Методические оперативки</a:t>
            </a:r>
            <a:endParaRPr lang="ru-RU" sz="2000" b="1" dirty="0"/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6357950" y="4214818"/>
            <a:ext cx="2357454" cy="785818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Взаимопосещение</a:t>
            </a:r>
            <a:r>
              <a:rPr lang="ru-RU" sz="2000" b="1" dirty="0" smtClean="0"/>
              <a:t> уроков</a:t>
            </a:r>
            <a:endParaRPr lang="ru-RU" sz="2000" b="1" dirty="0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6429388" y="5357826"/>
            <a:ext cx="2357454" cy="857256"/>
          </a:xfrm>
          <a:prstGeom prst="snip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Отчет молодого специалиста</a:t>
            </a:r>
            <a:endParaRPr lang="ru-RU" sz="2000" b="1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1571604" y="2428868"/>
            <a:ext cx="484632" cy="621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4572000" y="2428868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215206" y="2428868"/>
            <a:ext cx="500066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Совместные формы работы (этап становления)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7-конечная звезда 3"/>
          <p:cNvSpPr/>
          <p:nvPr/>
        </p:nvSpPr>
        <p:spPr>
          <a:xfrm>
            <a:off x="2928926" y="2643182"/>
            <a:ext cx="3000396" cy="2357454"/>
          </a:xfrm>
          <a:prstGeom prst="star7">
            <a:avLst>
              <a:gd name="adj" fmla="val 36134"/>
              <a:gd name="hf" fmla="val 102572"/>
              <a:gd name="vf" fmla="val 105210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НАСТАВНИК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НАСТАВЛЯЕМЫЙ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1428736"/>
            <a:ext cx="2857520" cy="64294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Семинары-практикумы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3071810"/>
            <a:ext cx="2357454" cy="71438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Наставничество «Учитель-ученик»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388" y="4714884"/>
            <a:ext cx="2428892" cy="78581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Наставничество «Ученик-ученик»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500174"/>
            <a:ext cx="2786082" cy="64294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Конкурсы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643446"/>
            <a:ext cx="2428892" cy="85725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Предметные и методические недели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5429264"/>
            <a:ext cx="2500330" cy="71438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Проектная деятельность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3071810"/>
            <a:ext cx="2428892" cy="71438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Круглый стол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1857364"/>
            <a:ext cx="2428892" cy="71438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Подготовка к олимпиадам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Практическая деятельность  наставников и наставляемых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C:\Users\Пользователь\AppData\Local\Temp\Temp1_foto.zip\IMG_20220414_134156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357298"/>
            <a:ext cx="264320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AppData\Local\Temp\Temp1_foto.zip\IMG_20220414_1453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1" y="1969770"/>
            <a:ext cx="2571768" cy="338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Пользователь\Desktop\310ec772-fc25-4988-aaa1-d3e68291e76c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286124"/>
            <a:ext cx="303459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Практическая деятельность молодых педагогов (открытые уроки в рамках предметных недель)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https://782329.selcdn.ru/leonardo/uploadsForSiteId/202329/content/9471a644-7c92-4a61-805a-df7ed1eacdc4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2126040" cy="1989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782329.selcdn.ru/leonardo/uploadsForSiteId/202329/content/d79efacb-4f0c-4833-b564-45b08bf9db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785926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571612"/>
            <a:ext cx="2541584" cy="1989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782329.selcdn.ru/leonardo/uploadsForSiteId/202329/content/d5bc586d-30a0-4c93-9e3f-b91a119801e1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4000504"/>
            <a:ext cx="249007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Пользователь\Desktop\c36596b4-3aef-427e-b630-05fa08ef7ec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4000504"/>
            <a:ext cx="274428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852</TotalTime>
  <Words>300</Words>
  <Application>Microsoft Office PowerPoint</Application>
  <PresentationFormat>Экран (4:3)</PresentationFormat>
  <Paragraphs>68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Официальная</vt:lpstr>
      <vt:lpstr>Организация системы наставничества в школе</vt:lpstr>
      <vt:lpstr>Структура наставничества</vt:lpstr>
      <vt:lpstr>Презентация PowerPoint</vt:lpstr>
      <vt:lpstr>Этапы работы с молодыми и прибывшими педагогами</vt:lpstr>
      <vt:lpstr>Реализация плана работы с молодыми специалистами ( этап поддержки)</vt:lpstr>
      <vt:lpstr>Формы и методы работы с молодыми специалистами (этап обучения)</vt:lpstr>
      <vt:lpstr>Совместные формы работы (этап становления) </vt:lpstr>
      <vt:lpstr>Практическая деятельность  наставников и наставляемых</vt:lpstr>
      <vt:lpstr>Практическая деятельность молодых педагогов (открытые уроки в рамках предметных недель)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системы наставничества в школе</dc:title>
  <dc:creator>Пользователь</dc:creator>
  <cp:lastModifiedBy>Admin</cp:lastModifiedBy>
  <cp:revision>87</cp:revision>
  <dcterms:created xsi:type="dcterms:W3CDTF">2023-01-10T11:24:57Z</dcterms:created>
  <dcterms:modified xsi:type="dcterms:W3CDTF">2023-01-18T06:35:59Z</dcterms:modified>
</cp:coreProperties>
</file>