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57" r:id="rId4"/>
    <p:sldId id="259" r:id="rId5"/>
    <p:sldId id="263" r:id="rId6"/>
    <p:sldId id="260" r:id="rId7"/>
    <p:sldId id="261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D49D762-DF99-4AA0-8D66-D304BF2649B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691129A-1D68-4294-BA61-C1E37FA23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49D762-DF99-4AA0-8D66-D304BF2649B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91129A-1D68-4294-BA61-C1E37FA23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49D762-DF99-4AA0-8D66-D304BF2649B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91129A-1D68-4294-BA61-C1E37FA23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49D762-DF99-4AA0-8D66-D304BF2649B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91129A-1D68-4294-BA61-C1E37FA237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49D762-DF99-4AA0-8D66-D304BF2649B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91129A-1D68-4294-BA61-C1E37FA237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49D762-DF99-4AA0-8D66-D304BF2649B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91129A-1D68-4294-BA61-C1E37FA237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49D762-DF99-4AA0-8D66-D304BF2649B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91129A-1D68-4294-BA61-C1E37FA23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49D762-DF99-4AA0-8D66-D304BF2649B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91129A-1D68-4294-BA61-C1E37FA237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49D762-DF99-4AA0-8D66-D304BF2649B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91129A-1D68-4294-BA61-C1E37FA23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D49D762-DF99-4AA0-8D66-D304BF2649B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91129A-1D68-4294-BA61-C1E37FA23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D49D762-DF99-4AA0-8D66-D304BF2649B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691129A-1D68-4294-BA61-C1E37FA237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D49D762-DF99-4AA0-8D66-D304BF2649B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691129A-1D68-4294-BA61-C1E37FA23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86116" y="5429264"/>
            <a:ext cx="5472692" cy="1138131"/>
          </a:xfrm>
        </p:spPr>
        <p:txBody>
          <a:bodyPr>
            <a:normAutofit fontScale="77500" lnSpcReduction="20000"/>
          </a:bodyPr>
          <a:lstStyle/>
          <a:p>
            <a:pPr marL="109728" indent="0">
              <a:buNone/>
            </a:pPr>
            <a:r>
              <a:rPr lang="ru-RU" dirty="0" smtClean="0">
                <a:latin typeface="Cambria" pitchFamily="18" charset="0"/>
                <a:ea typeface="Cambria" pitchFamily="18" charset="0"/>
              </a:rPr>
              <a:t>Нина Сергеевна Анашкина, методист, учитель информатики МАОУ МО Динской район СОШ №5 им. </a:t>
            </a:r>
            <a:r>
              <a:rPr lang="ru-RU" dirty="0" err="1" smtClean="0">
                <a:latin typeface="Cambria" pitchFamily="18" charset="0"/>
                <a:ea typeface="Cambria" pitchFamily="18" charset="0"/>
              </a:rPr>
              <a:t>А.П.Компанийца</a:t>
            </a:r>
            <a:endParaRPr lang="ru-RU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  <a:ea typeface="Cambria" pitchFamily="18" charset="0"/>
              </a:rPr>
              <a:t>Работа в блоке </a:t>
            </a:r>
            <a:br>
              <a:rPr lang="ru-RU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  <a:ea typeface="Cambria" pitchFamily="18" charset="0"/>
              </a:rPr>
              <a:t>«Учитель-ученик», </a:t>
            </a:r>
            <a:br>
              <a:rPr lang="ru-RU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  <a:ea typeface="Cambria" pitchFamily="18" charset="0"/>
              </a:rPr>
              <a:t>«ученик-ученик»</a:t>
            </a:r>
            <a:endParaRPr lang="ru-RU" dirty="0">
              <a:solidFill>
                <a:schemeClr val="bg2">
                  <a:lumMod val="10000"/>
                </a:schemeClr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38" y="2132856"/>
            <a:ext cx="7000924" cy="2694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38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28"/>
            <a:ext cx="7772400" cy="1714513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>
                <a:latin typeface="Arial Black" pitchFamily="34" charset="0"/>
              </a:rPr>
              <a:t>ИБД</a:t>
            </a:r>
            <a:endParaRPr lang="ru-RU" sz="8000" dirty="0">
              <a:latin typeface="Arial Black" pitchFamily="34" charset="0"/>
            </a:endParaRPr>
          </a:p>
        </p:txBody>
      </p:sp>
      <p:pic>
        <p:nvPicPr>
          <p:cNvPr id="4" name="Рисунок 3" descr="Картина художника Алексея Зубарева &quot;Из пустого в порожнее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928802"/>
            <a:ext cx="3714776" cy="454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000496" y="2285992"/>
            <a:ext cx="51435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Имитация</a:t>
            </a:r>
          </a:p>
          <a:p>
            <a:r>
              <a:rPr lang="ru-RU" sz="4800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Бурной</a:t>
            </a:r>
          </a:p>
          <a:p>
            <a:r>
              <a:rPr lang="ru-RU" sz="4800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Деятельности</a:t>
            </a:r>
            <a:endParaRPr lang="ru-RU" sz="4800" dirty="0">
              <a:solidFill>
                <a:schemeClr val="bg2">
                  <a:lumMod val="2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928934"/>
            <a:ext cx="8229600" cy="3078357"/>
          </a:xfrm>
        </p:spPr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Чтобы научить другого, требуется больше ума, чем научиться самому.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effectLst/>
                <a:latin typeface="Monotype Corsiva" pitchFamily="66" charset="0"/>
              </a:rPr>
              <a:t>ума, чтобы, самому, научиться, требуется, чем, чтобы, научить, другого, больше</a:t>
            </a:r>
            <a:endParaRPr lang="ru-RU" sz="4400" dirty="0"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Без названи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785794"/>
            <a:ext cx="2143125" cy="2143125"/>
          </a:xfrm>
        </p:spPr>
      </p:pic>
      <p:sp>
        <p:nvSpPr>
          <p:cNvPr id="6" name="TextBox 5"/>
          <p:cNvSpPr txBox="1"/>
          <p:nvPr/>
        </p:nvSpPr>
        <p:spPr>
          <a:xfrm>
            <a:off x="214282" y="357166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Ученик-наставляемый</a:t>
            </a:r>
            <a:endParaRPr lang="ru-RU" dirty="0"/>
          </a:p>
        </p:txBody>
      </p:sp>
      <p:pic>
        <p:nvPicPr>
          <p:cNvPr id="15362" name="Picture 2" descr="умный ученик картинки: 2 тыс изображений найдено в Яндекс Картинках"/>
          <p:cNvPicPr>
            <a:picLocks noChangeAspect="1" noChangeArrowheads="1"/>
          </p:cNvPicPr>
          <p:nvPr/>
        </p:nvPicPr>
        <p:blipFill>
          <a:blip r:embed="rId3"/>
          <a:srcRect l="7691" t="2885" r="19231"/>
          <a:stretch>
            <a:fillRect/>
          </a:stretch>
        </p:blipFill>
        <p:spPr bwMode="auto">
          <a:xfrm>
            <a:off x="6357950" y="4643422"/>
            <a:ext cx="2499644" cy="221457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14282" y="3857628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Ученик-наставник</a:t>
            </a:r>
            <a:endParaRPr lang="ru-RU" dirty="0"/>
          </a:p>
        </p:txBody>
      </p:sp>
      <p:pic>
        <p:nvPicPr>
          <p:cNvPr id="15364" name="Picture 4" descr="⬇ Скачать картинки Плюс, стоковые фото Плюс в хорошем качестве |  Depositphoto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2928934"/>
            <a:ext cx="928694" cy="928694"/>
          </a:xfrm>
          <a:prstGeom prst="rect">
            <a:avLst/>
          </a:prstGeom>
          <a:noFill/>
        </p:spPr>
      </p:pic>
      <p:pic>
        <p:nvPicPr>
          <p:cNvPr id="15368" name="Picture 8" descr="Анкетирование + розыгрыш призов | Журнал Ярмарки Мастеров"/>
          <p:cNvPicPr>
            <a:picLocks noChangeAspect="1" noChangeArrowheads="1"/>
          </p:cNvPicPr>
          <p:nvPr/>
        </p:nvPicPr>
        <p:blipFill>
          <a:blip r:embed="rId5"/>
          <a:srcRect l="21212" t="3030" r="17424"/>
          <a:stretch>
            <a:fillRect/>
          </a:stretch>
        </p:blipFill>
        <p:spPr bwMode="auto">
          <a:xfrm>
            <a:off x="3286116" y="714356"/>
            <a:ext cx="1748002" cy="2071701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000364" y="357166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Анкетирование, личные встречи</a:t>
            </a:r>
            <a:endParaRPr lang="ru-RU" dirty="0"/>
          </a:p>
        </p:txBody>
      </p:sp>
      <p:sp>
        <p:nvSpPr>
          <p:cNvPr id="13" name="Стрелка вправо 12"/>
          <p:cNvSpPr/>
          <p:nvPr/>
        </p:nvSpPr>
        <p:spPr>
          <a:xfrm>
            <a:off x="2500298" y="3357562"/>
            <a:ext cx="785818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70" name="AutoShape 10" descr="Обучение тренеров и наставников | ТМ Тренинг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2" name="AutoShape 12" descr="Обучение тренеров и наставников | ТМ Тренинг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4" name="AutoShape 14" descr="Обучение тренеров и наставников | ТМ Тренинг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6" name="AutoShape 16" descr="Обучение тренеров и наставников | ТМ Тренинг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8" name="AutoShape 18" descr="Обучение тренеров и наставников | ТМ Тренинг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80" name="AutoShape 20" descr="Обучение тренеров и наставников | ТМ Тренинг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82" name="AutoShape 22" descr="Обучение тренеров и наставников | ТМ Тренинг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84" name="AutoShape 24" descr="Обучение тренеров и наставников | ТМ Тренинг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86" name="AutoShape 26" descr="Обучение тренеров и наставников | ТМ Тренинг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88" name="AutoShape 28" descr="Обучение тренеров и наставников | ТМ Тренинг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90" name="AutoShape 30" descr="Обучение тренеров и наставников | ТМ Тренинг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92" name="AutoShape 32" descr="Обучение тренеров и наставников | ТМ Тренинг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94" name="AutoShape 34" descr="Обучение тренеров и наставников | ТМ Тренинг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96" name="AutoShape 36" descr="Обучение тренеров и наставников | ТМ Тренинг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98" name="AutoShape 38" descr="Мальчик и девочка танцуют на белом фоне. Пара пустяков векторное  изображение ©lexam165.gmail.com 1472880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" name="Рисунок 29" descr="Без названия (2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8992" y="2714620"/>
            <a:ext cx="2143125" cy="214312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2857488" y="2500306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Формирование пар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3071802" y="4643446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Обучение наставника</a:t>
            </a:r>
            <a:endParaRPr lang="ru-RU" dirty="0"/>
          </a:p>
        </p:txBody>
      </p:sp>
      <p:pic>
        <p:nvPicPr>
          <p:cNvPr id="15400" name="Picture 40" descr="Секреты учебы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10250" y="1500174"/>
            <a:ext cx="3333750" cy="1847851"/>
          </a:xfrm>
          <a:prstGeom prst="rect">
            <a:avLst/>
          </a:prstGeom>
          <a:noFill/>
        </p:spPr>
      </p:pic>
      <p:sp>
        <p:nvSpPr>
          <p:cNvPr id="34" name="Стрелка вправо 33"/>
          <p:cNvSpPr/>
          <p:nvPr/>
        </p:nvSpPr>
        <p:spPr>
          <a:xfrm>
            <a:off x="5357818" y="3357562"/>
            <a:ext cx="785818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5929290" y="714356"/>
            <a:ext cx="3214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Улучшение образовательных результатов</a:t>
            </a:r>
            <a:endParaRPr lang="ru-RU" dirty="0"/>
          </a:p>
        </p:txBody>
      </p:sp>
      <p:pic>
        <p:nvPicPr>
          <p:cNvPr id="15402" name="Picture 42" descr="Как стать отличником в школе?"/>
          <p:cNvPicPr>
            <a:picLocks noChangeAspect="1" noChangeArrowheads="1"/>
          </p:cNvPicPr>
          <p:nvPr/>
        </p:nvPicPr>
        <p:blipFill>
          <a:blip r:embed="rId8"/>
          <a:srcRect l="9000" r="36000"/>
          <a:stretch>
            <a:fillRect/>
          </a:stretch>
        </p:blipFill>
        <p:spPr bwMode="auto">
          <a:xfrm>
            <a:off x="285720" y="4213514"/>
            <a:ext cx="2143140" cy="2644486"/>
          </a:xfrm>
          <a:prstGeom prst="rect">
            <a:avLst/>
          </a:prstGeom>
          <a:noFill/>
        </p:spPr>
      </p:pic>
      <p:pic>
        <p:nvPicPr>
          <p:cNvPr id="15404" name="Picture 44" descr="Успешный учитель - успешный ученик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00364" y="4929198"/>
            <a:ext cx="2619375" cy="1743076"/>
          </a:xfrm>
          <a:prstGeom prst="rect">
            <a:avLst/>
          </a:prstGeom>
          <a:noFill/>
        </p:spPr>
      </p:pic>
      <p:sp>
        <p:nvSpPr>
          <p:cNvPr id="38" name="TextBox 37"/>
          <p:cNvSpPr txBox="1"/>
          <p:nvPr/>
        </p:nvSpPr>
        <p:spPr>
          <a:xfrm>
            <a:off x="5929290" y="3643314"/>
            <a:ext cx="3214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приобретение нового статуса и признание в коллективе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4" t="31108" r="7844" b="12070"/>
          <a:stretch/>
        </p:blipFill>
        <p:spPr>
          <a:xfrm>
            <a:off x="0" y="1500174"/>
            <a:ext cx="4643470" cy="40646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67" r="2511"/>
          <a:stretch/>
        </p:blipFill>
        <p:spPr>
          <a:xfrm>
            <a:off x="4786314" y="1071546"/>
            <a:ext cx="4043483" cy="52320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5576" y="370416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Ученики-наставники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16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Национальный ресурсный центр наставничества Ментори - Хотите получить свой  комплект из 8 рабочих тетрадей – напишите об этом в комментариях! &quot;Спасибо  огромное! Мы уже работаем с тетрадью &quot;Доверие&quot;, очень нравится всем.  Остальны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MENTOR SET — уникальная технология для наставников и не только / События на  TimePad.r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ENTOR SET — уникальная технология для наставников и не только / События на  TimePad.r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955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845856"/>
          </a:xfrm>
        </p:spPr>
        <p:txBody>
          <a:bodyPr>
            <a:normAutofit/>
          </a:bodyPr>
          <a:lstStyle/>
          <a:p>
            <a:pPr marL="109728" lvl="0" indent="0">
              <a:buNone/>
            </a:pPr>
            <a:r>
              <a:rPr lang="ru-RU" sz="2800" dirty="0" smtClean="0">
                <a:latin typeface="Bookman Old Style" pitchFamily="18" charset="0"/>
              </a:rPr>
              <a:t>Ребенок-наставник –  это лидер в </a:t>
            </a:r>
            <a:r>
              <a:rPr lang="ru-RU" sz="2800" dirty="0" smtClean="0">
                <a:latin typeface="Bookman Old Style" pitchFamily="18" charset="0"/>
              </a:rPr>
              <a:t>уч</a:t>
            </a:r>
            <a:r>
              <a:rPr lang="ru-RU" sz="2800" dirty="0">
                <a:latin typeface="Bookman Old Style" pitchFamily="18" charset="0"/>
              </a:rPr>
              <a:t>ё</a:t>
            </a:r>
            <a:r>
              <a:rPr lang="ru-RU" sz="2800" dirty="0" smtClean="0">
                <a:latin typeface="Bookman Old Style" pitchFamily="18" charset="0"/>
              </a:rPr>
              <a:t>бе </a:t>
            </a:r>
            <a:r>
              <a:rPr lang="ru-RU" sz="2800" dirty="0" smtClean="0">
                <a:latin typeface="Bookman Old Style" pitchFamily="18" charset="0"/>
              </a:rPr>
              <a:t>и труде.</a:t>
            </a:r>
          </a:p>
          <a:p>
            <a:pPr marL="109728" lvl="0" indent="0">
              <a:buNone/>
            </a:pPr>
            <a:endParaRPr lang="ru-RU" sz="3200" strike="sngStrike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lvl="0"/>
            <a:endParaRPr lang="ru-RU" dirty="0" smtClean="0">
              <a:solidFill>
                <a:srgbClr val="FF0000"/>
              </a:solidFill>
            </a:endParaRPr>
          </a:p>
          <a:p>
            <a:pPr lvl="0"/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latin typeface="Bookman Old Style" pitchFamily="18" charset="0"/>
              </a:rPr>
              <a:t>ВАЖНО!</a:t>
            </a:r>
            <a:endParaRPr lang="ru-RU" sz="54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2050" name="Picture 2" descr="https://sun6-22.userapi.com/s/v1/ig2/W8hi88CAYNNka_YDYo2f2oiMVECQYj3irsr1d9x4DROz0G6HrBaI3_Z8-iUxl0WXCc_pVEHNfy0ywHFFPqK3z0tr.jpg?size=1395x1395&amp;quality=95&amp;crop=0,0,1395,1395&amp;ava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142" y="3268975"/>
            <a:ext cx="3494762" cy="3494763"/>
          </a:xfrm>
          <a:prstGeom prst="rect">
            <a:avLst/>
          </a:prstGeom>
          <a:noFill/>
        </p:spPr>
      </p:pic>
      <p:grpSp>
        <p:nvGrpSpPr>
          <p:cNvPr id="14" name="Группа 13"/>
          <p:cNvGrpSpPr/>
          <p:nvPr/>
        </p:nvGrpSpPr>
        <p:grpSpPr>
          <a:xfrm>
            <a:off x="5072066" y="2143116"/>
            <a:ext cx="3357586" cy="3714776"/>
            <a:chOff x="5072066" y="2143116"/>
            <a:chExt cx="3357586" cy="3714776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5072066" y="2143116"/>
              <a:ext cx="3286148" cy="121444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/>
                <a:t>НАСТАВНИК</a:t>
              </a:r>
              <a:endParaRPr lang="ru-RU" sz="3200" b="1" dirty="0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5143504" y="4643446"/>
              <a:ext cx="3286148" cy="121444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НАСТАВЛЯЕМЫЙ</a:t>
              </a:r>
              <a:endParaRPr lang="ru-RU" sz="2800" b="1" dirty="0"/>
            </a:p>
          </p:txBody>
        </p:sp>
        <p:sp>
          <p:nvSpPr>
            <p:cNvPr id="9" name="Стрелка вниз 8"/>
            <p:cNvSpPr/>
            <p:nvPr/>
          </p:nvSpPr>
          <p:spPr>
            <a:xfrm>
              <a:off x="5500694" y="3429000"/>
              <a:ext cx="642942" cy="114300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трелка вверх 9"/>
            <p:cNvSpPr/>
            <p:nvPr/>
          </p:nvSpPr>
          <p:spPr>
            <a:xfrm>
              <a:off x="7286644" y="3357562"/>
              <a:ext cx="571504" cy="1214446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51520" y="1916832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Гуру - ученик</a:t>
            </a:r>
            <a:endParaRPr lang="ru-RU" sz="3200" b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539552" y="1916832"/>
            <a:ext cx="2952328" cy="72008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51520" y="2750339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Личный пример</a:t>
            </a:r>
            <a:endParaRPr lang="ru-RU" sz="2800" b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026" name="Picture 2" descr="Смайлик-эмодзи 👍 'Большой палец вверх' ВК (ВКонтакте), Инстаграм, Ватсап:  код смайла, значение и расшифров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048" y="2423345"/>
            <a:ext cx="947936" cy="94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456</TotalTime>
  <Words>95</Words>
  <Application>Microsoft Office PowerPoint</Application>
  <PresentationFormat>Экран (4:3)</PresentationFormat>
  <Paragraphs>24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Открытая</vt:lpstr>
      <vt:lpstr>Работа в блоке  «Учитель-ученик»,  «ученик-ученик»</vt:lpstr>
      <vt:lpstr>ИБД</vt:lpstr>
      <vt:lpstr>ума, чтобы, самому, научиться, требуется, чем, чтобы, научить, другого, больше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ВАЖНО!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ИБД</dc:title>
  <dc:creator>Нина</dc:creator>
  <cp:lastModifiedBy>Admin</cp:lastModifiedBy>
  <cp:revision>20</cp:revision>
  <dcterms:created xsi:type="dcterms:W3CDTF">2023-01-04T17:31:14Z</dcterms:created>
  <dcterms:modified xsi:type="dcterms:W3CDTF">2023-01-18T07:54:31Z</dcterms:modified>
</cp:coreProperties>
</file>