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811" r:id="rId2"/>
    <p:sldMasterId id="2147483824" r:id="rId3"/>
    <p:sldMasterId id="2147484064" r:id="rId4"/>
  </p:sldMasterIdLst>
  <p:notesMasterIdLst>
    <p:notesMasterId r:id="rId42"/>
  </p:notesMasterIdLst>
  <p:sldIdLst>
    <p:sldId id="256" r:id="rId5"/>
    <p:sldId id="334" r:id="rId6"/>
    <p:sldId id="335" r:id="rId7"/>
    <p:sldId id="330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50" r:id="rId20"/>
    <p:sldId id="349" r:id="rId21"/>
    <p:sldId id="351" r:id="rId22"/>
    <p:sldId id="352" r:id="rId23"/>
    <p:sldId id="361" r:id="rId24"/>
    <p:sldId id="353" r:id="rId25"/>
    <p:sldId id="363" r:id="rId26"/>
    <p:sldId id="358" r:id="rId27"/>
    <p:sldId id="354" r:id="rId28"/>
    <p:sldId id="366" r:id="rId29"/>
    <p:sldId id="355" r:id="rId30"/>
    <p:sldId id="365" r:id="rId31"/>
    <p:sldId id="356" r:id="rId32"/>
    <p:sldId id="364" r:id="rId33"/>
    <p:sldId id="360" r:id="rId34"/>
    <p:sldId id="368" r:id="rId35"/>
    <p:sldId id="357" r:id="rId36"/>
    <p:sldId id="362" r:id="rId37"/>
    <p:sldId id="359" r:id="rId38"/>
    <p:sldId id="367" r:id="rId39"/>
    <p:sldId id="369" r:id="rId40"/>
    <p:sldId id="370" r:id="rId41"/>
  </p:sldIdLst>
  <p:sldSz cx="9144000" cy="6858000" type="screen4x3"/>
  <p:notesSz cx="6881813" cy="100028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0A93"/>
    <a:srgbClr val="AE0244"/>
    <a:srgbClr val="2B0B55"/>
    <a:srgbClr val="B07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>
        <p:scale>
          <a:sx n="100" d="100"/>
          <a:sy n="100" d="100"/>
        </p:scale>
        <p:origin x="-432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892" y="-108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AF56-B8A7-46F2-BACE-8EDBC5E1366D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1388"/>
            <a:ext cx="5505450" cy="4500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01188"/>
            <a:ext cx="29829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7313" y="9501188"/>
            <a:ext cx="2982912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4F86A-67D8-424A-8982-C5B7C9EDE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3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4F86A-67D8-424A-8982-C5B7C9EDE2E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4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4F86A-67D8-424A-8982-C5B7C9EDE2E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33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E5CD6-ADE5-48B8-89D9-F95DCB597DC1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F80FD-27A2-4A03-9474-2FE132464D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B3D35-3459-4DA1-91E0-5F5457B6B98F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CB729-26EB-4A05-AC85-471F4145C6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F3A5D-9D85-4C99-AA70-4ECFA16D2B7D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B2530-0A6A-4C3C-B080-9786D6660D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78FB7-6877-4531-9DF8-DC354F840F76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AAE87-440E-4F94-89C3-F74AA357A9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257801"/>
            <a:ext cx="6019800" cy="6771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b" anchorCtr="0">
            <a:noAutofit/>
          </a:bodyPr>
          <a:lstStyle>
            <a:lvl1pPr algn="l"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953570"/>
            <a:ext cx="6019800" cy="542544"/>
          </a:xfrm>
          <a:effectLst/>
        </p:spPr>
        <p:txBody>
          <a:bodyPr lIns="91440" tIns="45720" rIns="91440" bIns="4572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04800" y="3581402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04800" y="3886202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04800" y="4188025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4800" y="4492825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Picture Placeholder 18"/>
          <p:cNvSpPr>
            <a:spLocks noGrp="1" noChangeAspect="1"/>
          </p:cNvSpPr>
          <p:nvPr>
            <p:ph type="pic" sz="quarter" idx="14"/>
          </p:nvPr>
        </p:nvSpPr>
        <p:spPr>
          <a:xfrm>
            <a:off x="6781800" y="304800"/>
            <a:ext cx="2057400" cy="1371600"/>
          </a:xfrm>
          <a:prstGeom prst="roundRect">
            <a:avLst/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5" name="Picture Placeholder 18"/>
          <p:cNvSpPr>
            <a:spLocks noGrp="1" noChangeAspect="1"/>
          </p:cNvSpPr>
          <p:nvPr>
            <p:ph type="pic" sz="quarter" idx="15"/>
          </p:nvPr>
        </p:nvSpPr>
        <p:spPr>
          <a:xfrm>
            <a:off x="6781800" y="1938528"/>
            <a:ext cx="2057400" cy="1371600"/>
          </a:xfrm>
          <a:prstGeom prst="roundRect">
            <a:avLst/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6" name="Picture Placeholder 18"/>
          <p:cNvSpPr>
            <a:spLocks noGrp="1" noChangeAspect="1"/>
          </p:cNvSpPr>
          <p:nvPr>
            <p:ph type="pic" sz="quarter" idx="16"/>
          </p:nvPr>
        </p:nvSpPr>
        <p:spPr>
          <a:xfrm>
            <a:off x="6781800" y="3557016"/>
            <a:ext cx="2057400" cy="1371600"/>
          </a:xfrm>
          <a:prstGeom prst="roundRect">
            <a:avLst/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Picture Placeholder 18"/>
          <p:cNvSpPr>
            <a:spLocks noGrp="1" noChangeAspect="1"/>
          </p:cNvSpPr>
          <p:nvPr>
            <p:ph type="pic" sz="quarter" idx="17"/>
          </p:nvPr>
        </p:nvSpPr>
        <p:spPr>
          <a:xfrm>
            <a:off x="6781800" y="5181600"/>
            <a:ext cx="2057400" cy="1371600"/>
          </a:xfrm>
          <a:prstGeom prst="roundRect">
            <a:avLst/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1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478FB7-6877-4531-9DF8-DC354F840F76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AAE87-440E-4F94-89C3-F74AA357A9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6830568" y="13716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7991527" y="13716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4" name="Picture Placeholder 11"/>
          <p:cNvSpPr>
            <a:spLocks noGrp="1" noChangeAspect="1"/>
          </p:cNvSpPr>
          <p:nvPr>
            <p:ph type="pic" sz="quarter" idx="15"/>
          </p:nvPr>
        </p:nvSpPr>
        <p:spPr>
          <a:xfrm>
            <a:off x="7991856" y="91440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5" name="Picture Placeholder 11"/>
          <p:cNvSpPr>
            <a:spLocks noGrp="1" noChangeAspect="1"/>
          </p:cNvSpPr>
          <p:nvPr>
            <p:ph type="pic" sz="quarter" idx="16"/>
          </p:nvPr>
        </p:nvSpPr>
        <p:spPr>
          <a:xfrm>
            <a:off x="7991856" y="1719072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478FB7-6877-4531-9DF8-DC354F840F76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AAE87-440E-4F94-89C3-F74AA357A9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6830568" y="13716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7991527" y="13716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4" name="Picture Placeholder 11"/>
          <p:cNvSpPr>
            <a:spLocks noGrp="1" noChangeAspect="1"/>
          </p:cNvSpPr>
          <p:nvPr>
            <p:ph type="pic" sz="quarter" idx="15"/>
          </p:nvPr>
        </p:nvSpPr>
        <p:spPr>
          <a:xfrm>
            <a:off x="7991856" y="91440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5" name="Picture Placeholder 11"/>
          <p:cNvSpPr>
            <a:spLocks noGrp="1" noChangeAspect="1"/>
          </p:cNvSpPr>
          <p:nvPr>
            <p:ph type="pic" sz="quarter" idx="16"/>
          </p:nvPr>
        </p:nvSpPr>
        <p:spPr>
          <a:xfrm>
            <a:off x="7991856" y="1719072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478FB7-6877-4531-9DF8-DC354F840F76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AAE87-440E-4F94-89C3-F74AA357A9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6830568" y="13716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7991527" y="13716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4" name="Picture Placeholder 11"/>
          <p:cNvSpPr>
            <a:spLocks noGrp="1" noChangeAspect="1"/>
          </p:cNvSpPr>
          <p:nvPr>
            <p:ph type="pic" sz="quarter" idx="15"/>
          </p:nvPr>
        </p:nvSpPr>
        <p:spPr>
          <a:xfrm>
            <a:off x="7991856" y="91440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5" name="Picture Placeholder 11"/>
          <p:cNvSpPr>
            <a:spLocks noGrp="1" noChangeAspect="1"/>
          </p:cNvSpPr>
          <p:nvPr>
            <p:ph type="pic" sz="quarter" idx="16"/>
          </p:nvPr>
        </p:nvSpPr>
        <p:spPr>
          <a:xfrm>
            <a:off x="7991856" y="1719072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7543800" cy="5029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14299"/>
            <a:ext cx="6553200" cy="704088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none"/>
        </p:style>
        <p:txBody>
          <a:bodyPr wrap="square" tIns="45720" bIns="45720" anchor="ctr" anchorCtr="0">
            <a:norm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F416CD-67A3-4CF0-A210-F6AF31AC147F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eaLnBrk="1" latinLnBrk="0" hangingPunct="1"/>
            <a:fld id="{96652B35-718D-4E28-AFEB-B694A3B357E8}" type="slidenum">
              <a:rPr kumimoji="0" lang="ru-RU" smtClean="0"/>
              <a:pPr algn="r" eaLnBrk="1" latinLnBrk="0" hangingPunct="1"/>
              <a:t>‹#›</a:t>
            </a:fld>
            <a:endParaRPr kumimoji="0"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C3010-250F-4DF8-A593-C1DB1759570A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2AD16-9BFC-46A5-A21F-402B92D0C7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257801"/>
            <a:ext cx="6019800" cy="6771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b" anchorCtr="0">
            <a:noAutofit/>
          </a:bodyPr>
          <a:lstStyle>
            <a:lvl1pPr algn="l">
              <a:defRPr sz="3600" b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953570"/>
            <a:ext cx="6019800" cy="542544"/>
          </a:xfrm>
          <a:effectLst/>
        </p:spPr>
        <p:txBody>
          <a:bodyPr lIns="91440" tIns="45720" rIns="91440" bIns="4572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04800" y="3581404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04800" y="3886204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04800" y="4188027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4800" y="4492827"/>
            <a:ext cx="5943600" cy="307777"/>
          </a:xfrm>
        </p:spPr>
        <p:txBody>
          <a:bodyPr wrap="square" anchor="ctr" anchorCtr="0">
            <a:spAutoFit/>
          </a:bodyPr>
          <a:lstStyle>
            <a:lvl1pPr>
              <a:buNone/>
              <a:defRPr sz="14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Picture Placeholder 18"/>
          <p:cNvSpPr>
            <a:spLocks noGrp="1" noChangeAspect="1"/>
          </p:cNvSpPr>
          <p:nvPr>
            <p:ph type="pic" sz="quarter" idx="14"/>
          </p:nvPr>
        </p:nvSpPr>
        <p:spPr>
          <a:xfrm>
            <a:off x="6781800" y="304800"/>
            <a:ext cx="2057400" cy="1371600"/>
          </a:xfrm>
          <a:prstGeom prst="roundRect">
            <a:avLst/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5" name="Picture Placeholder 18"/>
          <p:cNvSpPr>
            <a:spLocks noGrp="1" noChangeAspect="1"/>
          </p:cNvSpPr>
          <p:nvPr>
            <p:ph type="pic" sz="quarter" idx="15"/>
          </p:nvPr>
        </p:nvSpPr>
        <p:spPr>
          <a:xfrm>
            <a:off x="6781800" y="1938528"/>
            <a:ext cx="2057400" cy="1371600"/>
          </a:xfrm>
          <a:prstGeom prst="roundRect">
            <a:avLst/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6" name="Picture Placeholder 18"/>
          <p:cNvSpPr>
            <a:spLocks noGrp="1" noChangeAspect="1"/>
          </p:cNvSpPr>
          <p:nvPr>
            <p:ph type="pic" sz="quarter" idx="16"/>
          </p:nvPr>
        </p:nvSpPr>
        <p:spPr>
          <a:xfrm>
            <a:off x="6781800" y="3557016"/>
            <a:ext cx="2057400" cy="1371600"/>
          </a:xfrm>
          <a:prstGeom prst="roundRect">
            <a:avLst/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Picture Placeholder 18"/>
          <p:cNvSpPr>
            <a:spLocks noGrp="1" noChangeAspect="1"/>
          </p:cNvSpPr>
          <p:nvPr>
            <p:ph type="pic" sz="quarter" idx="17"/>
          </p:nvPr>
        </p:nvSpPr>
        <p:spPr>
          <a:xfrm>
            <a:off x="6781800" y="5181600"/>
            <a:ext cx="2057400" cy="1371600"/>
          </a:xfrm>
          <a:prstGeom prst="roundRect">
            <a:avLst/>
          </a:prstGeom>
          <a:noFill/>
          <a:ln w="19050" cap="flat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14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C82C5-0658-4243-A099-C7C6AB06CF63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01985-12CD-4410-A6ED-436C205558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" y="5"/>
            <a:ext cx="9140825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9457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0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9457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F416CD-67A3-4CF0-A210-F6AF31AC147F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kumimoji="0" lang="ru-RU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eaLnBrk="1" latinLnBrk="0" hangingPunct="1"/>
            <a:fld id="{96652B35-718D-4E28-AFEB-B694A3B357E8}" type="slidenum">
              <a:rPr kumimoji="0" lang="ru-RU" smtClean="0"/>
              <a:pPr algn="r" eaLnBrk="1" latinLnBrk="0" hangingPunct="1"/>
              <a:t>‹#›</a:t>
            </a:fld>
            <a:endParaRPr kumimoji="0"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69514-1274-439D-821E-27E8B1CCD405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3FD8-0E0E-45FA-A5CC-353FFB2F67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p:transition>
    <p:push dir="r"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ru-RU" smtClean="0"/>
              <a:pPr/>
              <a:t>‹#›</a:t>
            </a:fld>
            <a:endParaRPr kumimoji="0" lang="ru-RU" dirty="0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6830568" y="13716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7991527" y="13716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4" name="Picture Placeholder 11"/>
          <p:cNvSpPr>
            <a:spLocks noGrp="1" noChangeAspect="1"/>
          </p:cNvSpPr>
          <p:nvPr>
            <p:ph type="pic" sz="quarter" idx="15"/>
          </p:nvPr>
        </p:nvSpPr>
        <p:spPr>
          <a:xfrm>
            <a:off x="7991856" y="914400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5" name="Picture Placeholder 11"/>
          <p:cNvSpPr>
            <a:spLocks noGrp="1" noChangeAspect="1"/>
          </p:cNvSpPr>
          <p:nvPr>
            <p:ph type="pic" sz="quarter" idx="16"/>
          </p:nvPr>
        </p:nvSpPr>
        <p:spPr>
          <a:xfrm>
            <a:off x="7991856" y="1719072"/>
            <a:ext cx="1051560" cy="685800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89776" cy="1470025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56" y="2112941"/>
            <a:ext cx="5429288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D3E5D-6DD5-49B3-AEC2-9D18C8B483B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3399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B11E-552D-4BA8-AF8D-A0204FA4992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653D3-DA10-4B28-A4EC-666BB7B9B3C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C0231-DF69-43DF-BC68-56201C081E8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DA340-F379-4B61-9428-95504871381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6AF0-241E-48C0-B536-2639F6E07C4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E65D8-F504-4AD6-A80C-7557C80AC5D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B7E47-7A55-4B5A-8141-D4E7E8E90427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CC838-1F31-4B8B-AC62-89B41FAD9D13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EB85-9EF0-4F93-B4E2-DD063E8F4E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AB1A9-CE31-4BC4-A7A3-77C26CB185A0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92105-F029-48D7-A488-FD37015098D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68963-734B-4E01-A142-8E1B4396A87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12EA-1DE8-47B2-9743-4A7200889446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E9F5F-77E8-4C25-BAB3-83D8220486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227C8-D6C8-474E-8465-FB12993942B7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D9261-D0EA-4AA3-9A63-ED34E7E8AA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F05AA-9F7A-4140-9016-FB68496EDE6D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995B3-8711-4F02-9B10-729E8D1B60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6C9A9-3D1C-4B5E-8A56-38ABABA86C56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BF7E3-CC1A-439A-8228-C2208DC216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5478FB7-6877-4531-9DF8-DC354F840F76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15AAE87-440E-4F94-89C3-F74AA357A9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</p:sldLayoutIdLst>
  <p:transition spd="med">
    <p:pull dir="l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ransition spd="med">
    <p:pull dir="l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fld id="{4E5B69FA-8946-4AB6-B074-D84083315D6A}" type="datetime1">
              <a:rPr lang="ru-RU" smtClean="0"/>
              <a:pPr/>
              <a:t>15.08.2018</a:t>
            </a:fld>
            <a:endParaRPr lang="ru-RU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FF58636-3AE3-4695-9EA9-A56A8CE9649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" y="4"/>
            <a:ext cx="9140825" cy="6850063"/>
            <a:chOff x="0" y="0"/>
            <a:chExt cx="5758" cy="4315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9354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354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354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354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9354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9354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35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endParaRPr lang="ru-RU" dirty="0"/>
          </a:p>
        </p:txBody>
      </p:sp>
      <p:sp>
        <p:nvSpPr>
          <p:cNvPr id="1935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9" grpId="0"/>
      <p:bldP spid="193551" grpId="0" build="p">
        <p:tmplLst>
          <p:tmpl lvl="1">
            <p:tnLst>
              <p:par>
                <p:cTn presetID="4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</p:cBhvr>
                    </p:animEffect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935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solidFill>
            <a:srgbClr val="FFFFFF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478FB7-6877-4531-9DF8-DC354F840F76}" type="datetimeFigureOut">
              <a:rPr lang="ru-RU" smtClean="0"/>
              <a:pPr>
                <a:defRPr/>
              </a:pPr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5AAE87-440E-4F94-89C3-F74AA357A9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592288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Паспорт</a:t>
            </a:r>
            <a:r>
              <a:rPr lang="ru-RU" sz="4800" b="1" dirty="0" smtClean="0">
                <a:latin typeface="Comic Sans MS" panose="030F0702030302020204" pitchFamily="66" charset="0"/>
              </a:rPr>
              <a:t> </a:t>
            </a:r>
            <a:r>
              <a:rPr lang="ru-RU" sz="48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старшей </a:t>
            </a:r>
            <a: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группы </a:t>
            </a:r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«Кораблик»</a:t>
            </a:r>
            <a:b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(5-6 лет)</a:t>
            </a:r>
            <a:r>
              <a:rPr lang="en-US" sz="4800" b="1" dirty="0" smtClean="0">
                <a:latin typeface="Comic Sans MS" panose="030F0702030302020204" pitchFamily="66" charset="0"/>
              </a:rPr>
              <a:t/>
            </a:r>
            <a:br>
              <a:rPr lang="en-US" sz="4800" b="1" dirty="0" smtClean="0"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МБДОУ</a:t>
            </a:r>
            <a:r>
              <a:rPr lang="ru-RU" sz="4800" b="1" dirty="0" smtClean="0">
                <a:latin typeface="Comic Sans MS" panose="030F0702030302020204" pitchFamily="66" charset="0"/>
              </a:rPr>
              <a:t> </a:t>
            </a:r>
            <a:r>
              <a:rPr lang="ru-RU" sz="48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д/с </a:t>
            </a:r>
            <a: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«Радость»</a:t>
            </a:r>
            <a:br>
              <a:rPr lang="ru-RU" sz="4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4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г.Цимлянска</a:t>
            </a:r>
            <a:r>
              <a:rPr lang="ru-RU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ru-RU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D:\ДЕТСКИЙ САД\КАРТИНКИ,РАСКРАСКИ\0_a4f27_78b6fce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55" y="3429000"/>
            <a:ext cx="30963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1479346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/>
          <a:lstStyle/>
          <a:p>
            <a:pPr algn="l" fontAlgn="t"/>
            <a:r>
              <a:rPr lang="ru-RU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Конструирование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характеризуется умением анализировать условия, в которых протекает эта деятельность. Дети используют и называют различные детали деревянного конструктора. Могут заменить детали постройки в зависимости от имеющегося материала. Овладевают обобщенным способом обследования образца. Способны выделять основные части предполагаемой постройки. Конструктивная деятельность может осуществляться на основе схемы, по замыслу и по условиям. Появляется конструирование в ходе совместной деятельности.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Дети могут конструировать из бумаги, складывая ее в несколько раз (два, четыре, шесть сгибаний); из природного материала. Они осваивают два способа конструирования: </a:t>
            </a:r>
            <a:r>
              <a:rPr lang="ru-RU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1)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от природного материала к художественному образу (в этом случае ребенок «достраивает» природный материал до целостного образа, дополняя его различными деталями); </a:t>
            </a:r>
            <a:r>
              <a:rPr lang="ru-RU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2)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от художественного образа к природному материалу (в этом случае ребенок подбирает необходимый материал, для того чтобы воплотить образ).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   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Восприятие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окружающего мира</a:t>
            </a:r>
            <a:r>
              <a:rPr lang="ru-RU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Продолжает совершенствоваться восприятие цвета, формы и величины, строения предметов; представления детей систематизируются. Дети называют не только основные цвета и их оттенки, но и промежуточные цветовые оттенки; форму прямоугольников, овалов, треугольников. Воспринимают величину объектов, легко выстраивают в ряд — по возрастанию или убыванию — до десяти различных предметов.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Однако дети могут испытывать трудности при анализе пространственного положения объектов, если сталкиваются с несоответствием формы и их пространственного расположения. Это свидетельствует о том, что в различных ситуациях восприятие представляет для дошкольников известные сложности, особенно если они должны одновременно учитывать несколько различных и при этом противоположных признаков.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1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95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435280" cy="5832648"/>
          </a:xfrm>
        </p:spPr>
        <p:txBody>
          <a:bodyPr/>
          <a:lstStyle/>
          <a:p>
            <a:pPr algn="l" fontAlgn="t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 Мышление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 старшем дошкольном возрасте продолжает развиваться образное мышление. Дети способны не только решить задачу в наглядном плане, но и совершить преобразования объекта, указать, в какой последовательности объекты вступят во взаимодействие, и т.д. Однако подобные решения окажутся правильными только в том случае, если дети будут применять адекватные мыслительные средства. Среди них можно выделить схематизированные представления, которые возникают в процессе наглядного моделирования; комплексные представления, отражающие представления детей о системе признаков, которыми могут обладать объекты, а также представления, отражающие стадии преобразования различных объектов и явлений (представления о цикличности изменений): представления о смене времен года, дня и ночи, об увеличении и уменьшении объектов в результате различных воздействий, представления о развитии и т.д. Кроме того, продолжают совершенствоваться обобщения, что является основой словесно-логического мышления. В дошкольном возрасте у детей еще отсутствуют представления о классах объектов. Объекты группируются по признакам, которые могут изменяться, однако начинают формироваться операции логического сложения и умножения классов. Так, например, старшие дошкольники при группировании объектов могут учитывать два признака: цвет и форму (материал) и т.д.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Как показали исследования отечественных психологов, дети старшего дошкольного возраста способны рассуждать и давать адекватные причинные объяснения, если анализируемые отношения не выходят за пределы их наглядного опыта.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Развитие воображения в этом возрасте позволяет детям сочинять достаточно оригинальные и последовательно разворачивающиеся истории. Воображение будет активно развиваться лишь при условии проведения специальной работы по его активизации.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Продолжают развиваться устойчивость, распределение, переключаемость внимания. Наблюдается переход от непроизвольного к произвольному вниманию.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878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2074242"/>
          </a:xfrm>
        </p:spPr>
        <p:txBody>
          <a:bodyPr/>
          <a:lstStyle/>
          <a:p>
            <a:pPr algn="l" fontAlgn="t"/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Речь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Продолжает совершенствоваться речь, в том числе ее звуковая сторона. Дети могут правильно воспроизводить шипящие, свистящие и сонорные звуки. Развиваются фонематический слух, интонационная выразительность речи при чтении стихов в сюжетно-ролевой игре и в повседневной жизни. Совершенствуется грамматический строй речи. Дети используют практически все части речи, активно занимаются словотворчеством. Богаче становится лексика: активно используются синонимы и антонимы. Развивается связная речь. Дети могут пересказывать, рассказывать по картинке, передавая не только главное, но и детали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b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1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D:\ДЕТСКИЙ САД\ФОТО ВИДЕО\ГРУППА КОРАБЛИК\СТАРШАЯ ГРУППА\ГРУППА\IMAG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525579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65" y="2996952"/>
            <a:ext cx="2592288" cy="299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2434">
            <a:off x="353294" y="2315396"/>
            <a:ext cx="1656184" cy="1581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074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4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Уголок П</a:t>
            </a:r>
            <a:r>
              <a:rPr lang="ru-RU" sz="4800" b="1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Д</a:t>
            </a:r>
            <a:r>
              <a:rPr lang="ru-RU" sz="4800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</a:t>
            </a:r>
            <a:endParaRPr lang="ru-RU" sz="4800" b="1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Lenovo B590\Desktop\паспорт группы\SAM_1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88432" cy="26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 B590\Desktop\паспорт группы\SAM_1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17646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novo B590\Desktop\паспорт группы\SAM_1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95" y="3789040"/>
            <a:ext cx="355239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ЕТСКИЙ САД\КАРТИНКИ,РАСКРАСКИ\News10-Nik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2657877" cy="20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ЕТСКИЙ САД\КАРТИНКИ,РАСКРАСКИ\svetofor_v_kepk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751337"/>
            <a:ext cx="1169567" cy="23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39" y="19845"/>
            <a:ext cx="1081561" cy="103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93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46085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Макет улицы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Стенд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Светофор, полицейский жезл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Книги: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«Безопасная дорога», «Дорожная азбука», «ПДД», «Правила маленького пешехода», «Правила безопасности», «Чтобы не было беды», «Транспорт» и др.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Настольно – печатные игры: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«Дорожные знаки», «Дорожная азбука», лото «Дорожные знаки», домино «Дорожные знаки», «Ассоциации», «Гонки на выживание», «ПДД», «Транспорт специального назначения».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Папка – передвижка по ПДД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Папка «Работа с родителями» (памятки, буклеты, консультации)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Папка раскраски «Транспорт»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Рули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0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7" descr="D:\ДЕТСКИЙ САД\КАРТИНКИ,РАСКРАСКИ\svetofor_v_kep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71" y="3429000"/>
            <a:ext cx="1169567" cy="23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084" y="19845"/>
            <a:ext cx="1684770" cy="160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083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Уголок безопасности</a:t>
            </a:r>
            <a:endParaRPr lang="ru-RU" b="1" u="sng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Lenovo B590\Desktop\паспорт группы\SAM_1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931" y="1612798"/>
            <a:ext cx="4133031" cy="3099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 B590\Desktop\паспорт группы\SAM_1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3"/>
            <a:ext cx="3456384" cy="2249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 B590\Desktop\паспорт группы\SAM_1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6992"/>
            <a:ext cx="379087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32" y="19845"/>
            <a:ext cx="1609368" cy="153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67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43924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Стенд по правилам пожарной безопасности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Набор «Пожарные»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Пожарные машины 4 шт.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Дидактические игры по ОБЖ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Иллюстрации по ПБ, памятки, буклеты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Карточки «Уроки безопасности»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Картотека мультфильмов «Советы тётушки Совы»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D:\ДЕТСКИЙ САД\КАРТИНКИ,РАСКРАСКИ\snimu_kvartiru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38574"/>
            <a:ext cx="2627784" cy="213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88" y="116632"/>
            <a:ext cx="28652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343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Уголок казачества</a:t>
            </a:r>
            <a:endParaRPr lang="ru-RU" b="1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D:\ДЕТСКИЙ САД\ФОТО ВИДЕО\ГРУППА КОРАБЛИК\СРЕДНЯЯ ГРУППА\ВЫСТАВКИ\IMAG1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46" y="1052736"/>
            <a:ext cx="4303503" cy="2463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ЕТСКИЙ САД\ФОТО ВИДЕО\ГРУППА КОРАБЛИК\СРЕДНЯЯ ГРУППА\ВЫСТАВКИ\IMAG1385_BURST002_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5685"/>
            <a:ext cx="4318107" cy="2425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novo B590\Desktop\паспорт группы\SAM_1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508" y="1615793"/>
            <a:ext cx="4272474" cy="3204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309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468051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Макет казачьего куреня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Фото в рамках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Альбом «Дон – наш дом родной» (иллюстрации жизни и быта донских казаков)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Картотека конспектов</a:t>
            </a:r>
            <a:endParaRPr lang="ru-RU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9" name="Picture 3" descr="C:\Users\Lenovo B590\Desktop\Новая папка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63225"/>
            <a:ext cx="4427984" cy="29496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281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Уголок патриотического воспитания</a:t>
            </a:r>
            <a:endParaRPr lang="ru-RU" sz="4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33843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ru-RU" sz="1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Портрет президента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Флаг РФ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Герб России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Макет Спасской башни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Глобус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Фото памятных мест </a:t>
            </a:r>
          </a:p>
          <a:p>
            <a:pPr marL="0" indent="0">
              <a:buNone/>
            </a:pPr>
            <a:r>
              <a:rPr lang="ru-RU" sz="2400" b="1" dirty="0" err="1" smtClean="0">
                <a:solidFill>
                  <a:srgbClr val="2B0B55"/>
                </a:solidFill>
                <a:latin typeface="Comic Sans MS" panose="030F0702030302020204" pitchFamily="66" charset="0"/>
              </a:rPr>
              <a:t>г.Цимлянска</a:t>
            </a: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(в рамках)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Альбом достопримечательностей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«Мой любимый Цимлянск»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2B0B55"/>
                </a:solidFill>
                <a:latin typeface="Comic Sans MS" panose="030F0702030302020204" pitchFamily="66" charset="0"/>
              </a:rPr>
              <a:t>Книги о городах России, её героях.</a:t>
            </a:r>
            <a:endParaRPr lang="ru-RU" sz="2400" b="1" dirty="0">
              <a:solidFill>
                <a:srgbClr val="2B0B55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C:\Users\Lenovo B590\Desktop\паспорт группы\SAM_1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94691"/>
            <a:ext cx="4248472" cy="3130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048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06090"/>
          </a:xfrm>
        </p:spPr>
        <p:txBody>
          <a:bodyPr/>
          <a:lstStyle/>
          <a:p>
            <a:r>
              <a:rPr lang="ru-RU" sz="4800" b="1" u="sng" smtClean="0">
                <a:solidFill>
                  <a:srgbClr val="FF0000"/>
                </a:solidFill>
                <a:latin typeface="Comic Sans MS" panose="030F0702030302020204" pitchFamily="66" charset="0"/>
              </a:rPr>
              <a:t>Наш девиз:</a:t>
            </a:r>
            <a:endParaRPr lang="ru-RU" sz="48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075240" cy="388843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«Друг за друга мы горой,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Таков обычай наш морской.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Каждое утро с улыбкой встречай,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Если товарищ в беде – выручай!»</a:t>
            </a:r>
            <a:endParaRPr lang="ru-RU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84" y="3933056"/>
            <a:ext cx="283610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1479346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378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Экспериментальный уголок</a:t>
            </a:r>
            <a:endParaRPr lang="ru-RU" b="1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340769"/>
            <a:ext cx="8435280" cy="38164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Весы 2 шт.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Водяная мельница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Приборы для измерения длины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(линейки, сантиметр)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Приборы для измерения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температуры воздуха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Компас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Песочные часы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Лупа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Микроскоп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Зеркала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Флюгер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Семена и крупы</a:t>
            </a:r>
          </a:p>
          <a:p>
            <a:pPr marL="0" indent="0">
              <a:buNone/>
            </a:pPr>
            <a:endParaRPr lang="ru-RU" sz="16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16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Picture 3" descr="C:\Users\Lenovo B590\Desktop\паспорт группы\SAM_1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6671" y="1914169"/>
            <a:ext cx="4464496" cy="403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13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6635080" cy="720080"/>
          </a:xfrm>
        </p:spPr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Музыкальный уголок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Lenovo B590\Desktop\паспорт группы\SAM_1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0997" y="1647802"/>
            <a:ext cx="4960554" cy="3786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 B590\Desktop\паспорт группы\SAM_1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01" y="1052736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ЕТСКИЙ САД\КАРТИНКИ,РАСКРАСКИ\ФОНЫ, картинки, поздравления\Screen-shot-2014-05-20-at-11.00.07-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" y="4598695"/>
            <a:ext cx="4784627" cy="223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ЕТСКИЙ САД\КАРТИНКИ,РАСКРАСКИ\ФОНЫ, картинки, поздравления\colornot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0648"/>
            <a:ext cx="2043852" cy="14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12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1"/>
            <a:ext cx="8507288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Магнитофон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Карточки «Музыкальные инструменты», «Композиторы»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Альбом «Шедевры мировой классической музыки»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Музотека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(детские песни, музыкальные мультфильмы, классические </a:t>
            </a:r>
            <a:r>
              <a:rPr lang="ru-RU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муз.произведения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Рассказы в стихах о </a:t>
            </a:r>
            <a:r>
              <a:rPr lang="ru-RU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муз.инструментах</a:t>
            </a:r>
            <a:endParaRPr lang="ru-RU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Музыкальные инструменты: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-гитара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-гармонь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-барабан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-бубен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-маракасы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ru-RU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трещётки</a:t>
            </a:r>
            <a:endParaRPr lang="ru-RU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-деревянные ложки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-флейта 2 </a:t>
            </a:r>
            <a:r>
              <a:rPr lang="ru-RU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шт.,колокольчики</a:t>
            </a:r>
            <a:endParaRPr lang="ru-RU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D:\ДЕТСКИЙ САД\КАРТИНКИ,РАСКРАСКИ\ФОНЫ, картинки, поздравления\cvetna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735">
            <a:off x="3585016" y="2043449"/>
            <a:ext cx="5339063" cy="418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017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Уголок природы</a:t>
            </a:r>
            <a:endParaRPr lang="ru-RU" b="1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424847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Магнитная доска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Календарь природы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Альбомы на каждое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время года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Детские энциклопедии о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ж</a:t>
            </a: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ивотных, </a:t>
            </a:r>
            <a:r>
              <a:rPr lang="ru-RU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птицах, </a:t>
            </a:r>
            <a:endParaRPr lang="ru-RU" sz="2000" b="1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насекомых</a:t>
            </a:r>
            <a:r>
              <a:rPr lang="ru-RU" sz="2000" b="1" dirty="0">
                <a:solidFill>
                  <a:srgbClr val="FFC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растениях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Карточки «Времена года»,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«Птицы», «Животные севера»,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«Цветы», «Деревья», «Грибы»,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«Ядовитые растения»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Lenovo B590\Desktop\паспорт группы\SAM_1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692696"/>
            <a:ext cx="4249367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ЕТСКИЙ САД\КАРТИНКИ,РАСКРАСКИ\ФОНЫ, картинки, поздравления\114477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2884"/>
            <a:ext cx="1944216" cy="185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novo B590\Desktop\паспорт группы\DSCN2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6916" y="3838421"/>
            <a:ext cx="2376263" cy="2124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34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Театральный уголок</a:t>
            </a:r>
            <a:endParaRPr lang="ru-RU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C:\Users\Lenovo B590\Desktop\паспорт группы\SAM_1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0" y="1340768"/>
            <a:ext cx="3308648" cy="2481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enovo B590\Desktop\паспорт группы\SAM_1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98447"/>
            <a:ext cx="3288366" cy="2466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enovo B590\Desktop\паспорт группы\SAM_14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Lenovo B590\Desktop\паспорт группы\SAM_14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87680" y="3469505"/>
            <a:ext cx="3204358" cy="2403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Lenovo B590\Desktop\паспорт группы\SAM_14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156" y="4279102"/>
            <a:ext cx="2768370" cy="2076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345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50405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Куклы бибабо: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«Три поросёнка»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«Репка»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Настольный театр: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«Теремок» (резиновые куклы)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«Три медведя» (резиновые куклы)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«Три поросёнка» (резиновые куклы)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«Гуси-лебеди» (картонный театр на подставках)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«Колобок» (бумажный театр)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Маски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Театральные костюмы: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-</a:t>
            </a:r>
            <a:r>
              <a:rPr lang="ru-RU" sz="20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Лунтик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Заяц,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Лиса,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Бабочка, Солнышко, Гномик, Мышка, Лягушка, Доктор Айболит; кокошники, матросские бескозырки, воротнички, платки и т.д.</a:t>
            </a:r>
            <a:endParaRPr lang="ru-RU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D:\ДЕТСКИЙ САД\ВОСПИТАТЕЛЬ ГОДА 2015\ВИЗИТНАЯ КАРТОЧКА\ФОТО\image (2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13" y="116632"/>
            <a:ext cx="3360375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78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ru-RU" sz="4800" b="1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Уголок ИЗО</a:t>
            </a:r>
            <a:endParaRPr lang="ru-RU" sz="4800" b="1" u="sng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Lenovo B590\Desktop\паспорт группы\DSCN2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 B590\Desktop\паспорт группы\DSCN2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3191" y="1601587"/>
            <a:ext cx="4968552" cy="3726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ЕТСКИЙ САД\КАРТИНКИ,РАСКРАСКИ\1202886294_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06647"/>
            <a:ext cx="3672408" cy="2751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60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4248471"/>
          </a:xfrm>
        </p:spPr>
        <p:txBody>
          <a:bodyPr numCol="2"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Бумага для рисования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Альбомы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Раскраски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Трафареты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Карандаши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Фломастеры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Краски(акварель, гуашь)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Баночки для клея и воды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Салфетки тканевые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Кисти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Подставки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Клей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Клеёнки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Картон (цветной и белый)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Цветная бумага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Фольга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Гофрированный картон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Пластилин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Доски для работы с пластилином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Стеки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Ножницы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Мольберт 3 шт.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Цветные мелки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Восковые мелки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Палитра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Репродукции художников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D:\ДЕТСКИЙ САД\КАРТИНКИ,РАСКРАСКИ\school14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588">
            <a:off x="6736740" y="4545064"/>
            <a:ext cx="2064279" cy="215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43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Уголок сенсорного развития</a:t>
            </a:r>
            <a:endParaRPr lang="ru-RU" b="1" u="sng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Lenovo B590\Desktop\паспорт группы\DSCN2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3649"/>
            <a:ext cx="3907789" cy="2930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 B590\Desktop\паспорт группы\DSCN2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91" y="927794"/>
            <a:ext cx="4066381" cy="3050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 B590\Desktop\паспорт группы\DSCN2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01" y="3284984"/>
            <a:ext cx="3816424" cy="286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953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48072"/>
          </a:xfrm>
        </p:spPr>
        <p:txBody>
          <a:bodyPr/>
          <a:lstStyle/>
          <a:p>
            <a:r>
              <a:rPr lang="ru-RU" sz="3600" b="1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Строительно-конструктивный уголок</a:t>
            </a:r>
            <a:endParaRPr lang="ru-RU" sz="3600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C:\Users\Lenovo B590\Desktop\паспорт группы\DSCN2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632514" cy="4056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 B590\Desktop\паспорт группы\DSCN2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376805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501008"/>
            <a:ext cx="4248472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AE0244"/>
                </a:solidFill>
                <a:latin typeface="Comic Sans MS" panose="030F0702030302020204" pitchFamily="66" charset="0"/>
              </a:rPr>
              <a:t>Кубики цветные пластиковые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AE0244"/>
                </a:solidFill>
                <a:latin typeface="Comic Sans MS" panose="030F0702030302020204" pitchFamily="66" charset="0"/>
              </a:rPr>
              <a:t>Настольный строитель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AE0244"/>
                </a:solidFill>
                <a:latin typeface="Comic Sans MS" panose="030F0702030302020204" pitchFamily="66" charset="0"/>
              </a:rPr>
              <a:t>Напольный  строитель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AE0244"/>
                </a:solidFill>
                <a:latin typeface="Comic Sans MS" panose="030F0702030302020204" pitchFamily="66" charset="0"/>
              </a:rPr>
              <a:t>Конструктор для мальчиков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AE0244"/>
                </a:solidFill>
                <a:latin typeface="Comic Sans MS" panose="030F0702030302020204" pitchFamily="66" charset="0"/>
              </a:rPr>
              <a:t>Конструктор «Домик»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AE0244"/>
                </a:solidFill>
                <a:latin typeface="Comic Sans MS" panose="030F0702030302020204" pitchFamily="66" charset="0"/>
              </a:rPr>
              <a:t>Конструктор «Военный самолёт»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AE0244"/>
                </a:solidFill>
                <a:latin typeface="Comic Sans MS" panose="030F0702030302020204" pitchFamily="66" charset="0"/>
              </a:rPr>
              <a:t>Конструктор металлический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1600" b="1" dirty="0">
              <a:solidFill>
                <a:srgbClr val="AE0244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7" name="Picture 5" descr="D:\ДЕТСКИЙ САД\КАРТИНКИ,РАСКРАСКИ\22b7a639402a88581747ecd36c317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69102"/>
            <a:ext cx="2232247" cy="188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886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Наша группа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500142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Дети – это ласка,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и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скренность и дружба,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 Спорят понарошку, </a:t>
            </a: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л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юбят так всерьёз.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 ними нам лукавить, </a:t>
            </a:r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рятаться не нужно-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Детскими глазами видно нас насквозь!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Picture 2" descr="D:\ДЕТСКИЙ САД\КАРТИНКИ,РАСКРАСКИ\0_a4f27_78b6fce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70" y="30113"/>
            <a:ext cx="1754589" cy="203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ЕТСКИЙ САД\ФОТО ВИДЕО\ГРУППА КОРАБЛИК\СРЕДНЯЯ ГРУППА\Занятие Браслеты (1)\DSCN3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1"/>
            <a:ext cx="4464496" cy="3294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1"/>
            <a:ext cx="3298987" cy="384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00638"/>
            <a:ext cx="1547664" cy="147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36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Игровая зона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Lenovo B590\Desktop\паспорт группы\DSCN2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8292" y="1660380"/>
            <a:ext cx="3321520" cy="2538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novo B590\Desktop\паспорт группы\DSCN2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3" y="980728"/>
            <a:ext cx="338437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enovo B590\Desktop\паспорт группы\DSCN24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15343" y="2241900"/>
            <a:ext cx="3321521" cy="2519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501788"/>
            <a:ext cx="2664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Салон красоты»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Семья»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Гараж»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Автомастерская»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Почта»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Моряки»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«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Аптека»</a:t>
            </a:r>
          </a:p>
        </p:txBody>
      </p:sp>
    </p:spTree>
    <p:extLst>
      <p:ext uri="{BB962C8B-B14F-4D97-AF65-F5344CB8AC3E}">
        <p14:creationId xmlns:p14="http://schemas.microsoft.com/office/powerpoint/2010/main" val="13791482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Наша раздевалка</a:t>
            </a:r>
            <a:endParaRPr lang="ru-RU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C:\Users\Lenovo B590\Desktop\паспорт группы\DSCN24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0556" y="1417358"/>
            <a:ext cx="3792423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Lenovo B590\Desktop\паспорт группы\DSCN2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08720"/>
            <a:ext cx="326399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Lenovo B590\Desktop\паспорт группы\DSCN2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45024"/>
            <a:ext cx="3312368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Lenovo B590\Desktop\Новая папка\SAM_15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0132" y="1520788"/>
            <a:ext cx="381642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02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88032"/>
          </a:xfrm>
        </p:spPr>
        <p:txBody>
          <a:bodyPr/>
          <a:lstStyle/>
          <a:p>
            <a:r>
              <a:rPr lang="ru-RU" sz="4000" b="1" u="sng" dirty="0" smtClean="0">
                <a:solidFill>
                  <a:srgbClr val="A60A93"/>
                </a:solidFill>
                <a:latin typeface="Comic Sans MS" panose="030F0702030302020204" pitchFamily="66" charset="0"/>
              </a:rPr>
              <a:t>Уголок «Хочу всё знать»</a:t>
            </a:r>
            <a:endParaRPr lang="ru-RU" sz="4000" b="1" u="sng" dirty="0">
              <a:solidFill>
                <a:srgbClr val="A60A93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Lenovo B590\Desktop\паспорт группы\DSCN25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752" y="692696"/>
            <a:ext cx="3394720" cy="2546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548680"/>
            <a:ext cx="4536504" cy="46085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Настольно-печатные игры: «Цифры», «Правила этикета», «Где чей дом», «Времена года», «Викторина по сказкам»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Кубики с цифрами и буквами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Магнитные буквы и цифры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Логические головоломки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Плакаты, карточки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Алфавит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Умное домино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Детские энциклопедии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Карточки «Профессии», «Птицы» «Дикие животные» «Транспорт» «Времена года» «Цветы» «Герои народных сказок» «Посуда» «Одежда» «Домашние животные»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«Как растёт живое» «Овощи» «Деревья» и т.д.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Альбомы «Времена года» «Дон-наш дом родной» «Наш любимый 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Ц</a:t>
            </a:r>
            <a:r>
              <a:rPr 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имлянск» и т.д.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 descr="C:\Users\Lenovo B590\Desktop\паспорт группы\DSCN2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6" y="3657491"/>
            <a:ext cx="3378696" cy="2435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487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/>
          <a:lstStyle/>
          <a:p>
            <a:r>
              <a:rPr lang="ru-RU" b="1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Спортивный инвентарь</a:t>
            </a:r>
            <a:r>
              <a:rPr lang="ru-RU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ru-RU" b="1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endParaRPr lang="ru-RU" b="1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764705"/>
            <a:ext cx="3826768" cy="44644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Мячи резиновые, пластиковые разного размера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Мячи футбольные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Сетка волейбольная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Канат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Скакалки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Мешочки с песком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Кегли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Обручи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Флажки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Гимнастические ленты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Кольцеброс</a:t>
            </a:r>
            <a:endParaRPr lang="ru-RU" sz="1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Боксёрские перчатки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Классики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Лабиринты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Бадминтон</a:t>
            </a:r>
            <a:endParaRPr lang="ru-RU" sz="1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Lenovo B590\Desktop\паспорт группы\DSCN25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40" y="692696"/>
            <a:ext cx="3754760" cy="2816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 B590\Desktop\паспорт группы\DSCN2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3744416" cy="2633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63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ru-RU" b="1" u="sng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Книжный уголок.</a:t>
            </a:r>
            <a:endParaRPr lang="ru-RU" b="1" u="sng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83568" y="1124743"/>
            <a:ext cx="3812232" cy="39604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Стихи отечественных и зарубежных поэтов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Сказки народов мира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Авторские отечественные и зарубежные сказки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Рассказы о животных, детях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Энциклопедическая литература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Портреты поэтов и писателей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Иллюстрации к сказкам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Хрестоматии для чтения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Подборка загадок, пословиц, </a:t>
            </a:r>
            <a:r>
              <a:rPr lang="ru-RU" sz="1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чистоговорок</a:t>
            </a: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скороговорок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Картотека </a:t>
            </a:r>
            <a:r>
              <a:rPr lang="ru-RU" sz="18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аудиосказок</a:t>
            </a:r>
            <a:r>
              <a:rPr lang="ru-RU" sz="1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мультфильмов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C:\Users\Lenovo B590\Desktop\паспорт группы\DSCN24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78923" y="1961837"/>
            <a:ext cx="5328592" cy="394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993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Инвентарь для хозяйственно-бытового труда</a:t>
            </a:r>
            <a:endParaRPr lang="ru-RU" sz="32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004048" y="1535113"/>
            <a:ext cx="3960440" cy="309711"/>
          </a:xfrm>
        </p:spPr>
        <p:txBody>
          <a:bodyPr/>
          <a:lstStyle/>
          <a:p>
            <a:r>
              <a:rPr lang="ru-RU" sz="1800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Уголок дежурных по столовой</a:t>
            </a:r>
            <a:endParaRPr lang="ru-RU" sz="1800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Lenovo B590\Desktop\паспорт группы\DSCN25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9617" y="2330475"/>
            <a:ext cx="3927425" cy="316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novo B590\Desktop\паспорт группы\DSCN25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4464496" cy="3168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33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Программно-методическое обеспечение</a:t>
            </a:r>
            <a:endParaRPr lang="ru-RU" sz="2800" b="1" u="sng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5"/>
            <a:ext cx="8784976" cy="446449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Примерная образовательная программа «Детский сад – дом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радости» Крыловой 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Н.М.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«Математика в детском саду»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Метлина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Л.С.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«Обучение грамоте в детском саду»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Журова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Л.Е.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«Развитие речи детей 5-7 лет» Ушакова О.С.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«Развитие связной речи» Коноваленко В.В., Коноваленко С.В.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«Обучение грамоте дошкольников и младших школьников» Бондарева Л.Ю.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«Социально-нравственное воспитание дошкольников» Буре Р.С.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«Мы живём в России»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Зеленова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Н.Г., Осипова Л.Е.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«Приобщение старших дошкольников к традициям родного края» Тимофеева Л.О.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«Ознакомление дошкольников с окружающим и социальной действительностью» Алёшина Н.В.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«Народные праздники в детском саду» Пантелеева Н.Г.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«Познавательно-исследовательская деятельность в ДОУ» Королёва Л.А.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«Я и моё тело» Козлова С.А.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«Познавательные сказки» Шорыгина Т.А.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«Трудовые сказки» Шорыгина Т.А.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«Общительные сказки» Шорыгина Т.А.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«Безопасные сказки» Шорыгина Т.А.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«ОБЖ для дошкольников»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Гарнышева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Т.П.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«Прогулки в детском саду» Кравченко И.В., Долгова Т.Л.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5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36003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«Воспитание основ здорового образа жизни у малышей»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Голицина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Н.С.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Здоровячок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 Никанорова Т.С., Сергиенко Е.М.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«Комплексы сюжетных утренних гимнастик для дошкольников» Соколова Л.Л.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«Бодрящая гимнастика для дошкольников» Харченко Т.Е.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«Подвижные игры с бегом»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Сочеванова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Е.А.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 80 игр для детского сада»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Кильпио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Н.Н.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«Дорожная азбука» Лыкова И.А., Шипунова В.А.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«Тренинги по сказкам для детей дошкольного возраста» Куликовская Т.А.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Изодеятельность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для дошкольников» Лыкова И.А.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Изодеятельность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в детском саду» Комарова Т.С.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«Рисование»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Колдина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Д.Н.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«Конструирование»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Лиштван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З.В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«Физическая культура в детском саду» </a:t>
            </a:r>
            <a:r>
              <a:rPr lang="ru-RU" sz="14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Пензулаева</a:t>
            </a:r>
            <a:endParaRPr lang="ru-RU" sz="14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70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990059" cy="5184576"/>
          </a:xfrm>
        </p:spPr>
        <p:txBody>
          <a:bodyPr/>
          <a:lstStyle/>
          <a:p>
            <a:pPr algn="l"/>
            <a:r>
              <a:rPr lang="ru-RU" sz="32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Воспитатели:</a:t>
            </a:r>
            <a:r>
              <a:rPr lang="ru-RU" sz="4000" b="1" dirty="0" smtClean="0">
                <a:latin typeface="Comic Sans MS" panose="030F0702030302020204" pitchFamily="66" charset="0"/>
              </a:rPr>
              <a:t/>
            </a:r>
            <a:br>
              <a:rPr lang="ru-RU" sz="4000" b="1" dirty="0" smtClean="0"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Донецкая Елена Романовна</a:t>
            </a:r>
            <a:r>
              <a:rPr lang="ru-RU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Стаж работы: 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3 года</a:t>
            </a:r>
            <a:b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Категория: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I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квалификационная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Образование: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среднее профессиональное</a:t>
            </a:r>
            <a:r>
              <a:rPr lang="ru-RU" sz="36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/>
            </a:r>
            <a:br>
              <a:rPr lang="ru-RU" sz="36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Кулешова Нелли Михайловна</a:t>
            </a:r>
            <a:b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Стаж работы: 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41 год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Категория: </a:t>
            </a:r>
            <a:r>
              <a:rPr lang="en-US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I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квалификационная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Образование: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среднее профессиональное</a:t>
            </a:r>
            <a:r>
              <a:rPr lang="ru-RU" sz="3600" b="1" dirty="0" smtClean="0">
                <a:latin typeface="Comic Sans MS" panose="030F0702030302020204" pitchFamily="66" charset="0"/>
              </a:rPr>
              <a:t/>
            </a:r>
            <a:br>
              <a:rPr lang="ru-RU" sz="3600" b="1" dirty="0" smtClean="0">
                <a:latin typeface="Comic Sans MS" panose="030F0702030302020204" pitchFamily="66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Младший воспитатель:</a:t>
            </a:r>
            <a:br>
              <a:rPr lang="ru-RU" sz="32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Цыбакова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Анастасия Александровна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Стаж работы: 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8 мес.</a:t>
            </a:r>
            <a:b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Образование: 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среднее профессиональное</a:t>
            </a:r>
            <a:endParaRPr lang="ru-RU" sz="40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D:\ДЕТСКИЙ САД\ВОСПИТАТЕЛЬ ГОДА 2015\ВИЗИТНАЯ КАРТОЧКА\ФОТО\IMG_0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38" y="0"/>
            <a:ext cx="1675389" cy="2079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novo B590\Desktop\IMAG1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00808"/>
            <a:ext cx="1656184" cy="2022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23150"/>
            <a:ext cx="1718362" cy="2092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88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75240" cy="764704"/>
          </a:xfrm>
        </p:spPr>
        <p:txBody>
          <a:bodyPr/>
          <a:lstStyle/>
          <a:p>
            <a:r>
              <a:rPr lang="ru-RU" sz="4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Список детей</a:t>
            </a:r>
            <a:endParaRPr lang="ru-RU" sz="4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4248472"/>
          </a:xfrm>
        </p:spPr>
        <p:txBody>
          <a:bodyPr numCol="2"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1.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        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3.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4.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5.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6.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7</a:t>
            </a:r>
            <a:r>
              <a:rPr lang="ru-RU" sz="2400" b="1" dirty="0" smtClean="0">
                <a:latin typeface="Comic Sans MS" panose="030F0702030302020204" pitchFamily="66" charset="0"/>
              </a:rPr>
              <a:t>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8.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9.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10.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11.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12.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13.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14.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15.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16.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17.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18.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19.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20.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lang="ru-RU" sz="2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21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88" y="4509120"/>
            <a:ext cx="2033391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ДЕТСКИЙ САД\КАРТИНКИ,РАСКРАСКИ\114477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844"/>
            <a:ext cx="1479346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287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57606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Возрастные особенности детей 5-6 лет</a:t>
            </a:r>
            <a:endParaRPr lang="ru-RU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7"/>
            <a:ext cx="8640960" cy="4464495"/>
          </a:xfrm>
        </p:spPr>
        <p:txBody>
          <a:bodyPr/>
          <a:lstStyle/>
          <a:p>
            <a:pPr marL="0" indent="0" fontAlgn="t">
              <a:buNone/>
            </a:pPr>
            <a:r>
              <a:rPr lang="ru-RU" sz="2000" b="1" dirty="0" smtClean="0">
                <a:latin typeface="Comic Sans MS" panose="030F0702030302020204" pitchFamily="66" charset="0"/>
              </a:rPr>
              <a:t>           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Анатомо-физиологические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особенности</a:t>
            </a:r>
            <a:endParaRPr lang="ru-RU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 fontAlgn="t">
              <a:buNone/>
            </a:pP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Возраст 5—6 лет часто называют «периодом первого вытяжения», когда за год ребенок может вырасти на 7—10 см. Но все-таки эти показатели у детей шестого года жизни чуть ниже, чем у воспитанников подготовительной группы. По средним данным, рост ребенка пяти лет составляет около 106,0—107,0 см, а масса тела — 17,0—18,0 кг. На протяжении шестого года жизни средняя прибавка массы тела в месяц — 200,0 г, а роста — 0,5 см. Каждый возрастной этап характеризуется, кроме того, разной интенсивностью роста отдельных частей тела. В течение шестого года, например, быстро увеличиваются длина конечностей, ширина таза и плеч у детей обоего пола. Вместе с тем имеются индивидуальные и половые различия в этих показателях. Например, окружность грудной клетки у девочек увеличивается интенсивнее, чем у мальчиков. Развитие опорно-двигательной системы (скелет, суставно-связочный аппарат, мускулатура) ребенка к пяти-шести годам еще не завершено. Каждая из 206 костей продолжает меняться по размеру, форме, строению, причем у разных костей фазы развития неодинаковы. Сращение частей решетчатой кости черепа и окостенение слухового прохода к шести годам заканчиваются. Сращение же между собой частей затылочной, основной и обеих половин лобной костей черепа к этому возрасту еще не завершено. Между костями черепа сохраняются хрящевые зоны, поэтому рост головного мозга может продолжаться. (Объем или окружность головы у ребенка к шести годам примерно 50 см.) Позвоночный столб ребенка пяти-шести лет также чувствителен к деформирующим воздействиям. Скелетная мускулатура характеризуется слабым развитием сухожилий, фасций, связок. При излишней массе тела, а также при неблагоприятных условиях, например при частом поднятии ребенком тяжестей, нарушается осанка, появляется вздутый или отвислый живот, развивается плоскостопие, у мальчиков образуется грыжа. Поэтому воспитатель должен следить за посильностью нагрузок во время выполнения детьми трудовых поручений.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0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3456384"/>
          </a:xfrm>
        </p:spPr>
        <p:txBody>
          <a:bodyPr/>
          <a:lstStyle/>
          <a:p>
            <a:pPr algn="l" fontAlgn="t"/>
            <a:r>
              <a:rPr lang="ru-RU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Развитие личности</a:t>
            </a:r>
            <a:b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Возраст пяти лет — последний из дошкольных возрастов, когда в психике ребенка появляются принципиально новые образования. Это произвольность психических процессов — внимания, памяти, восприятия и др. — и вытекающая отсюда способность управлять своим поведением, а также изменения в представлениях о себе и в самосознании, и в самооценке. Появление произвольности — решающее изменение в деятельности ребенка: целью последней становится не изменение внешних, окружающих ребенка предметов, а овладение собственным поведением. Существенно меняется представление ребенка о себе, его образ Я. Примерно до пяти лет в образе Я ребенка присутствуют только те качества, которые, по мнению малыша, у него имеются. После пяти лет у ребенка начинают появляться представления не только о том, какой он есть, но и о том, каким он хотел бы быть и каким не хотел бы стать. Иными словами, кроме имеющихся качеств, начинают появляться представления о желательных и нежелательных чертах и особенностях. Разумеется, этот процесс находится еще в зародыше и имеет специфические формы. Так, ребенок шестого года жизни не говорит и не думает о том, что он хотел бы иметь те или иные черты характера, как это происходит с подростками. Дошкольник обычно просто хочет быть похожим на персонажей сказки, фильма, рассказа, на кого-нибудь из знакомых людей. Ребенок может воображать себя этим персонажем, — не играть его роль, а именно воображать, приписывая себе его качества. Дело в том, что учиться ребенка побуждает не только и не столько интерес к изучаемым дисциплинам. Вряд ли старательное выписывание палочек и букв может представлять для детей особый интерес. Существенным побудителем учения, овладения новыми знаниями и умениями является желание видеть себя «умным», «знающим», «умеющим». Еще одно важное изменение происходит в сфере отношений со сверстниками. Начиная с этого возраста сверстник постепенно приобретает по-настоящему серьезное значение для 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ребёнка. До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этого центральной фигурой в жизни детей, несмотря на окружение сверстников, все же оставался взрослый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ru-RU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25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507288" cy="1224136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Причин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тому несколько. До трех лет сверстник является для ребенка лишь более или менее приятным либо интересным объектом. На четвертом году жизни ребенка больше интересуют предметы и игрушки, с которыми действует сверстник, чем он сам. Совместная игра — важнейшая основа детских взаимоотношений — по-настоящему еще недоступна детям, и попытки наладить ее порождают множество недоразумений. Общение в форме обмена впечатлениями и мыслями не представляет интереса, ибо сверстник не способен ни понять личные проблемы и интересы другого, ни оказать ему поддержку или выразить необходимое сочувствие. Да и речевые возможности детей четвертого года не позволяют полноценно осуществлять такое общение. На пятом году дети начинают переходить к совместной игре и к эпизодическому неигровому общению со сверстниками в форме обмена мнениями, информацией, демонстрации своих знаний. На шестом году жизни ребенка разные линии психического развития, соединившись, образуют благоприятные условия для появления нового типа взаимоотношений со сверстниками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b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Основные достижения:</a:t>
            </a:r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распределение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ролей в игровой деятельности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структурирование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игрового пространства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дальнейшее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развитие изобразительной деятельности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анализ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сложных форм объектов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освоение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мыслительных средств (схематизированные представления, комплексные представления, представления о цикличности изменений)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развиваются 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умение обобщать, причинное мышление, воображение, произвольное внимание, речь, образ Я.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1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90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35280" cy="4680520"/>
          </a:xfrm>
        </p:spPr>
        <p:txBody>
          <a:bodyPr/>
          <a:lstStyle/>
          <a:p>
            <a:pPr algn="l" fontAlgn="t"/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   Игры</a:t>
            </a:r>
            <a: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Дети шестого года жизни уже могут распределять роли до начала игры и строят свое поведение, придерживаясь роли. Игровое взаимодействие сопровождается речью, соответствующей и по содержанию, и интонационно взятой роли. Речь, сопровождающая реальные отношения детей, отличается от ролевой речи. Дети начинают осваивать социальные отношения и понимать подчиненность позиций в различных видах деятельности взрослых, одни роли становятся для них более привлекательными, чем другие. При распределении ролей могут возникать конфликты, связанные с субординацией ролевого поведения. Наблюдается организация игрового пространства, в котором выделяются смысловой «центр» и «периферия». (В игре «Больница» таким центром оказывается кабинет врача, в игре «Парикмахерская» — зал стрижки, а зал ожидания выступает в качестве периферии игрового пространства.) Действия детей в играх становятся разнообразными.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Творчество</a:t>
            </a: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Развивается изобразительная деятельность детей. Это возраст наиболее активного рисования. В течение года дети способны создать до двух тысяч рисунков. Рисунки могут быть самыми разными по содержанию: это и жизненные впечатления детей, и воображаемые ситуации, и иллюстрации к фильмам и книгам. Обычно рисунки представляют собой схематичные изображения различных объектов, но могут отличаться оригинальностью композиционного решения, передавать статичные и динамичные отношения. Рисунки приобретают сюжетный характер; достаточно часто встречаются многократно повторяющиеся сюжеты с небольшими или, напротив, существенными изменениями. Изображение человека становится более детализированным и пропорциональным. По рисунку можно судить о половой принадлежности и эмоциональном состоянии изображенного человека.</a:t>
            </a:r>
            <a:br>
              <a:rPr lang="ru-RU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1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48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54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167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121">
  <a:themeElements>
    <a:clrScheme name="Течение 7">
      <a:dk1>
        <a:srgbClr val="7F6737"/>
      </a:dk1>
      <a:lt1>
        <a:srgbClr val="FFFFFF"/>
      </a:lt1>
      <a:dk2>
        <a:srgbClr val="BFA673"/>
      </a:dk2>
      <a:lt2>
        <a:srgbClr val="E6E3AA"/>
      </a:lt2>
      <a:accent1>
        <a:srgbClr val="FFCC00"/>
      </a:accent1>
      <a:accent2>
        <a:srgbClr val="808000"/>
      </a:accent2>
      <a:accent3>
        <a:srgbClr val="DCD0BC"/>
      </a:accent3>
      <a:accent4>
        <a:srgbClr val="DADADA"/>
      </a:accent4>
      <a:accent5>
        <a:srgbClr val="FFE2AA"/>
      </a:accent5>
      <a:accent6>
        <a:srgbClr val="737300"/>
      </a:accent6>
      <a:hlink>
        <a:srgbClr val="784700"/>
      </a:hlink>
      <a:folHlink>
        <a:srgbClr val="9A7200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9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Тема54</Template>
  <TotalTime>3279</TotalTime>
  <Words>1720</Words>
  <Application>Microsoft Office PowerPoint</Application>
  <PresentationFormat>Экран (4:3)</PresentationFormat>
  <Paragraphs>257</Paragraphs>
  <Slides>37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Тема54</vt:lpstr>
      <vt:lpstr>Тема167</vt:lpstr>
      <vt:lpstr>Тема121</vt:lpstr>
      <vt:lpstr>Тема98</vt:lpstr>
      <vt:lpstr>Паспорт старшей  группы «Кораблик» (5-6 лет) МБДОУ д/с «Радость» г.Цимлянска  </vt:lpstr>
      <vt:lpstr>Наш девиз:</vt:lpstr>
      <vt:lpstr>Наша группа</vt:lpstr>
      <vt:lpstr>Воспитатели: Донецкая Елена Романовна Стаж работы: 3 года Категория: I квалификационная Образование: среднее профессиональное Кулешова Нелли Михайловна Стаж работы: 41 год Категория: I квалификационная Образование: среднее профессиональное Младший воспитатель: Цыбакова Анастасия Александровна Стаж работы: 8 мес. Образование: среднее профессиональное</vt:lpstr>
      <vt:lpstr>Список детей</vt:lpstr>
      <vt:lpstr>Возрастные особенности детей 5-6 лет</vt:lpstr>
      <vt:lpstr>                       Развитие личности  Возраст пяти лет — последний из дошкольных возрастов, когда в психике ребенка появляются принципиально новые образования. Это произвольность психических процессов — внимания, памяти, восприятия и др. — и вытекающая отсюда способность управлять своим поведением, а также изменения в представлениях о себе и в самосознании, и в самооценке. Появление произвольности — решающее изменение в деятельности ребенка: целью последней становится не изменение внешних, окружающих ребенка предметов, а овладение собственным поведением. Существенно меняется представление ребенка о себе, его образ Я. Примерно до пяти лет в образе Я ребенка присутствуют только те качества, которые, по мнению малыша, у него имеются. После пяти лет у ребенка начинают появляться представления не только о том, какой он есть, но и о том, каким он хотел бы быть и каким не хотел бы стать. Иными словами, кроме имеющихся качеств, начинают появляться представления о желательных и нежелательных чертах и особенностях. Разумеется, этот процесс находится еще в зародыше и имеет специфические формы. Так, ребенок шестого года жизни не говорит и не думает о том, что он хотел бы иметь те или иные черты характера, как это происходит с подростками. Дошкольник обычно просто хочет быть похожим на персонажей сказки, фильма, рассказа, на кого-нибудь из знакомых людей. Ребенок может воображать себя этим персонажем, — не играть его роль, а именно воображать, приписывая себе его качества. Дело в том, что учиться ребенка побуждает не только и не столько интерес к изучаемым дисциплинам. Вряд ли старательное выписывание палочек и букв может представлять для детей особый интерес. Существенным побудителем учения, овладения новыми знаниями и умениями является желание видеть себя «умным», «знающим», «умеющим». Еще одно важное изменение происходит в сфере отношений со сверстниками. Начиная с этого возраста сверстник постепенно приобретает по-настоящему серьезное значение для ребёнка. До этого центральной фигурой в жизни детей, несмотря на окружение сверстников, все же оставался взрослый.  </vt:lpstr>
      <vt:lpstr>Причин тому несколько. До трех лет сверстник является для ребенка лишь более или менее приятным либо интересным объектом. На четвертом году жизни ребенка больше интересуют предметы и игрушки, с которыми действует сверстник, чем он сам. Совместная игра — важнейшая основа детских взаимоотношений — по-настоящему еще недоступна детям, и попытки наладить ее порождают множество недоразумений. Общение в форме обмена впечатлениями и мыслями не представляет интереса, ибо сверстник не способен ни понять личные проблемы и интересы другого, ни оказать ему поддержку или выразить необходимое сочувствие. Да и речевые возможности детей четвертого года не позволяют полноценно осуществлять такое общение. На пятом году дети начинают переходить к совместной игре и к эпизодическому неигровому общению со сверстниками в форме обмена мнениями, информацией, демонстрации своих знаний. На шестом году жизни ребенка разные линии психического развития, соединившись, образуют благоприятные условия для появления нового типа взаимоотношений со сверстниками.                               Основные достижения:   - распределение ролей в игровой деятельности  - структурирование игрового пространства  - дальнейшее развитие изобразительной деятельности  - анализ сложных форм объектов  - освоение мыслительных средств (схематизированные представления, комплексные представления, представления о цикличности изменений)  - развиваются умение обобщать, причинное мышление, воображение, произвольное внимание, речь, образ Я.  </vt:lpstr>
      <vt:lpstr>                         Игры Дети шестого года жизни уже могут распределять роли до начала игры и строят свое поведение, придерживаясь роли. Игровое взаимодействие сопровождается речью, соответствующей и по содержанию, и интонационно взятой роли. Речь, сопровождающая реальные отношения детей, отличается от ролевой речи. Дети начинают осваивать социальные отношения и понимать подчиненность позиций в различных видах деятельности взрослых, одни роли становятся для них более привлекательными, чем другие. При распределении ролей могут возникать конфликты, связанные с субординацией ролевого поведения. Наблюдается организация игрового пространства, в котором выделяются смысловой «центр» и «периферия». (В игре «Больница» таким центром оказывается кабинет врача, в игре «Парикмахерская» — зал стрижки, а зал ожидания выступает в качестве периферии игрового пространства.) Действия детей в играх становятся разнообразными.                                        Творчество Развивается изобразительная деятельность детей. Это возраст наиболее активного рисования. В течение года дети способны создать до двух тысяч рисунков. Рисунки могут быть самыми разными по содержанию: это и жизненные впечатления детей, и воображаемые ситуации, и иллюстрации к фильмам и книгам. Обычно рисунки представляют собой схематичные изображения различных объектов, но могут отличаться оригинальностью композиционного решения, передавать статичные и динамичные отношения. Рисунки приобретают сюжетный характер; достаточно часто встречаются многократно повторяющиеся сюжеты с небольшими или, напротив, существенными изменениями. Изображение человека становится более детализированным и пропорциональным. По рисунку можно судить о половой принадлежности и эмоциональном состоянии изображенного человека. </vt:lpstr>
      <vt:lpstr>Конструирование характеризуется умением анализировать условия, в которых протекает эта деятельность. Дети используют и называют различные детали деревянного конструктора. Могут заменить детали постройки в зависимости от имеющегося материала. Овладевают обобщенным способом обследования образца. Способны выделять основные части предполагаемой постройки. Конструктивная деятельность может осуществляться на основе схемы, по замыслу и по условиям. Появляется конструирование в ходе совместной деятельности. Дети могут конструировать из бумаги, складывая ее в несколько раз (два, четыре, шесть сгибаний); из природного материала. Они осваивают два способа конструирования: 1) от природного материала к художественному образу (в этом случае ребенок «достраивает» природный материал до целостного образа, дополняя его различными деталями); 2) от художественного образа к природному материалу (в этом случае ребенок подбирает необходимый материал, для того чтобы воплотить образ).                     Восприятие окружающего мира Продолжает совершенствоваться восприятие цвета, формы и величины, строения предметов; представления детей систематизируются. Дети называют не только основные цвета и их оттенки, но и промежуточные цветовые оттенки; форму прямоугольников, овалов, треугольников. Воспринимают величину объектов, легко выстраивают в ряд — по возрастанию или убыванию — до десяти различных предметов. Однако дети могут испытывать трудности при анализе пространственного положения объектов, если сталкиваются с несоответствием формы и их пространственного расположения. Это свидетельствует о том, что в различных ситуациях восприятие представляет для дошкольников известные сложности, особенно если они должны одновременно учитывать несколько различных и при этом противоположных признаков. </vt:lpstr>
      <vt:lpstr>                       Мышление В старшем дошкольном возрасте продолжает развиваться образное мышление. Дети способны не только решить задачу в наглядном плане, но и совершить преобразования объекта, указать, в какой последовательности объекты вступят во взаимодействие, и т.д. Однако подобные решения окажутся правильными только в том случае, если дети будут применять адекватные мыслительные средства. Среди них можно выделить схематизированные представления, которые возникают в процессе наглядного моделирования; комплексные представления, отражающие представления детей о системе признаков, которыми могут обладать объекты, а также представления, отражающие стадии преобразования различных объектов и явлений (представления о цикличности изменений): представления о смене времен года, дня и ночи, об увеличении и уменьшении объектов в результате различных воздействий, представления о развитии и т.д. Кроме того, продолжают совершенствоваться обобщения, что является основой словесно-логического мышления. В дошкольном возрасте у детей еще отсутствуют представления о классах объектов. Объекты группируются по признакам, которые могут изменяться, однако начинают формироваться операции логического сложения и умножения классов. Так, например, старшие дошкольники при группировании объектов могут учитывать два признака: цвет и форму (материал) и т.д. Как показали исследования отечественных психологов, дети старшего дошкольного возраста способны рассуждать и давать адекватные причинные объяснения, если анализируемые отношения не выходят за пределы их наглядного опыта. Развитие воображения в этом возрасте позволяет детям сочинять достаточно оригинальные и последовательно разворачивающиеся истории. Воображение будет активно развиваться лишь при условии проведения специальной работы по его активизации. Продолжают развиваться устойчивость, распределение, переключаемость внимания. Наблюдается переход от непроизвольного к произвольному вниманию.  </vt:lpstr>
      <vt:lpstr>                      Речь Продолжает совершенствоваться речь, в том числе ее звуковая сторона. Дети могут правильно воспроизводить шипящие, свистящие и сонорные звуки. Развиваются фонематический слух, интонационная выразительность речи при чтении стихов в сюжетно-ролевой игре и в повседневной жизни. Совершенствуется грамматический строй речи. Дети используют практически все части речи, активно занимаются словотворчеством. Богаче становится лексика: активно используются синонимы и антонимы. Развивается связная речь. Дети могут пересказывать, рассказывать по картинке, передавая не только главное, но и детали.  </vt:lpstr>
      <vt:lpstr>Уголок ПДД</vt:lpstr>
      <vt:lpstr>Презентация PowerPoint</vt:lpstr>
      <vt:lpstr>Уголок безопасности</vt:lpstr>
      <vt:lpstr>Презентация PowerPoint</vt:lpstr>
      <vt:lpstr>Уголок казачества</vt:lpstr>
      <vt:lpstr>Презентация PowerPoint</vt:lpstr>
      <vt:lpstr>Уголок патриотического воспитания</vt:lpstr>
      <vt:lpstr>Экспериментальный уголок</vt:lpstr>
      <vt:lpstr>Музыкальный уголок</vt:lpstr>
      <vt:lpstr>Презентация PowerPoint</vt:lpstr>
      <vt:lpstr>Уголок природы</vt:lpstr>
      <vt:lpstr>Театральный уголок</vt:lpstr>
      <vt:lpstr>Презентация PowerPoint</vt:lpstr>
      <vt:lpstr>Уголок ИЗО</vt:lpstr>
      <vt:lpstr>Презентация PowerPoint</vt:lpstr>
      <vt:lpstr>Уголок сенсорного развития</vt:lpstr>
      <vt:lpstr>Строительно-конструктивный уголок</vt:lpstr>
      <vt:lpstr>Игровая зона</vt:lpstr>
      <vt:lpstr>Наша раздевалка</vt:lpstr>
      <vt:lpstr>Уголок «Хочу всё знать»</vt:lpstr>
      <vt:lpstr>Спортивный инвентарь  </vt:lpstr>
      <vt:lpstr> Книжный уголок.</vt:lpstr>
      <vt:lpstr> Инвентарь для хозяйственно-бытового труда</vt:lpstr>
      <vt:lpstr>Программно-методическое обеспечение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Lenovo B590</cp:lastModifiedBy>
  <cp:revision>220</cp:revision>
  <cp:lastPrinted>2016-07-21T18:02:52Z</cp:lastPrinted>
  <dcterms:created xsi:type="dcterms:W3CDTF">2010-08-21T04:32:39Z</dcterms:created>
  <dcterms:modified xsi:type="dcterms:W3CDTF">2018-08-14T22:38:03Z</dcterms:modified>
</cp:coreProperties>
</file>