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57" r:id="rId12"/>
    <p:sldId id="283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5D8"/>
    <a:srgbClr val="675FFF"/>
    <a:srgbClr val="FF5050"/>
    <a:srgbClr val="FFA042"/>
    <a:srgbClr val="EE3794"/>
    <a:srgbClr val="304761"/>
    <a:srgbClr val="3C7F88"/>
    <a:srgbClr val="47B6EE"/>
    <a:srgbClr val="3EA8D0"/>
    <a:srgbClr val="FCA7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-124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8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7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7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2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2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1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0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7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0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9D8BC-3F7A-4360-BB6D-F1FCB3470FB4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BC49-1B67-4826-A1F3-48AF839B0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1054;&#1082;&#1086;&#1085;&#1095;&#1072;&#1090;&#1077;&#1083;&#1100;&#1085;&#1072;&#1103;%20&#1088;&#1077;&#1076;&#1072;&#1082;&#1094;&#1080;&#1103;%20&#1076;&#1086;&#1082;&#1091;&#1084;&#1077;&#1085;&#1090;&#1086;&#1074;/&#1052;&#1077;&#1090;&#1086;&#1076;&#1080;&#1095;&#1077;&#1089;&#1082;&#1080;&#1077;%20&#1088;&#1077;&#1082;&#1086;&#1084;&#1077;&#1085;&#1076;&#1072;&#1094;&#1080;&#1080;%20&#1087;&#1086;%20&#1088;&#1072;&#1079;&#1088;&#1072;&#1073;&#1086;&#1090;&#1082;&#1077;%20&#1087;&#1088;&#1086;&#1075;&#1088;&#1072;&#1084;&#1084;&#1099;%20&#1074;&#1086;&#1089;&#1087;&#1080;&#1090;&#1072;&#1085;&#1080;&#1103;%202020.docx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mmc.che.edu54.ru/index.php?option=com_content&amp;task=view&amp;id=824&amp;Itemid=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form.instrao.ru/example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0436" y="2127755"/>
            <a:ext cx="4590288" cy="175666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+mn-lt"/>
              </a:rPr>
              <a:t>ВОСПИТАНИЕ 2020</a:t>
            </a:r>
            <a:endParaRPr lang="en-US" sz="5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9964" y="4252606"/>
            <a:ext cx="3797161" cy="47618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675FFF"/>
                </a:solidFill>
              </a:rPr>
              <a:t>Методические рекомендации по разработке программ ВОСПИТАНИЯ</a:t>
            </a:r>
          </a:p>
          <a:p>
            <a:r>
              <a:rPr lang="ru-RU" sz="2000" dirty="0" smtClean="0">
                <a:solidFill>
                  <a:srgbClr val="675FFF"/>
                </a:solidFill>
              </a:rPr>
              <a:t> в современных условиях</a:t>
            </a:r>
            <a:endParaRPr lang="en-US" sz="2000" dirty="0">
              <a:solidFill>
                <a:srgbClr val="675FFF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33" y="131795"/>
            <a:ext cx="2145978" cy="162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7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222" y="211218"/>
            <a:ext cx="7886700" cy="712236"/>
          </a:xfrm>
        </p:spPr>
        <p:txBody>
          <a:bodyPr>
            <a:noAutofit/>
          </a:bodyPr>
          <a:lstStyle/>
          <a:p>
            <a:pPr algn="ctr" latinLnBrk="1"/>
            <a:r>
              <a:rPr lang="ru-RU" sz="3200" b="1" dirty="0">
                <a:solidFill>
                  <a:srgbClr val="FF0000"/>
                </a:solidFill>
              </a:rPr>
              <a:t>Целевые приоритеты </a:t>
            </a:r>
            <a:r>
              <a:rPr lang="ru-RU" sz="3200" b="1" dirty="0" smtClean="0">
                <a:solidFill>
                  <a:srgbClr val="FF0000"/>
                </a:solidFill>
              </a:rPr>
              <a:t/>
            </a:r>
            <a:br>
              <a:rPr lang="ru-RU" sz="3200" b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дошкольного </a:t>
            </a:r>
            <a:r>
              <a:rPr lang="ru-RU" sz="3200" b="1" dirty="0" smtClean="0">
                <a:solidFill>
                  <a:srgbClr val="FF0000"/>
                </a:solidFill>
              </a:rPr>
              <a:t>образования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0992" y="1073218"/>
            <a:ext cx="7693106" cy="563077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3800" dirty="0">
                <a:solidFill>
                  <a:srgbClr val="FF0000"/>
                </a:solidFill>
              </a:rPr>
              <a:t>Знание</a:t>
            </a:r>
            <a:r>
              <a:rPr lang="ru-RU" sz="3800" dirty="0"/>
              <a:t> </a:t>
            </a:r>
            <a:r>
              <a:rPr lang="ru-RU" sz="3800" dirty="0"/>
              <a:t> </a:t>
            </a:r>
            <a:r>
              <a:rPr lang="ru-RU" sz="3800" dirty="0" smtClean="0"/>
              <a:t>старшими дошкольниками</a:t>
            </a:r>
            <a:r>
              <a:rPr lang="ru-RU" sz="3800" dirty="0" smtClean="0"/>
              <a:t> </a:t>
            </a:r>
            <a:r>
              <a:rPr lang="ru-RU" sz="3800" dirty="0"/>
              <a:t>социальных </a:t>
            </a:r>
            <a:r>
              <a:rPr lang="ru-RU" sz="3800" dirty="0" smtClean="0"/>
              <a:t>норм:</a:t>
            </a:r>
            <a:endParaRPr lang="ru-RU" sz="3800" dirty="0"/>
          </a:p>
          <a:p>
            <a:pPr marL="0" indent="0">
              <a:buNone/>
            </a:pPr>
            <a:r>
              <a:rPr lang="ru-RU" sz="3800" dirty="0" smtClean="0"/>
              <a:t>- </a:t>
            </a:r>
            <a:r>
              <a:rPr lang="ru-RU" sz="3800" b="1" i="1" dirty="0"/>
              <a:t>быть любящим, послушным и </a:t>
            </a:r>
            <a:r>
              <a:rPr lang="ru-RU" sz="3800" b="1" i="1" dirty="0" smtClean="0"/>
              <a:t>отзывчивым…;</a:t>
            </a:r>
            <a:endParaRPr lang="ru-RU" sz="3800" b="1" i="1" dirty="0"/>
          </a:p>
          <a:p>
            <a:pPr marL="0" indent="0">
              <a:buNone/>
            </a:pPr>
            <a:r>
              <a:rPr lang="ru-RU" sz="3800" b="1" i="1" dirty="0"/>
              <a:t>- быть </a:t>
            </a:r>
            <a:r>
              <a:rPr lang="ru-RU" sz="3800" b="1" i="1" dirty="0" smtClean="0"/>
              <a:t>трудолюбивым…;</a:t>
            </a:r>
            <a:endParaRPr lang="ru-RU" sz="3800" b="1" i="1" dirty="0"/>
          </a:p>
          <a:p>
            <a:pPr marL="0" indent="0">
              <a:buNone/>
            </a:pPr>
            <a:r>
              <a:rPr lang="ru-RU" sz="3800" b="1" i="1" dirty="0" smtClean="0"/>
              <a:t>- знать </a:t>
            </a:r>
            <a:r>
              <a:rPr lang="ru-RU" sz="3800" b="1" i="1" dirty="0"/>
              <a:t>и любить свою </a:t>
            </a:r>
            <a:r>
              <a:rPr lang="ru-RU" sz="3800" b="1" i="1" dirty="0" smtClean="0"/>
              <a:t>Родину… ;</a:t>
            </a:r>
          </a:p>
          <a:p>
            <a:pPr marL="0" indent="0">
              <a:buNone/>
            </a:pPr>
            <a:r>
              <a:rPr lang="ru-RU" sz="3800" b="1" i="1" dirty="0" smtClean="0"/>
              <a:t>- беречь </a:t>
            </a:r>
            <a:r>
              <a:rPr lang="ru-RU" sz="3800" b="1" i="1" dirty="0"/>
              <a:t>и охранять </a:t>
            </a:r>
            <a:r>
              <a:rPr lang="ru-RU" sz="3800" b="1" i="1" dirty="0" smtClean="0"/>
              <a:t>природу;  </a:t>
            </a:r>
            <a:endParaRPr lang="ru-RU" sz="3800" b="1" i="1" dirty="0"/>
          </a:p>
          <a:p>
            <a:pPr marL="0" indent="0">
              <a:buNone/>
            </a:pPr>
            <a:r>
              <a:rPr lang="ru-RU" sz="3800" b="1" i="1" dirty="0"/>
              <a:t>- проявлять </a:t>
            </a:r>
            <a:r>
              <a:rPr lang="ru-RU" sz="3800" b="1" i="1" dirty="0" smtClean="0"/>
              <a:t>миролюбие; </a:t>
            </a:r>
            <a:endParaRPr lang="ru-RU" sz="3800" b="1" i="1" dirty="0"/>
          </a:p>
          <a:p>
            <a:pPr marL="0" indent="0">
              <a:buNone/>
            </a:pPr>
            <a:r>
              <a:rPr lang="ru-RU" sz="3800" b="1" i="1" dirty="0"/>
              <a:t>- стремиться узнавать что-то </a:t>
            </a:r>
            <a:r>
              <a:rPr lang="ru-RU" sz="3800" b="1" i="1" dirty="0" smtClean="0"/>
              <a:t>новое;</a:t>
            </a:r>
            <a:endParaRPr lang="ru-RU" sz="3800" b="1" i="1" dirty="0"/>
          </a:p>
          <a:p>
            <a:pPr marL="0" indent="0">
              <a:buNone/>
            </a:pPr>
            <a:r>
              <a:rPr lang="ru-RU" sz="3800" b="1" i="1" dirty="0"/>
              <a:t>- быть вежливым и опрятным, скромным и приветливым;</a:t>
            </a:r>
          </a:p>
          <a:p>
            <a:pPr marL="0" indent="0">
              <a:buNone/>
            </a:pPr>
            <a:r>
              <a:rPr lang="ru-RU" sz="3800" b="1" i="1" dirty="0"/>
              <a:t>- соблюдать правила личной гигиены, </a:t>
            </a:r>
            <a:r>
              <a:rPr lang="ru-RU" sz="3800" b="1" i="1" dirty="0" smtClean="0"/>
              <a:t>вести </a:t>
            </a:r>
            <a:r>
              <a:rPr lang="ru-RU" sz="3800" b="1" i="1" dirty="0"/>
              <a:t>здоровый образ жизни; </a:t>
            </a:r>
          </a:p>
          <a:p>
            <a:pPr marL="0" indent="0">
              <a:buNone/>
            </a:pPr>
            <a:r>
              <a:rPr lang="ru-RU" sz="3800" b="1" i="1" dirty="0"/>
              <a:t>- уметь </a:t>
            </a:r>
            <a:r>
              <a:rPr lang="ru-RU" sz="3800" b="1" i="1" dirty="0" smtClean="0"/>
              <a:t>сопереживать, устанавливать </a:t>
            </a:r>
            <a:r>
              <a:rPr lang="ru-RU" sz="3800" b="1" i="1" dirty="0"/>
              <a:t>хорошие </a:t>
            </a:r>
            <a:r>
              <a:rPr lang="ru-RU" sz="3800" b="1" i="1" dirty="0" smtClean="0"/>
              <a:t>уважительные отношения </a:t>
            </a:r>
            <a:r>
              <a:rPr lang="ru-RU" sz="3800" b="1" i="1" dirty="0"/>
              <a:t>с другими людьми</a:t>
            </a:r>
            <a:r>
              <a:rPr lang="ru-RU" sz="3800" b="1" i="1" dirty="0" smtClean="0"/>
              <a:t>; </a:t>
            </a:r>
            <a:endParaRPr lang="ru-RU" sz="3800" b="1" i="1" dirty="0"/>
          </a:p>
          <a:p>
            <a:pPr marL="0" indent="0">
              <a:buNone/>
            </a:pPr>
            <a:r>
              <a:rPr lang="ru-RU" sz="3800" b="1" i="1" dirty="0" smtClean="0"/>
              <a:t>- быть </a:t>
            </a:r>
            <a:r>
              <a:rPr lang="ru-RU" sz="3800" b="1" i="1" dirty="0"/>
              <a:t>уверенным в себе, открытым и </a:t>
            </a:r>
            <a:r>
              <a:rPr lang="ru-RU" sz="3800" b="1" i="1" dirty="0" smtClean="0"/>
              <a:t>общительным; </a:t>
            </a:r>
            <a:r>
              <a:rPr lang="ru-RU" sz="3800" b="1" i="1" dirty="0"/>
              <a:t>уметь ставить перед собой цели и проявлять инициативу, отстаивать своё мнение и действовать самостоятельно</a:t>
            </a:r>
            <a:r>
              <a:rPr lang="ru-RU" sz="3800" b="1" i="1" dirty="0" smtClean="0"/>
              <a:t>, </a:t>
            </a:r>
            <a:r>
              <a:rPr lang="ru-RU" sz="3800" b="1" i="1" dirty="0"/>
              <a:t>без помощи старших. </a:t>
            </a:r>
            <a:endParaRPr lang="ru-RU" sz="3800" b="1" i="1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86" y="5945377"/>
            <a:ext cx="1201016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5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046" y="323385"/>
            <a:ext cx="6924294" cy="916796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+mn-lt"/>
              </a:rPr>
              <a:t>ПРИМЕРНЫЙ АЛГОРИТМ РАЗРАБОТКИ </a:t>
            </a:r>
            <a:br>
              <a:rPr lang="ru-RU" sz="3200" dirty="0">
                <a:solidFill>
                  <a:srgbClr val="FF0000"/>
                </a:solidFill>
                <a:latin typeface="+mn-lt"/>
              </a:rPr>
            </a:br>
            <a:r>
              <a:rPr lang="ru-RU" sz="3200" dirty="0" smtClean="0">
                <a:solidFill>
                  <a:srgbClr val="FF0000"/>
                </a:solidFill>
                <a:latin typeface="+mn-lt"/>
              </a:rPr>
              <a:t>РПВ </a:t>
            </a:r>
            <a:r>
              <a:rPr lang="ru-RU" sz="3200" dirty="0" smtClean="0">
                <a:solidFill>
                  <a:srgbClr val="FF0000"/>
                </a:solidFill>
                <a:latin typeface="+mn-lt"/>
              </a:rPr>
              <a:t>ДОО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996440" y="4241800"/>
            <a:ext cx="5105400" cy="581025"/>
            <a:chOff x="1248" y="1424"/>
            <a:chExt cx="3216" cy="36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gray">
            <a:xfrm>
              <a:off x="1914" y="1424"/>
              <a:ext cx="22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>
                  <a:solidFill>
                    <a:srgbClr val="000000"/>
                  </a:solidFill>
                </a:rPr>
                <a:t>Приступаем к разработке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996440" y="1752600"/>
            <a:ext cx="5105400" cy="555625"/>
            <a:chOff x="1248" y="2030"/>
            <a:chExt cx="3216" cy="350"/>
          </a:xfrm>
        </p:grpSpPr>
        <p:sp>
          <p:nvSpPr>
            <p:cNvPr id="10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gray">
            <a:xfrm>
              <a:off x="2256" y="2072"/>
              <a:ext cx="158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>
                  <a:solidFill>
                    <a:srgbClr val="000000"/>
                  </a:solidFill>
                </a:rPr>
                <a:t>Создаем команду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1996440" y="2546350"/>
            <a:ext cx="5321300" cy="600075"/>
            <a:chOff x="1248" y="2612"/>
            <a:chExt cx="3352" cy="378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gray">
            <a:xfrm>
              <a:off x="1800" y="2612"/>
              <a:ext cx="280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>
                  <a:solidFill>
                    <a:srgbClr val="000000"/>
                  </a:solidFill>
                </a:rPr>
                <a:t>Анализируем основные понятия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1996440" y="3422650"/>
            <a:ext cx="5773738" cy="561975"/>
            <a:chOff x="1248" y="3226"/>
            <a:chExt cx="3637" cy="354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gray">
            <a:xfrm>
              <a:off x="1753" y="3226"/>
              <a:ext cx="313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>
                  <a:solidFill>
                    <a:srgbClr val="000000"/>
                  </a:solidFill>
                </a:rPr>
                <a:t>Продумываем структуру программы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38" y="5631380"/>
            <a:ext cx="1201016" cy="908383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166712" y="5977288"/>
            <a:ext cx="3861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0025D8"/>
                </a:solidFill>
                <a:hlinkClick r:id="rId3" action="ppaction://hlinkfile"/>
              </a:rPr>
              <a:t>Методические рекомендации здесь</a:t>
            </a:r>
            <a:endParaRPr lang="ru-RU" b="1" i="1" dirty="0">
              <a:solidFill>
                <a:srgbClr val="0025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5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1223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Что учесть в разработке РПВ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68918"/>
            <a:ext cx="7215940" cy="51832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ППВ – это </a:t>
            </a:r>
            <a:r>
              <a:rPr lang="ru-RU" sz="2400" dirty="0" smtClean="0">
                <a:solidFill>
                  <a:srgbClr val="FF0000"/>
                </a:solidFill>
              </a:rPr>
              <a:t>конструктор</a:t>
            </a:r>
            <a:r>
              <a:rPr lang="ru-RU" sz="2400" dirty="0" smtClean="0"/>
              <a:t>, с помощью которого </a:t>
            </a:r>
            <a:r>
              <a:rPr lang="ru-RU" sz="2400" dirty="0" smtClean="0">
                <a:solidFill>
                  <a:srgbClr val="FF0000"/>
                </a:solidFill>
              </a:rPr>
              <a:t>МОЖНО:</a:t>
            </a:r>
            <a:r>
              <a:rPr lang="ru-RU" sz="2400" dirty="0" smtClean="0"/>
              <a:t> </a:t>
            </a:r>
            <a:endParaRPr lang="ru-RU" sz="2400" dirty="0"/>
          </a:p>
          <a:p>
            <a:r>
              <a:rPr lang="ru-RU" sz="2400" dirty="0" smtClean="0"/>
              <a:t>включать в нее </a:t>
            </a:r>
            <a:r>
              <a:rPr lang="ru-RU" sz="2400" dirty="0" smtClean="0">
                <a:solidFill>
                  <a:srgbClr val="FF0000"/>
                </a:solidFill>
              </a:rPr>
              <a:t>только те вариативные</a:t>
            </a:r>
            <a:r>
              <a:rPr lang="ru-RU" sz="2400" dirty="0" smtClean="0"/>
              <a:t> </a:t>
            </a:r>
            <a:r>
              <a:rPr lang="ru-RU" sz="2400" dirty="0"/>
              <a:t>модули, которые помогут </a:t>
            </a:r>
            <a:r>
              <a:rPr lang="ru-RU" sz="2400" dirty="0" smtClean="0"/>
              <a:t>вам в организации воспитательного процесса,</a:t>
            </a:r>
            <a:endParaRPr lang="ru-RU" sz="2400" dirty="0"/>
          </a:p>
          <a:p>
            <a:r>
              <a:rPr lang="ru-RU" sz="2400" dirty="0" smtClean="0"/>
              <a:t>добавлять </a:t>
            </a:r>
            <a:r>
              <a:rPr lang="ru-RU" sz="2400" dirty="0"/>
              <a:t>в свою </a:t>
            </a:r>
            <a:r>
              <a:rPr lang="ru-RU" sz="2400" dirty="0" smtClean="0"/>
              <a:t>РПВ </a:t>
            </a:r>
            <a:r>
              <a:rPr lang="ru-RU" sz="2400" dirty="0" smtClean="0">
                <a:solidFill>
                  <a:srgbClr val="FF0000"/>
                </a:solidFill>
              </a:rPr>
              <a:t>собственные</a:t>
            </a:r>
            <a:r>
              <a:rPr lang="ru-RU" sz="2400" dirty="0" smtClean="0"/>
              <a:t> модули (по </a:t>
            </a:r>
            <a:r>
              <a:rPr lang="ru-RU" sz="2400" dirty="0"/>
              <a:t>образцу </a:t>
            </a:r>
            <a:r>
              <a:rPr lang="ru-RU" sz="2400" dirty="0" smtClean="0"/>
              <a:t>ППВ), </a:t>
            </a:r>
            <a:endParaRPr lang="ru-RU" sz="2400" dirty="0"/>
          </a:p>
          <a:p>
            <a:r>
              <a:rPr lang="ru-RU" sz="2400" dirty="0" smtClean="0"/>
              <a:t>располагать </a:t>
            </a:r>
            <a:r>
              <a:rPr lang="ru-RU" sz="2400" dirty="0">
                <a:solidFill>
                  <a:srgbClr val="C00000"/>
                </a:solidFill>
              </a:rPr>
              <a:t>выбранные вами </a:t>
            </a:r>
            <a:r>
              <a:rPr lang="ru-RU" sz="2400" dirty="0"/>
              <a:t>модули в соответствии с их </a:t>
            </a:r>
            <a:r>
              <a:rPr lang="ru-RU" sz="2400" dirty="0" smtClean="0"/>
              <a:t>значимостью, </a:t>
            </a:r>
            <a:endParaRPr lang="ru-RU" sz="2400" dirty="0"/>
          </a:p>
          <a:p>
            <a:pPr marL="0" indent="0">
              <a:buNone/>
            </a:pPr>
            <a:r>
              <a:rPr lang="ru-RU" sz="1800" dirty="0" smtClean="0"/>
              <a:t> </a:t>
            </a:r>
            <a:endParaRPr lang="ru-RU" sz="1800" dirty="0"/>
          </a:p>
          <a:p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138" y="5679507"/>
            <a:ext cx="1201016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47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0" y="-3357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Вместе мы всё сможем</a:t>
            </a:r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C0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7"/>
          <p:cNvSpPr/>
          <p:nvPr/>
        </p:nvSpPr>
        <p:spPr>
          <a:xfrm>
            <a:off x="819221" y="5541488"/>
            <a:ext cx="78927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Ссылка на материалы:</a:t>
            </a:r>
          </a:p>
          <a:p>
            <a:r>
              <a:rPr lang="en-US" b="1" dirty="0">
                <a:hlinkClick r:id="rId2"/>
              </a:rPr>
              <a:t>http://</a:t>
            </a:r>
            <a:r>
              <a:rPr lang="en-US" b="1" dirty="0" smtClean="0">
                <a:hlinkClick r:id="rId2"/>
              </a:rPr>
              <a:t>mmc.che.edu54.ru/index.php?option=com_content&amp;task=view&amp;id=824&amp;Itemid=0</a:t>
            </a:r>
            <a:r>
              <a:rPr lang="ru-RU" b="1" dirty="0" smtClean="0"/>
              <a:t> </a:t>
            </a:r>
            <a:endParaRPr lang="ru-RU" b="1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579" y="28985"/>
            <a:ext cx="2145978" cy="1627773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4308231" y="-705066"/>
            <a:ext cx="760692" cy="2945330"/>
          </a:xfrm>
          <a:prstGeom prst="rect">
            <a:avLst/>
          </a:prstGeom>
          <a:solidFill>
            <a:srgbClr val="675FFF"/>
          </a:solidFill>
        </p:spPr>
      </p:pic>
    </p:spTree>
    <p:extLst>
      <p:ext uri="{BB962C8B-B14F-4D97-AF65-F5344CB8AC3E}">
        <p14:creationId xmlns:p14="http://schemas.microsoft.com/office/powerpoint/2010/main" val="2495969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2323" y="385492"/>
            <a:ext cx="7886700" cy="27976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Новая стратегия воспитательной работы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6676" y="975302"/>
            <a:ext cx="7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2009г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60047" y="2531556"/>
            <a:ext cx="7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2019г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9430" y="4653919"/>
            <a:ext cx="7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2020г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36259" y="816152"/>
            <a:ext cx="5579091" cy="1477328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ФГОС общего образования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smtClean="0"/>
              <a:t>Программа ДНР, воспитание ФГОС НОО(2009г)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smtClean="0"/>
              <a:t>Программа воспитания и социализации ФГОС ООО</a:t>
            </a:r>
          </a:p>
          <a:p>
            <a:r>
              <a:rPr lang="ru-RU" i="1" dirty="0" smtClean="0"/>
              <a:t>(2010г – 12 пунктов,2012г-11пунктов</a:t>
            </a:r>
            <a:r>
              <a:rPr lang="ru-RU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165136" y="2394032"/>
            <a:ext cx="5150192" cy="1477328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Примерная программа воспитания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smtClean="0"/>
              <a:t>Структура примерной программы (4 раздела)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smtClean="0"/>
              <a:t>Инвариантные модули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smtClean="0"/>
              <a:t>Вариативные модули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 smtClean="0"/>
              <a:t>Ежегодный календарный план ВР</a:t>
            </a:r>
            <a:endParaRPr lang="ru-RU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1350177" y="4124762"/>
            <a:ext cx="6272982" cy="175432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ФЗ №273 «Об образовании в РФ» </a:t>
            </a:r>
            <a:r>
              <a:rPr lang="ru-RU" dirty="0" smtClean="0"/>
              <a:t>от 29.12.2012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Статьи 2,12,30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РП воспитания, примерный календарный план ВР, модули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Советы родителей, советы обучающихся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(изменения с 1.09.2020 до 1.09 2021)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508308" y="816152"/>
            <a:ext cx="484632" cy="978408"/>
          </a:xfrm>
          <a:prstGeom prst="downArrow">
            <a:avLst/>
          </a:prstGeom>
          <a:solidFill>
            <a:srgbClr val="0025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876" y="2394032"/>
            <a:ext cx="524301" cy="99373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49" y="4446301"/>
            <a:ext cx="524301" cy="993734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33" y="0"/>
            <a:ext cx="1200014" cy="910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02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3560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5050"/>
                </a:solidFill>
              </a:rPr>
              <a:t>Основания для разработки программы воспитания</a:t>
            </a:r>
            <a:endParaRPr lang="ru-RU" sz="3200" b="1" dirty="0">
              <a:solidFill>
                <a:srgbClr val="FF5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766" y="1881764"/>
            <a:ext cx="7886700" cy="497623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31 июля 2020 года принят закон N 304-ФЗ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О </a:t>
            </a:r>
            <a:r>
              <a:rPr lang="ru-RU" dirty="0"/>
              <a:t>ВНЕСЕНИИ ИЗМЕНЕНИЙ В ФЕДЕРАЛЬНЫЙ ЗАКОН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"</a:t>
            </a:r>
            <a:r>
              <a:rPr lang="ru-RU" dirty="0"/>
              <a:t>ОБ ОБРАЗОВАНИИ В РОССИЙСКОЙ ФЕДЕРАЦИИ" ПО ВОПРОСАМ ВОСПИТАНИЯ ОБУЧАЮЩИХСЯ.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14" y="5756509"/>
            <a:ext cx="1201016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38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9152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ЧТО НОВОГО</a:t>
            </a:r>
            <a:r>
              <a:rPr lang="ru-RU" dirty="0" smtClean="0"/>
              <a:t>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498" y="856649"/>
            <a:ext cx="7886700" cy="532277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b="1" dirty="0" smtClean="0"/>
              <a:t>Расширение </a:t>
            </a:r>
            <a:r>
              <a:rPr lang="ru-RU" sz="4000" b="1" dirty="0"/>
              <a:t>направлений воспитательной работы, а именно включение в него направлений по формированию у обучающихся:</a:t>
            </a:r>
            <a:endParaRPr lang="ru-RU" sz="4000" dirty="0"/>
          </a:p>
          <a:p>
            <a:pPr lvl="0"/>
            <a:r>
              <a:rPr lang="ru-RU" sz="4000" dirty="0"/>
              <a:t> чувства патриотизма и гражданственности,</a:t>
            </a:r>
          </a:p>
          <a:p>
            <a:pPr lvl="0"/>
            <a:r>
              <a:rPr lang="ru-RU" sz="4000" dirty="0"/>
              <a:t> уважения к памятникам защитников Отечества и подвигов героев Отечества,</a:t>
            </a:r>
          </a:p>
          <a:p>
            <a:pPr lvl="0"/>
            <a:r>
              <a:rPr lang="ru-RU" sz="4000" dirty="0"/>
              <a:t>уважения к закону и правопорядку, </a:t>
            </a:r>
          </a:p>
          <a:p>
            <a:pPr lvl="0"/>
            <a:r>
              <a:rPr lang="ru-RU" sz="4000" dirty="0"/>
              <a:t>уважения к человеку труда и старшему поколению, взаимного уважения,</a:t>
            </a:r>
          </a:p>
          <a:p>
            <a:pPr lvl="0"/>
            <a:r>
              <a:rPr lang="ru-RU" sz="4000" dirty="0"/>
              <a:t>бережного отношения к культурному наследию и традициям многонационального народа Российской Федерации, </a:t>
            </a:r>
          </a:p>
          <a:p>
            <a:pPr lvl="0"/>
            <a:r>
              <a:rPr lang="ru-RU" sz="4000" dirty="0"/>
              <a:t>бережного отношения к природе и окружающей среде;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49617"/>
            <a:ext cx="1201016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52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ЧТО НОВОГО…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504" y="1579418"/>
            <a:ext cx="7886700" cy="4652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Введение </a:t>
            </a:r>
            <a:r>
              <a:rPr lang="ru-RU" b="1" dirty="0"/>
              <a:t>таких документов по организации воспитательной работы, как:</a:t>
            </a:r>
            <a:endParaRPr lang="ru-RU" dirty="0"/>
          </a:p>
          <a:p>
            <a:pPr lvl="0"/>
            <a:r>
              <a:rPr lang="ru-RU" dirty="0"/>
              <a:t>«рабочая программа воспитания»</a:t>
            </a:r>
          </a:p>
          <a:p>
            <a:pPr lvl="0"/>
            <a:r>
              <a:rPr lang="ru-RU" dirty="0"/>
              <a:t>«календарный план воспитательной работы».</a:t>
            </a:r>
          </a:p>
          <a:p>
            <a:pPr marL="0" indent="0" algn="r">
              <a:buNone/>
            </a:pPr>
            <a:r>
              <a:rPr lang="ru-RU" dirty="0" smtClean="0"/>
              <a:t>* </a:t>
            </a:r>
            <a:r>
              <a:rPr lang="ru-RU" i="1" dirty="0" smtClean="0">
                <a:solidFill>
                  <a:srgbClr val="FF0000"/>
                </a:solidFill>
              </a:rPr>
              <a:t>Они </a:t>
            </a:r>
            <a:r>
              <a:rPr lang="ru-RU" i="1" dirty="0">
                <a:solidFill>
                  <a:srgbClr val="FF0000"/>
                </a:solidFill>
              </a:rPr>
              <a:t>должны быть включены в основную образовательную </a:t>
            </a:r>
            <a:r>
              <a:rPr lang="ru-RU" i="1" dirty="0" smtClean="0">
                <a:solidFill>
                  <a:srgbClr val="FF0000"/>
                </a:solidFill>
              </a:rPr>
              <a:t>программу!</a:t>
            </a:r>
            <a:endParaRPr lang="ru-RU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b="1" dirty="0" smtClean="0"/>
              <a:t>Закрепление </a:t>
            </a:r>
            <a:r>
              <a:rPr lang="ru-RU" b="1" dirty="0"/>
              <a:t>за образовательными организациями права на самостоятельную разработку этих документов.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58" y="5660256"/>
            <a:ext cx="1201016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89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222" y="211218"/>
            <a:ext cx="7886700" cy="71223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Примерная программа воспитания (ППВ)…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114" y="1524765"/>
            <a:ext cx="78867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разработана </a:t>
            </a:r>
            <a:r>
              <a:rPr lang="ru-RU" dirty="0"/>
              <a:t>сотрудниками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Института </a:t>
            </a:r>
            <a:r>
              <a:rPr lang="ru-RU" dirty="0"/>
              <a:t>стратегии развития образования </a:t>
            </a:r>
            <a:r>
              <a:rPr lang="ru-RU" dirty="0" smtClean="0"/>
              <a:t>РАО;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2 </a:t>
            </a:r>
            <a:r>
              <a:rPr lang="ru-RU" dirty="0"/>
              <a:t>июня 2020 года </a:t>
            </a:r>
            <a:r>
              <a:rPr lang="ru-RU" dirty="0" smtClean="0"/>
              <a:t>утверждена </a:t>
            </a:r>
            <a:r>
              <a:rPr lang="ru-RU" dirty="0"/>
              <a:t>на заседании Федерального учебно-методического объединения по общему </a:t>
            </a:r>
            <a:r>
              <a:rPr lang="ru-RU" dirty="0" smtClean="0"/>
              <a:t>образованию;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К программе разработаны методические рекомендации и сборник  разработок модулей программы воспитания </a:t>
            </a:r>
            <a:r>
              <a:rPr lang="ru-RU" sz="1800" dirty="0" smtClean="0"/>
              <a:t>(</a:t>
            </a:r>
            <a:r>
              <a:rPr lang="ru-RU" sz="1800" u="sng" dirty="0" smtClean="0">
                <a:hlinkClick r:id="rId2"/>
              </a:rPr>
              <a:t>http</a:t>
            </a:r>
            <a:r>
              <a:rPr lang="ru-RU" sz="1800" u="sng" dirty="0">
                <a:hlinkClick r:id="rId2"/>
              </a:rPr>
              <a:t>://</a:t>
            </a:r>
            <a:r>
              <a:rPr lang="ru-RU" sz="1800" u="sng" dirty="0" smtClean="0">
                <a:hlinkClick r:id="rId2"/>
              </a:rPr>
              <a:t>form.instrao.ru/examples.php</a:t>
            </a:r>
            <a:r>
              <a:rPr lang="ru-RU" sz="1800" u="sng" dirty="0" smtClean="0"/>
              <a:t>)</a:t>
            </a:r>
            <a:endParaRPr lang="ru-RU" sz="18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14" y="5604791"/>
            <a:ext cx="1201016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8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222" y="211218"/>
            <a:ext cx="7886700" cy="712236"/>
          </a:xfrm>
        </p:spPr>
        <p:txBody>
          <a:bodyPr>
            <a:normAutofit/>
          </a:bodyPr>
          <a:lstStyle/>
          <a:p>
            <a:pPr latinLnBrk="1"/>
            <a:r>
              <a:rPr lang="ru-RU" sz="3200" b="1" dirty="0">
                <a:solidFill>
                  <a:srgbClr val="FF0000"/>
                </a:solidFill>
              </a:rPr>
              <a:t>ПОЯСНИТЕЛЬНАЯ ЗАПИСКА </a:t>
            </a:r>
            <a:r>
              <a:rPr lang="ru-RU" sz="3200" b="1" dirty="0" smtClean="0">
                <a:solidFill>
                  <a:srgbClr val="FF0000"/>
                </a:solidFill>
              </a:rPr>
              <a:t> к ППВ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6222" y="851597"/>
            <a:ext cx="7356220" cy="556788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Назначение </a:t>
            </a:r>
            <a:r>
              <a:rPr lang="ru-RU" sz="2400" dirty="0" smtClean="0"/>
              <a:t>ППВ– </a:t>
            </a:r>
            <a:r>
              <a:rPr lang="ru-RU" sz="2400" dirty="0"/>
              <a:t>помочь школам создать и реализовать </a:t>
            </a:r>
            <a:r>
              <a:rPr lang="ru-RU" sz="2400" b="1" dirty="0"/>
              <a:t>собственные </a:t>
            </a:r>
            <a:r>
              <a:rPr lang="ru-RU" sz="2400" b="1" dirty="0" smtClean="0">
                <a:solidFill>
                  <a:srgbClr val="FF0000"/>
                </a:solidFill>
              </a:rPr>
              <a:t>работающие!!!!! </a:t>
            </a:r>
            <a:r>
              <a:rPr lang="ru-RU" sz="2400" b="1" dirty="0"/>
              <a:t>программы</a:t>
            </a:r>
            <a:r>
              <a:rPr lang="ru-RU" sz="2400" dirty="0"/>
              <a:t> </a:t>
            </a:r>
            <a:r>
              <a:rPr lang="ru-RU" sz="2400" dirty="0" smtClean="0"/>
              <a:t>воспитания (РПВ), стать </a:t>
            </a:r>
            <a:r>
              <a:rPr lang="ru-RU" sz="2400" b="1" dirty="0" smtClean="0"/>
              <a:t>конструктором</a:t>
            </a:r>
            <a:r>
              <a:rPr lang="ru-RU" sz="2400" dirty="0" smtClean="0"/>
              <a:t> для их создания </a:t>
            </a:r>
          </a:p>
          <a:p>
            <a:pPr latinLnBrk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ru-RU" sz="2400" dirty="0"/>
              <a:t>призвана обеспечить достижение </a:t>
            </a:r>
            <a:r>
              <a:rPr lang="ru-RU" sz="2400" dirty="0" smtClean="0"/>
              <a:t>учащимися </a:t>
            </a:r>
            <a:r>
              <a:rPr lang="ru-RU" sz="2400" b="1" dirty="0" smtClean="0"/>
              <a:t>личностных</a:t>
            </a:r>
            <a:r>
              <a:rPr lang="ru-RU" sz="2400" dirty="0" smtClean="0"/>
              <a:t> результатов: </a:t>
            </a:r>
          </a:p>
          <a:p>
            <a:pPr lvl="1" latinLnBrk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i="1" dirty="0" smtClean="0"/>
              <a:t>формирование </a:t>
            </a:r>
            <a:r>
              <a:rPr lang="ru-RU" i="1" dirty="0"/>
              <a:t>у обучающихся основ </a:t>
            </a:r>
            <a:r>
              <a:rPr lang="ru-RU" i="1" dirty="0">
                <a:solidFill>
                  <a:srgbClr val="FF0000"/>
                </a:solidFill>
              </a:rPr>
              <a:t>российской</a:t>
            </a:r>
            <a:r>
              <a:rPr lang="ru-RU" i="1" dirty="0"/>
              <a:t> идентичности; </a:t>
            </a:r>
            <a:endParaRPr lang="ru-RU" i="1" dirty="0" smtClean="0"/>
          </a:p>
          <a:p>
            <a:pPr lvl="1" latinLnBrk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i="1" dirty="0" smtClean="0"/>
              <a:t>готовность </a:t>
            </a:r>
            <a:r>
              <a:rPr lang="ru-RU" i="1" dirty="0"/>
              <a:t>обучающихся к </a:t>
            </a:r>
            <a:r>
              <a:rPr lang="ru-RU" i="1" dirty="0">
                <a:solidFill>
                  <a:srgbClr val="FF0000"/>
                </a:solidFill>
              </a:rPr>
              <a:t>саморазвитию</a:t>
            </a:r>
            <a:r>
              <a:rPr lang="ru-RU" i="1" dirty="0"/>
              <a:t>; </a:t>
            </a:r>
            <a:endParaRPr lang="ru-RU" i="1" dirty="0" smtClean="0"/>
          </a:p>
          <a:p>
            <a:pPr lvl="1" latinLnBrk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i="1" dirty="0" smtClean="0">
                <a:solidFill>
                  <a:srgbClr val="FF0000"/>
                </a:solidFill>
              </a:rPr>
              <a:t>мотивацию</a:t>
            </a:r>
            <a:r>
              <a:rPr lang="ru-RU" i="1" dirty="0" smtClean="0"/>
              <a:t> </a:t>
            </a:r>
            <a:r>
              <a:rPr lang="ru-RU" i="1" dirty="0"/>
              <a:t>к познанию и обучению; </a:t>
            </a:r>
            <a:endParaRPr lang="ru-RU" i="1" dirty="0" smtClean="0"/>
          </a:p>
          <a:p>
            <a:pPr lvl="1" latinLnBrk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i="1" dirty="0" smtClean="0">
                <a:solidFill>
                  <a:srgbClr val="FF0000"/>
                </a:solidFill>
              </a:rPr>
              <a:t>ценностные</a:t>
            </a:r>
            <a:r>
              <a:rPr lang="ru-RU" i="1" dirty="0" smtClean="0"/>
              <a:t> </a:t>
            </a:r>
            <a:r>
              <a:rPr lang="ru-RU" i="1" dirty="0"/>
              <a:t>установки и социально-значимые качества </a:t>
            </a:r>
            <a:r>
              <a:rPr lang="ru-RU" i="1" dirty="0" smtClean="0"/>
              <a:t> личности</a:t>
            </a:r>
            <a:r>
              <a:rPr lang="ru-RU" i="1" dirty="0"/>
              <a:t>; </a:t>
            </a:r>
            <a:endParaRPr lang="ru-RU" i="1" dirty="0" smtClean="0"/>
          </a:p>
          <a:p>
            <a:pPr lvl="1" latinLnBrk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i="1" dirty="0" smtClean="0">
                <a:solidFill>
                  <a:srgbClr val="FF0000"/>
                </a:solidFill>
              </a:rPr>
              <a:t>активное</a:t>
            </a:r>
            <a:r>
              <a:rPr lang="ru-RU" i="1" dirty="0" smtClean="0"/>
              <a:t> </a:t>
            </a:r>
            <a:r>
              <a:rPr lang="ru-RU" i="1" dirty="0"/>
              <a:t>участие в </a:t>
            </a:r>
            <a:r>
              <a:rPr lang="ru-RU" i="1" dirty="0" smtClean="0"/>
              <a:t>социально-значимой </a:t>
            </a:r>
            <a:r>
              <a:rPr lang="ru-RU" i="1" dirty="0"/>
              <a:t>деятельности</a:t>
            </a:r>
            <a:r>
              <a:rPr lang="ru-RU" i="1" dirty="0" smtClean="0"/>
              <a:t>. </a:t>
            </a:r>
            <a:endParaRPr lang="ru-RU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РПВ, </a:t>
            </a:r>
            <a:r>
              <a:rPr lang="ru-RU" sz="2400" dirty="0"/>
              <a:t>которую образовательная организация разрабатывает на основе примерной программы, должна быть </a:t>
            </a:r>
            <a:r>
              <a:rPr lang="ru-RU" sz="3300" b="1" dirty="0"/>
              <a:t>короткой и ясной</a:t>
            </a:r>
            <a:r>
              <a:rPr lang="ru-RU" sz="2400" dirty="0"/>
              <a:t>, содержащей конкретное описание предстоящей работы с детьми, а не общие рассуждения о воспитании.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К программе воспитания каждой школой прилагается ежегодный календарный план воспитательной работы. 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37" y="5843137"/>
            <a:ext cx="1201016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20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1366" y="1255257"/>
            <a:ext cx="727502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845656"/>
              </p:ext>
            </p:extLst>
          </p:nvPr>
        </p:nvGraphicFramePr>
        <p:xfrm>
          <a:off x="0" y="86628"/>
          <a:ext cx="8094846" cy="6660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94846"/>
              </a:tblGrid>
              <a:tr h="101818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3600" kern="100" dirty="0">
                          <a:effectLst/>
                        </a:rPr>
                        <a:t>Программа воспитания</a:t>
                      </a:r>
                      <a:endParaRPr lang="ru-RU" sz="3600" kern="100" dirty="0">
                        <a:effectLst/>
                        <a:latin typeface="№Е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0697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Единые для всех уровней общего образования разделы: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1950" algn="l"/>
                        </a:tabLst>
                      </a:pPr>
                      <a:r>
                        <a:rPr lang="ru-RU" sz="2000" dirty="0">
                          <a:effectLst/>
                        </a:rPr>
                        <a:t>«Особенности организуемого в школе воспитательного процесса»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1950" algn="l"/>
                        </a:tabLst>
                      </a:pPr>
                      <a:r>
                        <a:rPr lang="ru-RU" sz="2000" dirty="0">
                          <a:effectLst/>
                        </a:rPr>
                        <a:t>«Цель и задачи воспитания»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1950" algn="l"/>
                        </a:tabLst>
                      </a:pPr>
                      <a:r>
                        <a:rPr lang="ru-RU" sz="2000" dirty="0">
                          <a:effectLst/>
                        </a:rPr>
                        <a:t>«Виды, формы и содержание деятельности»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361950" algn="l"/>
                        </a:tabLst>
                      </a:pPr>
                      <a:r>
                        <a:rPr lang="ru-RU" sz="2000" dirty="0">
                          <a:effectLst/>
                        </a:rPr>
                        <a:t>«Основные направления самоанализа воспитательной работы»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157272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kern="100" dirty="0">
                          <a:effectLst/>
                        </a:rPr>
                        <a:t>Особенные для каждого уровня общего образования приложения: </a:t>
                      </a:r>
                      <a:endParaRPr lang="ru-RU" sz="2000" kern="100" dirty="0" smtClean="0">
                        <a:effectLst/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000" kern="100" dirty="0" smtClean="0">
                          <a:effectLst/>
                        </a:rPr>
                        <a:t>календарные </a:t>
                      </a:r>
                      <a:r>
                        <a:rPr lang="ru-RU" sz="2000" kern="100" dirty="0">
                          <a:effectLst/>
                        </a:rPr>
                        <a:t>планы воспитательной работы</a:t>
                      </a:r>
                      <a:endParaRPr lang="ru-RU" sz="2000" kern="100" dirty="0">
                        <a:effectLst/>
                        <a:latin typeface="№Е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369" y="5823886"/>
            <a:ext cx="1201016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17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222" y="211218"/>
            <a:ext cx="7886700" cy="712236"/>
          </a:xfrm>
        </p:spPr>
        <p:txBody>
          <a:bodyPr>
            <a:normAutofit/>
          </a:bodyPr>
          <a:lstStyle/>
          <a:p>
            <a:pPr algn="ctr" latinLnBrk="1"/>
            <a:r>
              <a:rPr lang="ru-RU" sz="3200" b="1" dirty="0" smtClean="0">
                <a:solidFill>
                  <a:srgbClr val="FF0000"/>
                </a:solidFill>
              </a:rPr>
              <a:t>«</a:t>
            </a:r>
            <a:r>
              <a:rPr lang="ru-RU" b="1" dirty="0">
                <a:solidFill>
                  <a:srgbClr val="FF0000"/>
                </a:solidFill>
              </a:rPr>
              <a:t>Цель</a:t>
            </a:r>
            <a:r>
              <a:rPr lang="ru-RU" sz="3200" b="1" dirty="0">
                <a:solidFill>
                  <a:srgbClr val="FF0000"/>
                </a:solidFill>
              </a:rPr>
              <a:t> и задачи воспитания</a:t>
            </a:r>
            <a:r>
              <a:rPr lang="ru-RU" sz="3200" b="1" dirty="0" smtClean="0">
                <a:solidFill>
                  <a:srgbClr val="FF0000"/>
                </a:solidFill>
              </a:rPr>
              <a:t>»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1366" y="1255256"/>
            <a:ext cx="7693106" cy="502041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b="1" dirty="0" smtClean="0"/>
              <a:t>Цель </a:t>
            </a:r>
            <a:r>
              <a:rPr lang="ru-RU" sz="4000" dirty="0"/>
              <a:t>воспитания </a:t>
            </a:r>
            <a:r>
              <a:rPr lang="ru-RU" sz="4000" dirty="0" smtClean="0"/>
              <a:t>-личностное </a:t>
            </a:r>
            <a:r>
              <a:rPr lang="ru-RU" sz="4000" dirty="0"/>
              <a:t>развитие школьников, проявляющееся:</a:t>
            </a:r>
          </a:p>
          <a:p>
            <a:pPr marL="0" indent="0">
              <a:buNone/>
            </a:pPr>
            <a:r>
              <a:rPr lang="ru-RU" sz="4000" dirty="0"/>
              <a:t>1) в усвоении ими </a:t>
            </a:r>
            <a:r>
              <a:rPr lang="ru-RU" sz="4000" dirty="0">
                <a:solidFill>
                  <a:srgbClr val="FF0000"/>
                </a:solidFill>
              </a:rPr>
              <a:t>знаний</a:t>
            </a:r>
            <a:r>
              <a:rPr lang="ru-RU" sz="4000" dirty="0"/>
              <a:t> основных норм, которые общество выработало на основе этих ценностей (то есть, в усвоении ими социально значимых знаний); </a:t>
            </a:r>
          </a:p>
          <a:p>
            <a:pPr marL="0" indent="0">
              <a:buNone/>
            </a:pPr>
            <a:r>
              <a:rPr lang="ru-RU" sz="4000" dirty="0"/>
              <a:t>2) в развитии их позитивных </a:t>
            </a:r>
            <a:r>
              <a:rPr lang="ru-RU" sz="4000" dirty="0">
                <a:solidFill>
                  <a:srgbClr val="FF0000"/>
                </a:solidFill>
              </a:rPr>
              <a:t>отношений</a:t>
            </a:r>
            <a:r>
              <a:rPr lang="ru-RU" sz="4000" dirty="0"/>
              <a:t> к этим общественным ценностям (то есть в развитии их социально значимых отношений);</a:t>
            </a:r>
          </a:p>
          <a:p>
            <a:pPr marL="0" indent="0">
              <a:buNone/>
            </a:pPr>
            <a:r>
              <a:rPr lang="ru-RU" sz="4000" dirty="0"/>
              <a:t>3) в приобретении ими соответствующего этим ценностям </a:t>
            </a:r>
            <a:r>
              <a:rPr lang="ru-RU" sz="4000" dirty="0">
                <a:solidFill>
                  <a:srgbClr val="FF0000"/>
                </a:solidFill>
              </a:rPr>
              <a:t>опыта</a:t>
            </a:r>
            <a:r>
              <a:rPr lang="ru-RU" sz="4000" dirty="0"/>
              <a:t> поведения, опыта применения сформированных знаний и отношений на практике (то есть в приобретении ими опыта осуществления социально значимых дел).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388" y="5821479"/>
            <a:ext cx="1201016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14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993</TotalTime>
  <Words>672</Words>
  <Application>Microsoft Office PowerPoint</Application>
  <PresentationFormat>Экран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ВОСПИТАНИЕ 2020</vt:lpstr>
      <vt:lpstr>Новая стратегия воспитательной работы</vt:lpstr>
      <vt:lpstr>Основания для разработки программы воспитания</vt:lpstr>
      <vt:lpstr>ЧТО НОВОГО…</vt:lpstr>
      <vt:lpstr>ЧТО НОВОГО…</vt:lpstr>
      <vt:lpstr>Примерная программа воспитания (ППВ)…</vt:lpstr>
      <vt:lpstr>ПОЯСНИТЕЛЬНАЯ ЗАПИСКА  к ППВ </vt:lpstr>
      <vt:lpstr>Презентация PowerPoint</vt:lpstr>
      <vt:lpstr>«Цель и задачи воспитания» </vt:lpstr>
      <vt:lpstr>Целевые приоритеты  дошкольного образования</vt:lpstr>
      <vt:lpstr>ПРИМЕРНЫЙ АЛГОРИТМ РАЗРАБОТКИ  РПВ ДОО</vt:lpstr>
      <vt:lpstr>Что учесть в разработке РПВ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Владелец</cp:lastModifiedBy>
  <cp:revision>68</cp:revision>
  <dcterms:created xsi:type="dcterms:W3CDTF">2019-02-21T15:01:25Z</dcterms:created>
  <dcterms:modified xsi:type="dcterms:W3CDTF">2021-03-16T08:13:57Z</dcterms:modified>
</cp:coreProperties>
</file>