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300" r:id="rId3"/>
    <p:sldId id="268" r:id="rId4"/>
    <p:sldId id="259" r:id="rId5"/>
    <p:sldId id="294" r:id="rId6"/>
    <p:sldId id="301" r:id="rId7"/>
    <p:sldId id="302" r:id="rId8"/>
    <p:sldId id="303" r:id="rId9"/>
    <p:sldId id="286" r:id="rId10"/>
    <p:sldId id="304" r:id="rId11"/>
    <p:sldId id="305" r:id="rId12"/>
    <p:sldId id="28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1F19"/>
    <a:srgbClr val="7D97C6"/>
    <a:srgbClr val="8F1C16"/>
    <a:srgbClr val="B71F24"/>
    <a:srgbClr val="2C5B3C"/>
    <a:srgbClr val="385B47"/>
    <a:srgbClr val="436D55"/>
    <a:srgbClr val="2A6D60"/>
    <a:srgbClr val="22574C"/>
    <a:srgbClr val="2A5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9"/>
    <p:restoredTop sz="95204"/>
  </p:normalViewPr>
  <p:slideViewPr>
    <p:cSldViewPr snapToGrid="0" snapToObjects="1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\C:\Users\User\AppData\Local\Temp\Rar$DIa5204.17450\colormap_2018-04-03_Russia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Лист3!$G$9:$H$9</c:f>
              <c:numCache>
                <c:formatCode>General</c:formatCode>
                <c:ptCount val="2"/>
                <c:pt idx="0">
                  <c:v>2005</c:v>
                </c:pt>
                <c:pt idx="1">
                  <c:v>2015</c:v>
                </c:pt>
              </c:numCache>
            </c:numRef>
          </c:cat>
          <c:val>
            <c:numRef>
              <c:f>Лист3!$G$10:$H$10</c:f>
              <c:numCache>
                <c:formatCode>#,##0</c:formatCode>
                <c:ptCount val="2"/>
                <c:pt idx="0">
                  <c:v>175241</c:v>
                </c:pt>
                <c:pt idx="1">
                  <c:v>236939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C2-47F7-AEC0-4B15E14FAF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2608192"/>
        <c:axId val="2082655776"/>
      </c:barChart>
      <c:catAx>
        <c:axId val="208260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2655776"/>
        <c:crosses val="autoZero"/>
        <c:auto val="1"/>
        <c:lblAlgn val="ctr"/>
        <c:lblOffset val="100"/>
        <c:noMultiLvlLbl val="0"/>
      </c:catAx>
      <c:valAx>
        <c:axId val="2082655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260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F5EEED-D435-7241-9FE0-58208ABA394B}" type="doc">
      <dgm:prSet loTypeId="urn:microsoft.com/office/officeart/2005/8/layout/cycle8" loCatId="" qsTypeId="urn:microsoft.com/office/officeart/2005/8/quickstyle/simple5" qsCatId="simple" csTypeId="urn:microsoft.com/office/officeart/2005/8/colors/accent1_5" csCatId="accent1" phldr="1"/>
      <dgm:spPr/>
    </dgm:pt>
    <dgm:pt modelId="{66B74D08-06C1-FE4E-ADBC-BC25658BD1D7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Деградация личности</a:t>
          </a:r>
          <a:endParaRPr lang="ru-RU" sz="1800" dirty="0"/>
        </a:p>
      </dgm:t>
    </dgm:pt>
    <dgm:pt modelId="{6753AECF-0DFA-2047-BB0F-E35291993B12}" type="parTrans" cxnId="{551588E2-04F4-614F-956B-3311DE6C6005}">
      <dgm:prSet/>
      <dgm:spPr/>
      <dgm:t>
        <a:bodyPr/>
        <a:lstStyle/>
        <a:p>
          <a:endParaRPr lang="ru-RU"/>
        </a:p>
      </dgm:t>
    </dgm:pt>
    <dgm:pt modelId="{6331A461-4CB6-5242-9A1E-8BE06BB08636}" type="sibTrans" cxnId="{551588E2-04F4-614F-956B-3311DE6C6005}">
      <dgm:prSet/>
      <dgm:spPr/>
      <dgm:t>
        <a:bodyPr/>
        <a:lstStyle/>
        <a:p>
          <a:endParaRPr lang="ru-RU"/>
        </a:p>
      </dgm:t>
    </dgm:pt>
    <dgm:pt modelId="{2E435D61-C523-0745-A5F4-8E7EA1732A03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Угрозы разрушения семьи и правопорядка в обществе </a:t>
          </a:r>
          <a:endParaRPr lang="ru-RU" sz="1800" dirty="0"/>
        </a:p>
      </dgm:t>
    </dgm:pt>
    <dgm:pt modelId="{15B300D6-3B4F-4646-959D-9A0F92486663}" type="parTrans" cxnId="{F148FD5F-418D-574B-A654-63D22A6CB593}">
      <dgm:prSet/>
      <dgm:spPr/>
      <dgm:t>
        <a:bodyPr/>
        <a:lstStyle/>
        <a:p>
          <a:endParaRPr lang="ru-RU"/>
        </a:p>
      </dgm:t>
    </dgm:pt>
    <dgm:pt modelId="{FE4C36BC-B6B2-A643-ADD1-5F3B2FED8C68}" type="sibTrans" cxnId="{F148FD5F-418D-574B-A654-63D22A6CB593}">
      <dgm:prSet/>
      <dgm:spPr/>
      <dgm:t>
        <a:bodyPr/>
        <a:lstStyle/>
        <a:p>
          <a:endParaRPr lang="ru-RU"/>
        </a:p>
      </dgm:t>
    </dgm:pt>
    <dgm:pt modelId="{E689801E-11EC-4145-B132-490DD15B1B9E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Систематическое употребление психоактивных веществ, вызывающих привыкание</a:t>
          </a:r>
          <a:endParaRPr lang="ru-RU" sz="1400" dirty="0"/>
        </a:p>
      </dgm:t>
    </dgm:pt>
    <dgm:pt modelId="{49450F69-7A4F-A141-9687-C06E788CDDBF}" type="parTrans" cxnId="{86616F72-DFF0-F944-86F7-CDCC13971558}">
      <dgm:prSet/>
      <dgm:spPr/>
      <dgm:t>
        <a:bodyPr/>
        <a:lstStyle/>
        <a:p>
          <a:endParaRPr lang="ru-RU"/>
        </a:p>
      </dgm:t>
    </dgm:pt>
    <dgm:pt modelId="{49158E90-4D99-0C42-812A-A4C5DCB4FE5C}" type="sibTrans" cxnId="{86616F72-DFF0-F944-86F7-CDCC13971558}">
      <dgm:prSet/>
      <dgm:spPr/>
      <dgm:t>
        <a:bodyPr/>
        <a:lstStyle/>
        <a:p>
          <a:endParaRPr lang="ru-RU"/>
        </a:p>
      </dgm:t>
    </dgm:pt>
    <dgm:pt modelId="{A55390D2-38F8-1F43-89C5-CC12E01EEBA5}" type="pres">
      <dgm:prSet presAssocID="{DEF5EEED-D435-7241-9FE0-58208ABA394B}" presName="compositeShape" presStyleCnt="0">
        <dgm:presLayoutVars>
          <dgm:chMax val="7"/>
          <dgm:dir/>
          <dgm:resizeHandles val="exact"/>
        </dgm:presLayoutVars>
      </dgm:prSet>
      <dgm:spPr/>
    </dgm:pt>
    <dgm:pt modelId="{C3C32AE5-6917-D041-B3A2-4D2CB36365C0}" type="pres">
      <dgm:prSet presAssocID="{DEF5EEED-D435-7241-9FE0-58208ABA394B}" presName="wedge1" presStyleLbl="node1" presStyleIdx="0" presStyleCnt="3" custScaleX="97425" custScaleY="96029" custLinFactNeighborX="360" custLinFactNeighborY="-720"/>
      <dgm:spPr/>
      <dgm:t>
        <a:bodyPr/>
        <a:lstStyle/>
        <a:p>
          <a:endParaRPr lang="ru-RU"/>
        </a:p>
      </dgm:t>
    </dgm:pt>
    <dgm:pt modelId="{B192BC56-C3B3-464B-A592-58E37DBF03C8}" type="pres">
      <dgm:prSet presAssocID="{DEF5EEED-D435-7241-9FE0-58208ABA394B}" presName="dummy1a" presStyleCnt="0"/>
      <dgm:spPr/>
    </dgm:pt>
    <dgm:pt modelId="{83CCAE14-415B-2545-B4BE-E20EAB0874DE}" type="pres">
      <dgm:prSet presAssocID="{DEF5EEED-D435-7241-9FE0-58208ABA394B}" presName="dummy1b" presStyleCnt="0"/>
      <dgm:spPr/>
    </dgm:pt>
    <dgm:pt modelId="{81EE16D3-AE5B-4040-9645-DBD0219ECE78}" type="pres">
      <dgm:prSet presAssocID="{DEF5EEED-D435-7241-9FE0-58208ABA394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14184-FD82-6047-AD5E-2C7EA227689C}" type="pres">
      <dgm:prSet presAssocID="{DEF5EEED-D435-7241-9FE0-58208ABA394B}" presName="wedge2" presStyleLbl="node1" presStyleIdx="1" presStyleCnt="3" custScaleX="101493"/>
      <dgm:spPr/>
      <dgm:t>
        <a:bodyPr/>
        <a:lstStyle/>
        <a:p>
          <a:endParaRPr lang="ru-RU"/>
        </a:p>
      </dgm:t>
    </dgm:pt>
    <dgm:pt modelId="{F43E4337-4555-9F4F-A4ED-8EFCD7FEBFFD}" type="pres">
      <dgm:prSet presAssocID="{DEF5EEED-D435-7241-9FE0-58208ABA394B}" presName="dummy2a" presStyleCnt="0"/>
      <dgm:spPr/>
    </dgm:pt>
    <dgm:pt modelId="{6357DC5B-7E5A-0544-950C-6F6B2310793E}" type="pres">
      <dgm:prSet presAssocID="{DEF5EEED-D435-7241-9FE0-58208ABA394B}" presName="dummy2b" presStyleCnt="0"/>
      <dgm:spPr/>
    </dgm:pt>
    <dgm:pt modelId="{142A0540-6FCC-5548-A2F6-DE8E6A702044}" type="pres">
      <dgm:prSet presAssocID="{DEF5EEED-D435-7241-9FE0-58208ABA394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41B45C-1162-1244-9FB0-E6DF2741612B}" type="pres">
      <dgm:prSet presAssocID="{DEF5EEED-D435-7241-9FE0-58208ABA394B}" presName="wedge3" presStyleLbl="node1" presStyleIdx="2" presStyleCnt="3"/>
      <dgm:spPr/>
      <dgm:t>
        <a:bodyPr/>
        <a:lstStyle/>
        <a:p>
          <a:endParaRPr lang="ru-RU"/>
        </a:p>
      </dgm:t>
    </dgm:pt>
    <dgm:pt modelId="{069327E8-404E-FD4D-8EB1-E8BEB863D638}" type="pres">
      <dgm:prSet presAssocID="{DEF5EEED-D435-7241-9FE0-58208ABA394B}" presName="dummy3a" presStyleCnt="0"/>
      <dgm:spPr/>
    </dgm:pt>
    <dgm:pt modelId="{0AD6B877-062A-FF48-9B36-3400D7CC7E43}" type="pres">
      <dgm:prSet presAssocID="{DEF5EEED-D435-7241-9FE0-58208ABA394B}" presName="dummy3b" presStyleCnt="0"/>
      <dgm:spPr/>
    </dgm:pt>
    <dgm:pt modelId="{AFC1ACB0-F8A1-874B-AEF0-B6499C5717B8}" type="pres">
      <dgm:prSet presAssocID="{DEF5EEED-D435-7241-9FE0-58208ABA394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47495-71A7-1B48-81EF-E37B1C705215}" type="pres">
      <dgm:prSet presAssocID="{6331A461-4CB6-5242-9A1E-8BE06BB08636}" presName="arrowWedge1" presStyleLbl="fgSibTrans2D1" presStyleIdx="0" presStyleCnt="3"/>
      <dgm:spPr/>
    </dgm:pt>
    <dgm:pt modelId="{84456082-E3E7-4D4D-BC4E-65619DF1D904}" type="pres">
      <dgm:prSet presAssocID="{FE4C36BC-B6B2-A643-ADD1-5F3B2FED8C68}" presName="arrowWedge2" presStyleLbl="fgSibTrans2D1" presStyleIdx="1" presStyleCnt="3"/>
      <dgm:spPr/>
    </dgm:pt>
    <dgm:pt modelId="{440F21F0-A332-424A-A918-097388882D42}" type="pres">
      <dgm:prSet presAssocID="{49158E90-4D99-0C42-812A-A4C5DCB4FE5C}" presName="arrowWedge3" presStyleLbl="fgSibTrans2D1" presStyleIdx="2" presStyleCnt="3"/>
      <dgm:spPr/>
    </dgm:pt>
  </dgm:ptLst>
  <dgm:cxnLst>
    <dgm:cxn modelId="{551588E2-04F4-614F-956B-3311DE6C6005}" srcId="{DEF5EEED-D435-7241-9FE0-58208ABA394B}" destId="{66B74D08-06C1-FE4E-ADBC-BC25658BD1D7}" srcOrd="0" destOrd="0" parTransId="{6753AECF-0DFA-2047-BB0F-E35291993B12}" sibTransId="{6331A461-4CB6-5242-9A1E-8BE06BB08636}"/>
    <dgm:cxn modelId="{971237A3-A1B0-2048-97D4-A30692C18B8C}" type="presOf" srcId="{2E435D61-C523-0745-A5F4-8E7EA1732A03}" destId="{142A0540-6FCC-5548-A2F6-DE8E6A702044}" srcOrd="1" destOrd="0" presId="urn:microsoft.com/office/officeart/2005/8/layout/cycle8"/>
    <dgm:cxn modelId="{86616F72-DFF0-F944-86F7-CDCC13971558}" srcId="{DEF5EEED-D435-7241-9FE0-58208ABA394B}" destId="{E689801E-11EC-4145-B132-490DD15B1B9E}" srcOrd="2" destOrd="0" parTransId="{49450F69-7A4F-A141-9687-C06E788CDDBF}" sibTransId="{49158E90-4D99-0C42-812A-A4C5DCB4FE5C}"/>
    <dgm:cxn modelId="{78710508-E1FA-0144-ADCB-BE6F2EA7AD6D}" type="presOf" srcId="{E689801E-11EC-4145-B132-490DD15B1B9E}" destId="{AFC1ACB0-F8A1-874B-AEF0-B6499C5717B8}" srcOrd="1" destOrd="0" presId="urn:microsoft.com/office/officeart/2005/8/layout/cycle8"/>
    <dgm:cxn modelId="{6776C473-AE0A-0D4B-86E4-CBE9ECE6ED53}" type="presOf" srcId="{2E435D61-C523-0745-A5F4-8E7EA1732A03}" destId="{EE314184-FD82-6047-AD5E-2C7EA227689C}" srcOrd="0" destOrd="0" presId="urn:microsoft.com/office/officeart/2005/8/layout/cycle8"/>
    <dgm:cxn modelId="{42C2B270-6CA4-F943-B934-85F1B6DB0005}" type="presOf" srcId="{E689801E-11EC-4145-B132-490DD15B1B9E}" destId="{B041B45C-1162-1244-9FB0-E6DF2741612B}" srcOrd="0" destOrd="0" presId="urn:microsoft.com/office/officeart/2005/8/layout/cycle8"/>
    <dgm:cxn modelId="{5F2346C7-B730-4B44-A011-95482CF25726}" type="presOf" srcId="{DEF5EEED-D435-7241-9FE0-58208ABA394B}" destId="{A55390D2-38F8-1F43-89C5-CC12E01EEBA5}" srcOrd="0" destOrd="0" presId="urn:microsoft.com/office/officeart/2005/8/layout/cycle8"/>
    <dgm:cxn modelId="{EEBDB540-32BA-114B-BAAC-87D0DB196A12}" type="presOf" srcId="{66B74D08-06C1-FE4E-ADBC-BC25658BD1D7}" destId="{81EE16D3-AE5B-4040-9645-DBD0219ECE78}" srcOrd="1" destOrd="0" presId="urn:microsoft.com/office/officeart/2005/8/layout/cycle8"/>
    <dgm:cxn modelId="{99C98FF1-5AA5-D24E-94D7-960F1FC8ACC8}" type="presOf" srcId="{66B74D08-06C1-FE4E-ADBC-BC25658BD1D7}" destId="{C3C32AE5-6917-D041-B3A2-4D2CB36365C0}" srcOrd="0" destOrd="0" presId="urn:microsoft.com/office/officeart/2005/8/layout/cycle8"/>
    <dgm:cxn modelId="{F148FD5F-418D-574B-A654-63D22A6CB593}" srcId="{DEF5EEED-D435-7241-9FE0-58208ABA394B}" destId="{2E435D61-C523-0745-A5F4-8E7EA1732A03}" srcOrd="1" destOrd="0" parTransId="{15B300D6-3B4F-4646-959D-9A0F92486663}" sibTransId="{FE4C36BC-B6B2-A643-ADD1-5F3B2FED8C68}"/>
    <dgm:cxn modelId="{396BE35D-5DCF-1C4E-AE50-D917C8DE24E8}" type="presParOf" srcId="{A55390D2-38F8-1F43-89C5-CC12E01EEBA5}" destId="{C3C32AE5-6917-D041-B3A2-4D2CB36365C0}" srcOrd="0" destOrd="0" presId="urn:microsoft.com/office/officeart/2005/8/layout/cycle8"/>
    <dgm:cxn modelId="{022974C7-1799-8844-AFDA-17723A753FD0}" type="presParOf" srcId="{A55390D2-38F8-1F43-89C5-CC12E01EEBA5}" destId="{B192BC56-C3B3-464B-A592-58E37DBF03C8}" srcOrd="1" destOrd="0" presId="urn:microsoft.com/office/officeart/2005/8/layout/cycle8"/>
    <dgm:cxn modelId="{AF2BEEEF-9B84-224E-9FF2-650C1AB2FCE2}" type="presParOf" srcId="{A55390D2-38F8-1F43-89C5-CC12E01EEBA5}" destId="{83CCAE14-415B-2545-B4BE-E20EAB0874DE}" srcOrd="2" destOrd="0" presId="urn:microsoft.com/office/officeart/2005/8/layout/cycle8"/>
    <dgm:cxn modelId="{2F4285E6-2183-A64B-8A21-E2301E136DF3}" type="presParOf" srcId="{A55390D2-38F8-1F43-89C5-CC12E01EEBA5}" destId="{81EE16D3-AE5B-4040-9645-DBD0219ECE78}" srcOrd="3" destOrd="0" presId="urn:microsoft.com/office/officeart/2005/8/layout/cycle8"/>
    <dgm:cxn modelId="{E50FC889-012A-5E45-9EC0-9587D22EECC8}" type="presParOf" srcId="{A55390D2-38F8-1F43-89C5-CC12E01EEBA5}" destId="{EE314184-FD82-6047-AD5E-2C7EA227689C}" srcOrd="4" destOrd="0" presId="urn:microsoft.com/office/officeart/2005/8/layout/cycle8"/>
    <dgm:cxn modelId="{B39F4256-0D57-5541-B660-AFB927F9E008}" type="presParOf" srcId="{A55390D2-38F8-1F43-89C5-CC12E01EEBA5}" destId="{F43E4337-4555-9F4F-A4ED-8EFCD7FEBFFD}" srcOrd="5" destOrd="0" presId="urn:microsoft.com/office/officeart/2005/8/layout/cycle8"/>
    <dgm:cxn modelId="{39C59378-42A4-FC44-BA9B-6CA61CC9C187}" type="presParOf" srcId="{A55390D2-38F8-1F43-89C5-CC12E01EEBA5}" destId="{6357DC5B-7E5A-0544-950C-6F6B2310793E}" srcOrd="6" destOrd="0" presId="urn:microsoft.com/office/officeart/2005/8/layout/cycle8"/>
    <dgm:cxn modelId="{5F181DB2-52AA-8247-B914-A0094FEB0AA5}" type="presParOf" srcId="{A55390D2-38F8-1F43-89C5-CC12E01EEBA5}" destId="{142A0540-6FCC-5548-A2F6-DE8E6A702044}" srcOrd="7" destOrd="0" presId="urn:microsoft.com/office/officeart/2005/8/layout/cycle8"/>
    <dgm:cxn modelId="{C28D27D6-8B58-3D46-87EB-BA248EB45812}" type="presParOf" srcId="{A55390D2-38F8-1F43-89C5-CC12E01EEBA5}" destId="{B041B45C-1162-1244-9FB0-E6DF2741612B}" srcOrd="8" destOrd="0" presId="urn:microsoft.com/office/officeart/2005/8/layout/cycle8"/>
    <dgm:cxn modelId="{CF0E3BF7-C859-6E4A-98CB-7C979DA9CD83}" type="presParOf" srcId="{A55390D2-38F8-1F43-89C5-CC12E01EEBA5}" destId="{069327E8-404E-FD4D-8EB1-E8BEB863D638}" srcOrd="9" destOrd="0" presId="urn:microsoft.com/office/officeart/2005/8/layout/cycle8"/>
    <dgm:cxn modelId="{1AA3F243-CBEE-EB4E-889C-E2C0A1EEC1BE}" type="presParOf" srcId="{A55390D2-38F8-1F43-89C5-CC12E01EEBA5}" destId="{0AD6B877-062A-FF48-9B36-3400D7CC7E43}" srcOrd="10" destOrd="0" presId="urn:microsoft.com/office/officeart/2005/8/layout/cycle8"/>
    <dgm:cxn modelId="{BC55EF12-8899-D94F-9273-7A3D57CEB334}" type="presParOf" srcId="{A55390D2-38F8-1F43-89C5-CC12E01EEBA5}" destId="{AFC1ACB0-F8A1-874B-AEF0-B6499C5717B8}" srcOrd="11" destOrd="0" presId="urn:microsoft.com/office/officeart/2005/8/layout/cycle8"/>
    <dgm:cxn modelId="{285E0690-DF50-764E-BC45-A3E6B3C9E244}" type="presParOf" srcId="{A55390D2-38F8-1F43-89C5-CC12E01EEBA5}" destId="{FF047495-71A7-1B48-81EF-E37B1C705215}" srcOrd="12" destOrd="0" presId="urn:microsoft.com/office/officeart/2005/8/layout/cycle8"/>
    <dgm:cxn modelId="{32624230-260F-1041-B6C1-F4031A479E82}" type="presParOf" srcId="{A55390D2-38F8-1F43-89C5-CC12E01EEBA5}" destId="{84456082-E3E7-4D4D-BC4E-65619DF1D904}" srcOrd="13" destOrd="0" presId="urn:microsoft.com/office/officeart/2005/8/layout/cycle8"/>
    <dgm:cxn modelId="{490CDEF3-B164-C940-BFF9-D3F5C3D2E4F2}" type="presParOf" srcId="{A55390D2-38F8-1F43-89C5-CC12E01EEBA5}" destId="{440F21F0-A332-424A-A918-097388882D4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D3BAFC-0822-46CB-9E4E-6435C408C1A2}" type="doc">
      <dgm:prSet loTypeId="urn:microsoft.com/office/officeart/2005/8/layout/h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B7931D8-B32F-410F-895B-106544B68B10}">
      <dgm:prSet phldrT="[Текст]"/>
      <dgm:spPr>
        <a:solidFill>
          <a:srgbClr val="B71F24"/>
        </a:solidFill>
      </dgm:spPr>
      <dgm:t>
        <a:bodyPr/>
        <a:lstStyle/>
        <a:p>
          <a:r>
            <a:rPr lang="ru-RU" b="1" dirty="0" smtClean="0">
              <a:latin typeface="Helvetica" charset="0"/>
              <a:ea typeface="Helvetica" charset="0"/>
              <a:cs typeface="Helvetica" charset="0"/>
            </a:rPr>
            <a:t>Медико-биологические </a:t>
          </a:r>
          <a:endParaRPr lang="ru-RU" b="1" dirty="0">
            <a:latin typeface="Helvetica" charset="0"/>
            <a:ea typeface="Helvetica" charset="0"/>
            <a:cs typeface="Helvetica" charset="0"/>
          </a:endParaRPr>
        </a:p>
      </dgm:t>
    </dgm:pt>
    <dgm:pt modelId="{A9F3455C-AB3A-4757-814E-27069598735E}" type="parTrans" cxnId="{F21E7B1F-D985-4D8B-B36D-95F8FC7652D8}">
      <dgm:prSet/>
      <dgm:spPr/>
      <dgm:t>
        <a:bodyPr/>
        <a:lstStyle/>
        <a:p>
          <a:endParaRPr lang="ru-RU"/>
        </a:p>
      </dgm:t>
    </dgm:pt>
    <dgm:pt modelId="{8D053A2C-A6D3-4872-BD32-3D7024D1EB73}" type="sibTrans" cxnId="{F21E7B1F-D985-4D8B-B36D-95F8FC7652D8}">
      <dgm:prSet/>
      <dgm:spPr/>
      <dgm:t>
        <a:bodyPr/>
        <a:lstStyle/>
        <a:p>
          <a:endParaRPr lang="ru-RU"/>
        </a:p>
      </dgm:t>
    </dgm:pt>
    <dgm:pt modelId="{A9F38B8B-1FD3-4F97-A4B5-34AAF9B71316}">
      <dgm:prSet phldrT="[Текст]" custT="1"/>
      <dgm:spPr>
        <a:solidFill>
          <a:srgbClr val="A31F19">
            <a:alpha val="18824"/>
          </a:srgbClr>
        </a:solidFill>
      </dgm:spPr>
      <dgm:t>
        <a:bodyPr/>
        <a:lstStyle/>
        <a:p>
          <a:pPr>
            <a:spcAft>
              <a:spcPts val="1560"/>
            </a:spcAft>
          </a:pPr>
          <a:r>
            <a:rPr lang="ru-RU" sz="2000" dirty="0">
              <a:latin typeface="Helvetica" charset="0"/>
              <a:ea typeface="Helvetica" charset="0"/>
              <a:cs typeface="Helvetica" charset="0"/>
            </a:rPr>
            <a:t>Тяжелые инфекции, передающиеся через кровь (гепатиты, ВИЧ, СПИД</a:t>
          </a:r>
          <a:r>
            <a:rPr lang="ru-RU" sz="2000" dirty="0" smtClean="0">
              <a:latin typeface="Helvetica" charset="0"/>
              <a:ea typeface="Helvetica" charset="0"/>
              <a:cs typeface="Helvetica" charset="0"/>
            </a:rPr>
            <a:t>)</a:t>
          </a:r>
          <a:endParaRPr lang="ru-RU" sz="2000" dirty="0">
            <a:latin typeface="Helvetica" charset="0"/>
            <a:ea typeface="Helvetica" charset="0"/>
            <a:cs typeface="Helvetica" charset="0"/>
          </a:endParaRPr>
        </a:p>
      </dgm:t>
    </dgm:pt>
    <dgm:pt modelId="{9487D1C6-55D6-406B-BFC3-6A8099075B87}" type="parTrans" cxnId="{43BEDC23-243F-4E5C-B5A6-A064E9046C35}">
      <dgm:prSet/>
      <dgm:spPr/>
      <dgm:t>
        <a:bodyPr/>
        <a:lstStyle/>
        <a:p>
          <a:endParaRPr lang="ru-RU"/>
        </a:p>
      </dgm:t>
    </dgm:pt>
    <dgm:pt modelId="{613DC479-8356-412A-9183-69C1E9355E8E}" type="sibTrans" cxnId="{43BEDC23-243F-4E5C-B5A6-A064E9046C35}">
      <dgm:prSet/>
      <dgm:spPr/>
      <dgm:t>
        <a:bodyPr/>
        <a:lstStyle/>
        <a:p>
          <a:endParaRPr lang="ru-RU"/>
        </a:p>
      </dgm:t>
    </dgm:pt>
    <dgm:pt modelId="{7C171CA1-8A0D-4FA8-BD81-51A127F765D0}">
      <dgm:prSet phldrT="[Текст]" custT="1"/>
      <dgm:spPr>
        <a:solidFill>
          <a:srgbClr val="A31F19">
            <a:alpha val="18824"/>
          </a:srgbClr>
        </a:solidFill>
      </dgm:spPr>
      <dgm:t>
        <a:bodyPr/>
        <a:lstStyle/>
        <a:p>
          <a:pPr>
            <a:spcAft>
              <a:spcPts val="1560"/>
            </a:spcAft>
          </a:pPr>
          <a:r>
            <a:rPr lang="ru-RU" sz="2000" dirty="0">
              <a:latin typeface="Helvetica" charset="0"/>
              <a:ea typeface="Helvetica" charset="0"/>
              <a:cs typeface="Helvetica" charset="0"/>
            </a:rPr>
            <a:t>Токсическая энцефалопатия, вплоть до полного </a:t>
          </a:r>
          <a:r>
            <a:rPr lang="ru-RU" sz="2000" dirty="0" smtClean="0">
              <a:latin typeface="Helvetica" charset="0"/>
              <a:ea typeface="Helvetica" charset="0"/>
              <a:cs typeface="Helvetica" charset="0"/>
            </a:rPr>
            <a:t>слабоумия</a:t>
          </a:r>
          <a:endParaRPr lang="ru-RU" sz="2000" dirty="0">
            <a:latin typeface="Helvetica" charset="0"/>
            <a:ea typeface="Helvetica" charset="0"/>
            <a:cs typeface="Helvetica" charset="0"/>
          </a:endParaRPr>
        </a:p>
      </dgm:t>
    </dgm:pt>
    <dgm:pt modelId="{53F22227-2FA1-4B6B-B4DC-96368DD40BCB}" type="parTrans" cxnId="{7024BBDD-B93A-4AAA-A339-144FB3229A32}">
      <dgm:prSet/>
      <dgm:spPr/>
      <dgm:t>
        <a:bodyPr/>
        <a:lstStyle/>
        <a:p>
          <a:endParaRPr lang="ru-RU"/>
        </a:p>
      </dgm:t>
    </dgm:pt>
    <dgm:pt modelId="{1D27D947-068A-4E31-839D-040387DE0CEC}" type="sibTrans" cxnId="{7024BBDD-B93A-4AAA-A339-144FB3229A32}">
      <dgm:prSet/>
      <dgm:spPr/>
      <dgm:t>
        <a:bodyPr/>
        <a:lstStyle/>
        <a:p>
          <a:endParaRPr lang="ru-RU"/>
        </a:p>
      </dgm:t>
    </dgm:pt>
    <dgm:pt modelId="{85599EBB-DE8F-4F4B-B069-55EA934A0373}">
      <dgm:prSet phldrT="[Текст]" custT="1"/>
      <dgm:spPr>
        <a:solidFill>
          <a:srgbClr val="A31F19">
            <a:alpha val="18824"/>
          </a:srgbClr>
        </a:solidFill>
      </dgm:spPr>
      <dgm:t>
        <a:bodyPr/>
        <a:lstStyle/>
        <a:p>
          <a:pPr>
            <a:spcAft>
              <a:spcPts val="1560"/>
            </a:spcAft>
          </a:pPr>
          <a:r>
            <a:rPr lang="ru-RU" sz="2000" dirty="0">
              <a:latin typeface="Helvetica" charset="0"/>
              <a:ea typeface="Helvetica" charset="0"/>
              <a:cs typeface="Helvetica" charset="0"/>
            </a:rPr>
            <a:t>Потеря семьи, работы, учебы, </a:t>
          </a:r>
          <a:r>
            <a:rPr lang="ru-RU" sz="2000" dirty="0" smtClean="0">
              <a:latin typeface="Helvetica" charset="0"/>
              <a:ea typeface="Helvetica" charset="0"/>
              <a:cs typeface="Helvetica" charset="0"/>
            </a:rPr>
            <a:t>друзей</a:t>
          </a:r>
          <a:endParaRPr lang="ru-RU" sz="2000" dirty="0">
            <a:latin typeface="Helvetica" charset="0"/>
            <a:ea typeface="Helvetica" charset="0"/>
            <a:cs typeface="Helvetica" charset="0"/>
          </a:endParaRPr>
        </a:p>
      </dgm:t>
    </dgm:pt>
    <dgm:pt modelId="{6BD7F678-4AC9-4532-92F1-8B20AB7F2B8E}" type="parTrans" cxnId="{71AFF42D-DA39-4E3A-AC6C-01940AE4AD2E}">
      <dgm:prSet/>
      <dgm:spPr/>
      <dgm:t>
        <a:bodyPr/>
        <a:lstStyle/>
        <a:p>
          <a:endParaRPr lang="ru-RU"/>
        </a:p>
      </dgm:t>
    </dgm:pt>
    <dgm:pt modelId="{366F649A-2004-4552-8864-81300263E3C7}" type="sibTrans" cxnId="{71AFF42D-DA39-4E3A-AC6C-01940AE4AD2E}">
      <dgm:prSet/>
      <dgm:spPr/>
      <dgm:t>
        <a:bodyPr/>
        <a:lstStyle/>
        <a:p>
          <a:endParaRPr lang="ru-RU"/>
        </a:p>
      </dgm:t>
    </dgm:pt>
    <dgm:pt modelId="{A1AE4B1B-FB93-44FE-82BB-009F643FDB64}">
      <dgm:prSet phldrT="[Текст]"/>
      <dgm:spPr>
        <a:solidFill>
          <a:srgbClr val="A31F19">
            <a:alpha val="18824"/>
          </a:srgbClr>
        </a:solidFill>
      </dgm:spPr>
      <dgm:t>
        <a:bodyPr/>
        <a:lstStyle/>
        <a:p>
          <a:pPr>
            <a:spcAft>
              <a:spcPct val="15000"/>
            </a:spcAft>
          </a:pPr>
          <a:endParaRPr lang="ru-RU" sz="2200" dirty="0"/>
        </a:p>
      </dgm:t>
    </dgm:pt>
    <dgm:pt modelId="{26132D61-325E-4F1F-BFBA-3D7D6A7E2C70}" type="parTrans" cxnId="{848F7F12-EA66-4882-B375-00F163E9E95B}">
      <dgm:prSet/>
      <dgm:spPr/>
      <dgm:t>
        <a:bodyPr/>
        <a:lstStyle/>
        <a:p>
          <a:endParaRPr lang="ru-RU"/>
        </a:p>
      </dgm:t>
    </dgm:pt>
    <dgm:pt modelId="{18597163-1300-47B6-86BD-8C3765AB52CC}" type="sibTrans" cxnId="{848F7F12-EA66-4882-B375-00F163E9E95B}">
      <dgm:prSet/>
      <dgm:spPr/>
      <dgm:t>
        <a:bodyPr/>
        <a:lstStyle/>
        <a:p>
          <a:endParaRPr lang="ru-RU"/>
        </a:p>
      </dgm:t>
    </dgm:pt>
    <dgm:pt modelId="{F24231E4-1EDB-429F-BD89-73C8D333E383}">
      <dgm:prSet phldrT="[Текст]"/>
      <dgm:spPr>
        <a:solidFill>
          <a:srgbClr val="B71F24"/>
        </a:solidFill>
      </dgm:spPr>
      <dgm:t>
        <a:bodyPr/>
        <a:lstStyle/>
        <a:p>
          <a:r>
            <a:rPr lang="ru-RU" b="1" dirty="0" smtClean="0">
              <a:latin typeface="Helvetica" charset="0"/>
              <a:ea typeface="Helvetica" charset="0"/>
              <a:cs typeface="Helvetica" charset="0"/>
            </a:rPr>
            <a:t>Социальные </a:t>
          </a:r>
          <a:endParaRPr lang="ru-RU" b="1" dirty="0">
            <a:latin typeface="Helvetica" charset="0"/>
            <a:ea typeface="Helvetica" charset="0"/>
            <a:cs typeface="Helvetica" charset="0"/>
          </a:endParaRPr>
        </a:p>
      </dgm:t>
    </dgm:pt>
    <dgm:pt modelId="{56D625E3-B1AA-46D0-B190-5AAC39169882}" type="sibTrans" cxnId="{5C8E42A3-B08B-4E2C-8917-192FDD0F53EA}">
      <dgm:prSet/>
      <dgm:spPr/>
      <dgm:t>
        <a:bodyPr/>
        <a:lstStyle/>
        <a:p>
          <a:endParaRPr lang="ru-RU"/>
        </a:p>
      </dgm:t>
    </dgm:pt>
    <dgm:pt modelId="{AB4D77A3-201B-443E-89B2-6674AB2B69CC}" type="parTrans" cxnId="{5C8E42A3-B08B-4E2C-8917-192FDD0F53EA}">
      <dgm:prSet/>
      <dgm:spPr/>
      <dgm:t>
        <a:bodyPr/>
        <a:lstStyle/>
        <a:p>
          <a:endParaRPr lang="ru-RU"/>
        </a:p>
      </dgm:t>
    </dgm:pt>
    <dgm:pt modelId="{979C105A-C3B8-48F8-ACD0-8F964B205AEF}">
      <dgm:prSet phldrT="[Текст]" custT="1"/>
      <dgm:spPr>
        <a:solidFill>
          <a:srgbClr val="A31F19">
            <a:alpha val="18824"/>
          </a:srgbClr>
        </a:solidFill>
      </dgm:spPr>
      <dgm:t>
        <a:bodyPr/>
        <a:lstStyle/>
        <a:p>
          <a:pPr>
            <a:spcAft>
              <a:spcPts val="1560"/>
            </a:spcAft>
          </a:pPr>
          <a:r>
            <a:rPr lang="ru-RU" sz="2000" dirty="0">
              <a:latin typeface="Helvetica" charset="0"/>
              <a:ea typeface="Helvetica" charset="0"/>
              <a:cs typeface="Helvetica" charset="0"/>
            </a:rPr>
            <a:t>Социальная  </a:t>
          </a:r>
          <a:r>
            <a:rPr lang="ru-RU" sz="2000" dirty="0" smtClean="0">
              <a:latin typeface="Helvetica" charset="0"/>
              <a:ea typeface="Helvetica" charset="0"/>
              <a:cs typeface="Helvetica" charset="0"/>
            </a:rPr>
            <a:t>изоляция</a:t>
          </a:r>
          <a:endParaRPr lang="ru-RU" sz="2000" dirty="0">
            <a:latin typeface="Helvetica" charset="0"/>
            <a:ea typeface="Helvetica" charset="0"/>
            <a:cs typeface="Helvetica" charset="0"/>
          </a:endParaRPr>
        </a:p>
      </dgm:t>
    </dgm:pt>
    <dgm:pt modelId="{BF1E68B5-F3D8-4121-99DF-2CE409AA9E6E}" type="parTrans" cxnId="{16589F30-A90E-4878-9716-CF8CA72C3AFD}">
      <dgm:prSet/>
      <dgm:spPr/>
      <dgm:t>
        <a:bodyPr/>
        <a:lstStyle/>
        <a:p>
          <a:endParaRPr lang="ru-RU"/>
        </a:p>
      </dgm:t>
    </dgm:pt>
    <dgm:pt modelId="{D4115B24-E6A6-4113-B02C-9E6A15394FE8}" type="sibTrans" cxnId="{16589F30-A90E-4878-9716-CF8CA72C3AFD}">
      <dgm:prSet/>
      <dgm:spPr/>
      <dgm:t>
        <a:bodyPr/>
        <a:lstStyle/>
        <a:p>
          <a:endParaRPr lang="ru-RU"/>
        </a:p>
      </dgm:t>
    </dgm:pt>
    <dgm:pt modelId="{03FD4431-C9C5-481C-B128-C77A6117414E}">
      <dgm:prSet phldrT="[Текст]" custT="1"/>
      <dgm:spPr>
        <a:solidFill>
          <a:srgbClr val="A31F19">
            <a:alpha val="18824"/>
          </a:srgbClr>
        </a:solidFill>
      </dgm:spPr>
      <dgm:t>
        <a:bodyPr/>
        <a:lstStyle/>
        <a:p>
          <a:pPr>
            <a:spcAft>
              <a:spcPts val="1560"/>
            </a:spcAft>
          </a:pPr>
          <a:r>
            <a:rPr lang="ru-RU" sz="2000" dirty="0">
              <a:latin typeface="Helvetica" charset="0"/>
              <a:ea typeface="Helvetica" charset="0"/>
              <a:cs typeface="Helvetica" charset="0"/>
            </a:rPr>
            <a:t>Остается единственная цель – </a:t>
          </a:r>
          <a:r>
            <a:rPr lang="ru-RU" sz="2000" dirty="0" smtClean="0">
              <a:latin typeface="Helvetica" charset="0"/>
              <a:ea typeface="Helvetica" charset="0"/>
              <a:cs typeface="Helvetica" charset="0"/>
            </a:rPr>
            <a:t>наркотик</a:t>
          </a:r>
          <a:endParaRPr lang="ru-RU" sz="2000" dirty="0">
            <a:latin typeface="Helvetica" charset="0"/>
            <a:ea typeface="Helvetica" charset="0"/>
            <a:cs typeface="Helvetica" charset="0"/>
          </a:endParaRPr>
        </a:p>
      </dgm:t>
    </dgm:pt>
    <dgm:pt modelId="{58098BF5-518F-4A8A-A288-85A08548C35A}" type="parTrans" cxnId="{791D254D-3857-4D8E-8EB5-1558162B93E2}">
      <dgm:prSet/>
      <dgm:spPr/>
      <dgm:t>
        <a:bodyPr/>
        <a:lstStyle/>
        <a:p>
          <a:endParaRPr lang="ru-RU"/>
        </a:p>
      </dgm:t>
    </dgm:pt>
    <dgm:pt modelId="{42C9032A-ED75-4F23-8431-B8F7315D69E9}" type="sibTrans" cxnId="{791D254D-3857-4D8E-8EB5-1558162B93E2}">
      <dgm:prSet/>
      <dgm:spPr/>
      <dgm:t>
        <a:bodyPr/>
        <a:lstStyle/>
        <a:p>
          <a:endParaRPr lang="ru-RU"/>
        </a:p>
      </dgm:t>
    </dgm:pt>
    <dgm:pt modelId="{B9D69030-C348-4538-A897-06154BF2A9CB}">
      <dgm:prSet phldrT="[Текст]" custT="1"/>
      <dgm:spPr>
        <a:solidFill>
          <a:srgbClr val="A31F19">
            <a:alpha val="18824"/>
          </a:srgbClr>
        </a:solidFill>
      </dgm:spPr>
      <dgm:t>
        <a:bodyPr/>
        <a:lstStyle/>
        <a:p>
          <a:pPr>
            <a:spcAft>
              <a:spcPts val="1560"/>
            </a:spcAft>
          </a:pPr>
          <a:r>
            <a:rPr lang="ru-RU" sz="2000" dirty="0">
              <a:latin typeface="Helvetica" charset="0"/>
              <a:ea typeface="Helvetica" charset="0"/>
              <a:cs typeface="Helvetica" charset="0"/>
            </a:rPr>
            <a:t>Тяжелое наркологическое </a:t>
          </a:r>
          <a:r>
            <a:rPr lang="ru-RU" sz="2000" dirty="0" smtClean="0">
              <a:latin typeface="Helvetica" charset="0"/>
              <a:ea typeface="Helvetica" charset="0"/>
              <a:cs typeface="Helvetica" charset="0"/>
            </a:rPr>
            <a:t>заболевание</a:t>
          </a:r>
          <a:endParaRPr lang="ru-RU" sz="2000" dirty="0">
            <a:latin typeface="Helvetica" charset="0"/>
            <a:ea typeface="Helvetica" charset="0"/>
            <a:cs typeface="Helvetica" charset="0"/>
          </a:endParaRPr>
        </a:p>
      </dgm:t>
    </dgm:pt>
    <dgm:pt modelId="{A87E6E7D-F413-47FA-A833-A5C1B0CDFBC8}" type="parTrans" cxnId="{949EECC4-20B7-440F-B9CC-9E4E6013921C}">
      <dgm:prSet/>
      <dgm:spPr/>
      <dgm:t>
        <a:bodyPr/>
        <a:lstStyle/>
        <a:p>
          <a:endParaRPr lang="ru-RU"/>
        </a:p>
      </dgm:t>
    </dgm:pt>
    <dgm:pt modelId="{8E9C8924-84C2-4417-83E5-224A10E001A1}" type="sibTrans" cxnId="{949EECC4-20B7-440F-B9CC-9E4E6013921C}">
      <dgm:prSet/>
      <dgm:spPr/>
      <dgm:t>
        <a:bodyPr/>
        <a:lstStyle/>
        <a:p>
          <a:endParaRPr lang="ru-RU"/>
        </a:p>
      </dgm:t>
    </dgm:pt>
    <dgm:pt modelId="{E4CF18BD-7BDD-47A3-8203-7116721FDF59}">
      <dgm:prSet phldrT="[Текст]" custT="1"/>
      <dgm:spPr>
        <a:solidFill>
          <a:srgbClr val="A31F19">
            <a:alpha val="18824"/>
          </a:srgbClr>
        </a:solidFill>
      </dgm:spPr>
      <dgm:t>
        <a:bodyPr/>
        <a:lstStyle/>
        <a:p>
          <a:pPr>
            <a:spcAft>
              <a:spcPts val="1560"/>
            </a:spcAft>
          </a:pPr>
          <a:r>
            <a:rPr lang="ru-RU" sz="2000" dirty="0">
              <a:latin typeface="Helvetica" charset="0"/>
              <a:ea typeface="Helvetica" charset="0"/>
              <a:cs typeface="Helvetica" charset="0"/>
            </a:rPr>
            <a:t>Токсическое поражение всех внутренних органов и </a:t>
          </a:r>
          <a:r>
            <a:rPr lang="ru-RU" sz="2000" dirty="0" smtClean="0">
              <a:latin typeface="Helvetica" charset="0"/>
              <a:ea typeface="Helvetica" charset="0"/>
              <a:cs typeface="Helvetica" charset="0"/>
            </a:rPr>
            <a:t>систем</a:t>
          </a:r>
          <a:endParaRPr lang="ru-RU" sz="2000" dirty="0">
            <a:latin typeface="Helvetica" charset="0"/>
            <a:ea typeface="Helvetica" charset="0"/>
            <a:cs typeface="Helvetica" charset="0"/>
          </a:endParaRPr>
        </a:p>
      </dgm:t>
    </dgm:pt>
    <dgm:pt modelId="{08B304BA-88D4-4B38-BEA0-29E861047111}" type="parTrans" cxnId="{9050FC45-2A4A-4ED2-A2AB-80B0B5FAC8BF}">
      <dgm:prSet/>
      <dgm:spPr/>
      <dgm:t>
        <a:bodyPr/>
        <a:lstStyle/>
        <a:p>
          <a:endParaRPr lang="ru-RU"/>
        </a:p>
      </dgm:t>
    </dgm:pt>
    <dgm:pt modelId="{43AE66EE-61AE-4D69-9411-67660E55BEB2}" type="sibTrans" cxnId="{9050FC45-2A4A-4ED2-A2AB-80B0B5FAC8BF}">
      <dgm:prSet/>
      <dgm:spPr/>
      <dgm:t>
        <a:bodyPr/>
        <a:lstStyle/>
        <a:p>
          <a:endParaRPr lang="ru-RU"/>
        </a:p>
      </dgm:t>
    </dgm:pt>
    <dgm:pt modelId="{EC5D966F-6FB3-4200-A2C2-11C4CAAE4FBF}">
      <dgm:prSet phldrT="[Текст]" custT="1"/>
      <dgm:spPr>
        <a:solidFill>
          <a:srgbClr val="A31F19">
            <a:alpha val="18824"/>
          </a:srgbClr>
        </a:solidFill>
      </dgm:spPr>
      <dgm:t>
        <a:bodyPr/>
        <a:lstStyle/>
        <a:p>
          <a:pPr>
            <a:spcAft>
              <a:spcPts val="1560"/>
            </a:spcAft>
          </a:pPr>
          <a:r>
            <a:rPr lang="ru-RU" sz="2000" dirty="0">
              <a:latin typeface="Helvetica" charset="0"/>
              <a:ea typeface="Helvetica" charset="0"/>
              <a:cs typeface="Helvetica" charset="0"/>
            </a:rPr>
            <a:t>Криминализация </a:t>
          </a:r>
          <a:r>
            <a:rPr lang="ru-RU" sz="2000" dirty="0" smtClean="0">
              <a:latin typeface="Helvetica" charset="0"/>
              <a:ea typeface="Helvetica" charset="0"/>
              <a:cs typeface="Helvetica" charset="0"/>
            </a:rPr>
            <a:t>личности</a:t>
          </a:r>
          <a:endParaRPr lang="ru-RU" sz="2000" dirty="0">
            <a:latin typeface="Helvetica" charset="0"/>
            <a:ea typeface="Helvetica" charset="0"/>
            <a:cs typeface="Helvetica" charset="0"/>
          </a:endParaRPr>
        </a:p>
      </dgm:t>
    </dgm:pt>
    <dgm:pt modelId="{CC041ECC-6A38-4811-A25C-432DBF4732C7}" type="parTrans" cxnId="{26AF68DA-0FA2-4E4D-8A1C-B3175B2DA44E}">
      <dgm:prSet/>
      <dgm:spPr/>
      <dgm:t>
        <a:bodyPr/>
        <a:lstStyle/>
        <a:p>
          <a:endParaRPr lang="ru-RU"/>
        </a:p>
      </dgm:t>
    </dgm:pt>
    <dgm:pt modelId="{53C0ADD4-8E94-418D-9CEE-16CCA589F45A}" type="sibTrans" cxnId="{26AF68DA-0FA2-4E4D-8A1C-B3175B2DA44E}">
      <dgm:prSet/>
      <dgm:spPr/>
      <dgm:t>
        <a:bodyPr/>
        <a:lstStyle/>
        <a:p>
          <a:endParaRPr lang="ru-RU"/>
        </a:p>
      </dgm:t>
    </dgm:pt>
    <dgm:pt modelId="{816A2BC6-9099-48F4-AA10-E4678F657F23}" type="pres">
      <dgm:prSet presAssocID="{8BD3BAFC-0822-46CB-9E4E-6435C408C1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0DF082-52F9-4119-93EA-3337D68A0658}" type="pres">
      <dgm:prSet presAssocID="{2B7931D8-B32F-410F-895B-106544B68B10}" presName="composite" presStyleCnt="0"/>
      <dgm:spPr/>
      <dgm:t>
        <a:bodyPr/>
        <a:lstStyle/>
        <a:p>
          <a:endParaRPr lang="ru-RU"/>
        </a:p>
      </dgm:t>
    </dgm:pt>
    <dgm:pt modelId="{527815FD-F8D5-49C5-965F-F7BE19443C49}" type="pres">
      <dgm:prSet presAssocID="{2B7931D8-B32F-410F-895B-106544B68B10}" presName="parTx" presStyleLbl="alignNode1" presStyleIdx="0" presStyleCnt="2" custLinFactNeighborX="-7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4188A4-DF7C-4F70-8BA9-8CF5FE943CE5}" type="pres">
      <dgm:prSet presAssocID="{2B7931D8-B32F-410F-895B-106544B68B1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6BDF5C-BD66-4CA4-8800-F830AD55F048}" type="pres">
      <dgm:prSet presAssocID="{8D053A2C-A6D3-4872-BD32-3D7024D1EB73}" presName="space" presStyleCnt="0"/>
      <dgm:spPr/>
      <dgm:t>
        <a:bodyPr/>
        <a:lstStyle/>
        <a:p>
          <a:endParaRPr lang="ru-RU"/>
        </a:p>
      </dgm:t>
    </dgm:pt>
    <dgm:pt modelId="{2B551476-F841-4D90-A3F4-CED3F7D9C57E}" type="pres">
      <dgm:prSet presAssocID="{F24231E4-1EDB-429F-BD89-73C8D333E383}" presName="composite" presStyleCnt="0"/>
      <dgm:spPr/>
      <dgm:t>
        <a:bodyPr/>
        <a:lstStyle/>
        <a:p>
          <a:endParaRPr lang="ru-RU"/>
        </a:p>
      </dgm:t>
    </dgm:pt>
    <dgm:pt modelId="{C34A00B1-D4C7-49F5-A49E-CADC15C1211F}" type="pres">
      <dgm:prSet presAssocID="{F24231E4-1EDB-429F-BD89-73C8D333E38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B3CFD-7194-4906-8B82-D9C9F0E4411A}" type="pres">
      <dgm:prSet presAssocID="{F24231E4-1EDB-429F-BD89-73C8D333E383}" presName="desTx" presStyleLbl="alignAccFollowNode1" presStyleIdx="1" presStyleCnt="2" custLinFactNeighborY="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FFCCF5-E18C-CC41-A0D1-C2DFCE92A132}" type="presOf" srcId="{B9D69030-C348-4538-A897-06154BF2A9CB}" destId="{694188A4-DF7C-4F70-8BA9-8CF5FE943CE5}" srcOrd="0" destOrd="0" presId="urn:microsoft.com/office/officeart/2005/8/layout/hList1"/>
    <dgm:cxn modelId="{9BCB504F-4FC3-DB48-830A-8EC52E71B1A3}" type="presOf" srcId="{A9F38B8B-1FD3-4F97-A4B5-34AAF9B71316}" destId="{694188A4-DF7C-4F70-8BA9-8CF5FE943CE5}" srcOrd="0" destOrd="2" presId="urn:microsoft.com/office/officeart/2005/8/layout/hList1"/>
    <dgm:cxn modelId="{848F7F12-EA66-4882-B375-00F163E9E95B}" srcId="{2B7931D8-B32F-410F-895B-106544B68B10}" destId="{A1AE4B1B-FB93-44FE-82BB-009F643FDB64}" srcOrd="4" destOrd="0" parTransId="{26132D61-325E-4F1F-BFBA-3D7D6A7E2C70}" sibTransId="{18597163-1300-47B6-86BD-8C3765AB52CC}"/>
    <dgm:cxn modelId="{791D254D-3857-4D8E-8EB5-1558162B93E2}" srcId="{F24231E4-1EDB-429F-BD89-73C8D333E383}" destId="{03FD4431-C9C5-481C-B128-C77A6117414E}" srcOrd="3" destOrd="0" parTransId="{58098BF5-518F-4A8A-A288-85A08548C35A}" sibTransId="{42C9032A-ED75-4F23-8431-B8F7315D69E9}"/>
    <dgm:cxn modelId="{677EAC4B-1402-E342-A428-9FF7910ED21C}" type="presOf" srcId="{E4CF18BD-7BDD-47A3-8203-7116721FDF59}" destId="{694188A4-DF7C-4F70-8BA9-8CF5FE943CE5}" srcOrd="0" destOrd="1" presId="urn:microsoft.com/office/officeart/2005/8/layout/hList1"/>
    <dgm:cxn modelId="{CE577909-0DCB-BB4D-BECD-DBDD18F3F4D9}" type="presOf" srcId="{979C105A-C3B8-48F8-ACD0-8F964B205AEF}" destId="{D14B3CFD-7194-4906-8B82-D9C9F0E4411A}" srcOrd="0" destOrd="2" presId="urn:microsoft.com/office/officeart/2005/8/layout/hList1"/>
    <dgm:cxn modelId="{F5EAD75F-E013-0E4B-AE83-207CD09B3848}" type="presOf" srcId="{7C171CA1-8A0D-4FA8-BD81-51A127F765D0}" destId="{694188A4-DF7C-4F70-8BA9-8CF5FE943CE5}" srcOrd="0" destOrd="3" presId="urn:microsoft.com/office/officeart/2005/8/layout/hList1"/>
    <dgm:cxn modelId="{26AF68DA-0FA2-4E4D-8A1C-B3175B2DA44E}" srcId="{F24231E4-1EDB-429F-BD89-73C8D333E383}" destId="{EC5D966F-6FB3-4200-A2C2-11C4CAAE4FBF}" srcOrd="1" destOrd="0" parTransId="{CC041ECC-6A38-4811-A25C-432DBF4732C7}" sibTransId="{53C0ADD4-8E94-418D-9CEE-16CCA589F45A}"/>
    <dgm:cxn modelId="{3AAF305E-5F39-F848-BF07-F09E5F240313}" type="presOf" srcId="{A1AE4B1B-FB93-44FE-82BB-009F643FDB64}" destId="{694188A4-DF7C-4F70-8BA9-8CF5FE943CE5}" srcOrd="0" destOrd="4" presId="urn:microsoft.com/office/officeart/2005/8/layout/hList1"/>
    <dgm:cxn modelId="{7D89BC4B-D482-824B-84B5-58F00271EFF4}" type="presOf" srcId="{F24231E4-1EDB-429F-BD89-73C8D333E383}" destId="{C34A00B1-D4C7-49F5-A49E-CADC15C1211F}" srcOrd="0" destOrd="0" presId="urn:microsoft.com/office/officeart/2005/8/layout/hList1"/>
    <dgm:cxn modelId="{D39BFE33-929D-BD4C-A070-063C85A7F8F5}" type="presOf" srcId="{85599EBB-DE8F-4F4B-B069-55EA934A0373}" destId="{D14B3CFD-7194-4906-8B82-D9C9F0E4411A}" srcOrd="0" destOrd="0" presId="urn:microsoft.com/office/officeart/2005/8/layout/hList1"/>
    <dgm:cxn modelId="{9050FC45-2A4A-4ED2-A2AB-80B0B5FAC8BF}" srcId="{2B7931D8-B32F-410F-895B-106544B68B10}" destId="{E4CF18BD-7BDD-47A3-8203-7116721FDF59}" srcOrd="1" destOrd="0" parTransId="{08B304BA-88D4-4B38-BEA0-29E861047111}" sibTransId="{43AE66EE-61AE-4D69-9411-67660E55BEB2}"/>
    <dgm:cxn modelId="{48938775-C4BD-7E45-9A37-1F6D76F82FD4}" type="presOf" srcId="{EC5D966F-6FB3-4200-A2C2-11C4CAAE4FBF}" destId="{D14B3CFD-7194-4906-8B82-D9C9F0E4411A}" srcOrd="0" destOrd="1" presId="urn:microsoft.com/office/officeart/2005/8/layout/hList1"/>
    <dgm:cxn modelId="{949EECC4-20B7-440F-B9CC-9E4E6013921C}" srcId="{2B7931D8-B32F-410F-895B-106544B68B10}" destId="{B9D69030-C348-4538-A897-06154BF2A9CB}" srcOrd="0" destOrd="0" parTransId="{A87E6E7D-F413-47FA-A833-A5C1B0CDFBC8}" sibTransId="{8E9C8924-84C2-4417-83E5-224A10E001A1}"/>
    <dgm:cxn modelId="{F21E7B1F-D985-4D8B-B36D-95F8FC7652D8}" srcId="{8BD3BAFC-0822-46CB-9E4E-6435C408C1A2}" destId="{2B7931D8-B32F-410F-895B-106544B68B10}" srcOrd="0" destOrd="0" parTransId="{A9F3455C-AB3A-4757-814E-27069598735E}" sibTransId="{8D053A2C-A6D3-4872-BD32-3D7024D1EB73}"/>
    <dgm:cxn modelId="{91A06645-DC1E-6D43-921D-8BE964EB8B6F}" type="presOf" srcId="{8BD3BAFC-0822-46CB-9E4E-6435C408C1A2}" destId="{816A2BC6-9099-48F4-AA10-E4678F657F23}" srcOrd="0" destOrd="0" presId="urn:microsoft.com/office/officeart/2005/8/layout/hList1"/>
    <dgm:cxn modelId="{43BEDC23-243F-4E5C-B5A6-A064E9046C35}" srcId="{2B7931D8-B32F-410F-895B-106544B68B10}" destId="{A9F38B8B-1FD3-4F97-A4B5-34AAF9B71316}" srcOrd="2" destOrd="0" parTransId="{9487D1C6-55D6-406B-BFC3-6A8099075B87}" sibTransId="{613DC479-8356-412A-9183-69C1E9355E8E}"/>
    <dgm:cxn modelId="{5C8E42A3-B08B-4E2C-8917-192FDD0F53EA}" srcId="{8BD3BAFC-0822-46CB-9E4E-6435C408C1A2}" destId="{F24231E4-1EDB-429F-BD89-73C8D333E383}" srcOrd="1" destOrd="0" parTransId="{AB4D77A3-201B-443E-89B2-6674AB2B69CC}" sibTransId="{56D625E3-B1AA-46D0-B190-5AAC39169882}"/>
    <dgm:cxn modelId="{16589F30-A90E-4878-9716-CF8CA72C3AFD}" srcId="{F24231E4-1EDB-429F-BD89-73C8D333E383}" destId="{979C105A-C3B8-48F8-ACD0-8F964B205AEF}" srcOrd="2" destOrd="0" parTransId="{BF1E68B5-F3D8-4121-99DF-2CE409AA9E6E}" sibTransId="{D4115B24-E6A6-4113-B02C-9E6A15394FE8}"/>
    <dgm:cxn modelId="{08163A03-6982-8F4B-AE8A-AADC7D18C22C}" type="presOf" srcId="{2B7931D8-B32F-410F-895B-106544B68B10}" destId="{527815FD-F8D5-49C5-965F-F7BE19443C49}" srcOrd="0" destOrd="0" presId="urn:microsoft.com/office/officeart/2005/8/layout/hList1"/>
    <dgm:cxn modelId="{71AFF42D-DA39-4E3A-AC6C-01940AE4AD2E}" srcId="{F24231E4-1EDB-429F-BD89-73C8D333E383}" destId="{85599EBB-DE8F-4F4B-B069-55EA934A0373}" srcOrd="0" destOrd="0" parTransId="{6BD7F678-4AC9-4532-92F1-8B20AB7F2B8E}" sibTransId="{366F649A-2004-4552-8864-81300263E3C7}"/>
    <dgm:cxn modelId="{7024BBDD-B93A-4AAA-A339-144FB3229A32}" srcId="{2B7931D8-B32F-410F-895B-106544B68B10}" destId="{7C171CA1-8A0D-4FA8-BD81-51A127F765D0}" srcOrd="3" destOrd="0" parTransId="{53F22227-2FA1-4B6B-B4DC-96368DD40BCB}" sibTransId="{1D27D947-068A-4E31-839D-040387DE0CEC}"/>
    <dgm:cxn modelId="{BDB7598C-DD87-3A4A-A6DA-06E8A2C89E5F}" type="presOf" srcId="{03FD4431-C9C5-481C-B128-C77A6117414E}" destId="{D14B3CFD-7194-4906-8B82-D9C9F0E4411A}" srcOrd="0" destOrd="3" presId="urn:microsoft.com/office/officeart/2005/8/layout/hList1"/>
    <dgm:cxn modelId="{2F442921-D2AE-9747-91A9-2E943FE0FB12}" type="presParOf" srcId="{816A2BC6-9099-48F4-AA10-E4678F657F23}" destId="{AA0DF082-52F9-4119-93EA-3337D68A0658}" srcOrd="0" destOrd="0" presId="urn:microsoft.com/office/officeart/2005/8/layout/hList1"/>
    <dgm:cxn modelId="{47B0726E-A98A-614B-AA6D-ED3F434D241D}" type="presParOf" srcId="{AA0DF082-52F9-4119-93EA-3337D68A0658}" destId="{527815FD-F8D5-49C5-965F-F7BE19443C49}" srcOrd="0" destOrd="0" presId="urn:microsoft.com/office/officeart/2005/8/layout/hList1"/>
    <dgm:cxn modelId="{7C06D745-7EA3-2346-A93E-F97EFEA96EB9}" type="presParOf" srcId="{AA0DF082-52F9-4119-93EA-3337D68A0658}" destId="{694188A4-DF7C-4F70-8BA9-8CF5FE943CE5}" srcOrd="1" destOrd="0" presId="urn:microsoft.com/office/officeart/2005/8/layout/hList1"/>
    <dgm:cxn modelId="{56532827-0C52-9146-B0BE-4554F468229D}" type="presParOf" srcId="{816A2BC6-9099-48F4-AA10-E4678F657F23}" destId="{5F6BDF5C-BD66-4CA4-8800-F830AD55F048}" srcOrd="1" destOrd="0" presId="urn:microsoft.com/office/officeart/2005/8/layout/hList1"/>
    <dgm:cxn modelId="{B752CA4F-272F-A04A-AC47-9601A163FB2E}" type="presParOf" srcId="{816A2BC6-9099-48F4-AA10-E4678F657F23}" destId="{2B551476-F841-4D90-A3F4-CED3F7D9C57E}" srcOrd="2" destOrd="0" presId="urn:microsoft.com/office/officeart/2005/8/layout/hList1"/>
    <dgm:cxn modelId="{635B6B07-5613-D243-9407-8FC787DC5D0A}" type="presParOf" srcId="{2B551476-F841-4D90-A3F4-CED3F7D9C57E}" destId="{C34A00B1-D4C7-49F5-A49E-CADC15C1211F}" srcOrd="0" destOrd="0" presId="urn:microsoft.com/office/officeart/2005/8/layout/hList1"/>
    <dgm:cxn modelId="{775EC79E-E142-DB46-9BEC-CAC8C6C4D65C}" type="presParOf" srcId="{2B551476-F841-4D90-A3F4-CED3F7D9C57E}" destId="{D14B3CFD-7194-4906-8B82-D9C9F0E4411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32AE5-6917-D041-B3A2-4D2CB36365C0}">
      <dsp:nvSpPr>
        <dsp:cNvPr id="0" name=""/>
        <dsp:cNvSpPr/>
      </dsp:nvSpPr>
      <dsp:spPr>
        <a:xfrm>
          <a:off x="2711370" y="440162"/>
          <a:ext cx="4762854" cy="4694607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Деградация личности</a:t>
          </a:r>
          <a:endParaRPr lang="ru-RU" sz="1800" kern="1200" dirty="0"/>
        </a:p>
      </dsp:txBody>
      <dsp:txXfrm>
        <a:off x="5221507" y="1434972"/>
        <a:ext cx="1701019" cy="1397204"/>
      </dsp:txXfrm>
    </dsp:sp>
    <dsp:sp modelId="{EE314184-FD82-6047-AD5E-2C7EA227689C}">
      <dsp:nvSpPr>
        <dsp:cNvPr id="0" name=""/>
        <dsp:cNvSpPr/>
      </dsp:nvSpPr>
      <dsp:spPr>
        <a:xfrm>
          <a:off x="2493649" y="552893"/>
          <a:ext cx="4961728" cy="4888739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Угрозы разрушения семьи и правопорядка в обществе </a:t>
          </a:r>
          <a:endParaRPr lang="ru-RU" sz="1800" kern="1200" dirty="0"/>
        </a:p>
      </dsp:txBody>
      <dsp:txXfrm>
        <a:off x="3675012" y="3724753"/>
        <a:ext cx="2658068" cy="1280384"/>
      </dsp:txXfrm>
    </dsp:sp>
    <dsp:sp modelId="{B041B45C-1162-1244-9FB0-E6DF2741612B}">
      <dsp:nvSpPr>
        <dsp:cNvPr id="0" name=""/>
        <dsp:cNvSpPr/>
      </dsp:nvSpPr>
      <dsp:spPr>
        <a:xfrm>
          <a:off x="2429458" y="378295"/>
          <a:ext cx="4888739" cy="4888739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Систематическое употребление психоактивных веществ, вызывающих привыкание</a:t>
          </a:r>
          <a:endParaRPr lang="ru-RU" sz="1400" kern="1200" dirty="0"/>
        </a:p>
      </dsp:txBody>
      <dsp:txXfrm>
        <a:off x="2995737" y="1414242"/>
        <a:ext cx="1745978" cy="1454982"/>
      </dsp:txXfrm>
    </dsp:sp>
    <dsp:sp modelId="{FF047495-71A7-1B48-81EF-E37B1C705215}">
      <dsp:nvSpPr>
        <dsp:cNvPr id="0" name=""/>
        <dsp:cNvSpPr/>
      </dsp:nvSpPr>
      <dsp:spPr>
        <a:xfrm>
          <a:off x="2346658" y="41174"/>
          <a:ext cx="5494012" cy="549401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456082-E3E7-4D4D-BC4E-65619DF1D904}">
      <dsp:nvSpPr>
        <dsp:cNvPr id="0" name=""/>
        <dsp:cNvSpPr/>
      </dsp:nvSpPr>
      <dsp:spPr>
        <a:xfrm>
          <a:off x="2227238" y="249947"/>
          <a:ext cx="5494012" cy="549401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175458"/>
                <a:satOff val="-1607"/>
                <a:lumOff val="138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75458"/>
                <a:satOff val="-1607"/>
                <a:lumOff val="138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75458"/>
                <a:satOff val="-1607"/>
                <a:lumOff val="138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0F21F0-A332-424A-A918-097388882D42}">
      <dsp:nvSpPr>
        <dsp:cNvPr id="0" name=""/>
        <dsp:cNvSpPr/>
      </dsp:nvSpPr>
      <dsp:spPr>
        <a:xfrm>
          <a:off x="2126418" y="75659"/>
          <a:ext cx="5494012" cy="549401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350915"/>
                <a:satOff val="-3215"/>
                <a:lumOff val="277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50915"/>
                <a:satOff val="-3215"/>
                <a:lumOff val="277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50915"/>
                <a:satOff val="-3215"/>
                <a:lumOff val="277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815FD-F8D5-49C5-965F-F7BE19443C49}">
      <dsp:nvSpPr>
        <dsp:cNvPr id="0" name=""/>
        <dsp:cNvSpPr/>
      </dsp:nvSpPr>
      <dsp:spPr>
        <a:xfrm>
          <a:off x="0" y="6155"/>
          <a:ext cx="4879682" cy="748800"/>
        </a:xfrm>
        <a:prstGeom prst="rect">
          <a:avLst/>
        </a:prstGeom>
        <a:solidFill>
          <a:srgbClr val="B71F24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Helvetica" charset="0"/>
              <a:ea typeface="Helvetica" charset="0"/>
              <a:cs typeface="Helvetica" charset="0"/>
            </a:rPr>
            <a:t>Медико-биологические </a:t>
          </a:r>
          <a:endParaRPr lang="ru-RU" sz="2600" b="1" kern="1200" dirty="0">
            <a:latin typeface="Helvetica" charset="0"/>
            <a:ea typeface="Helvetica" charset="0"/>
            <a:cs typeface="Helvetica" charset="0"/>
          </a:endParaRPr>
        </a:p>
      </dsp:txBody>
      <dsp:txXfrm>
        <a:off x="0" y="6155"/>
        <a:ext cx="4879682" cy="748800"/>
      </dsp:txXfrm>
    </dsp:sp>
    <dsp:sp modelId="{694188A4-DF7C-4F70-8BA9-8CF5FE943CE5}">
      <dsp:nvSpPr>
        <dsp:cNvPr id="0" name=""/>
        <dsp:cNvSpPr/>
      </dsp:nvSpPr>
      <dsp:spPr>
        <a:xfrm>
          <a:off x="50" y="754955"/>
          <a:ext cx="4879682" cy="3497130"/>
        </a:xfrm>
        <a:prstGeom prst="rect">
          <a:avLst/>
        </a:prstGeom>
        <a:solidFill>
          <a:srgbClr val="A31F19">
            <a:alpha val="18824"/>
          </a:srgb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560"/>
            </a:spcAft>
            <a:buChar char="••"/>
          </a:pPr>
          <a:r>
            <a:rPr lang="ru-RU" sz="2000" kern="1200" dirty="0">
              <a:latin typeface="Helvetica" charset="0"/>
              <a:ea typeface="Helvetica" charset="0"/>
              <a:cs typeface="Helvetica" charset="0"/>
            </a:rPr>
            <a:t>Тяжелое наркологическое </a:t>
          </a:r>
          <a:r>
            <a:rPr lang="ru-RU" sz="2000" kern="1200" dirty="0" smtClean="0">
              <a:latin typeface="Helvetica" charset="0"/>
              <a:ea typeface="Helvetica" charset="0"/>
              <a:cs typeface="Helvetica" charset="0"/>
            </a:rPr>
            <a:t>заболевание</a:t>
          </a:r>
          <a:endParaRPr lang="ru-RU" sz="2000" kern="1200" dirty="0">
            <a:latin typeface="Helvetica" charset="0"/>
            <a:ea typeface="Helvetica" charset="0"/>
            <a:cs typeface="Helvetica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560"/>
            </a:spcAft>
            <a:buChar char="••"/>
          </a:pPr>
          <a:r>
            <a:rPr lang="ru-RU" sz="2000" kern="1200" dirty="0">
              <a:latin typeface="Helvetica" charset="0"/>
              <a:ea typeface="Helvetica" charset="0"/>
              <a:cs typeface="Helvetica" charset="0"/>
            </a:rPr>
            <a:t>Токсическое поражение всех внутренних органов и </a:t>
          </a:r>
          <a:r>
            <a:rPr lang="ru-RU" sz="2000" kern="1200" dirty="0" smtClean="0">
              <a:latin typeface="Helvetica" charset="0"/>
              <a:ea typeface="Helvetica" charset="0"/>
              <a:cs typeface="Helvetica" charset="0"/>
            </a:rPr>
            <a:t>систем</a:t>
          </a:r>
          <a:endParaRPr lang="ru-RU" sz="2000" kern="1200" dirty="0">
            <a:latin typeface="Helvetica" charset="0"/>
            <a:ea typeface="Helvetica" charset="0"/>
            <a:cs typeface="Helvetica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560"/>
            </a:spcAft>
            <a:buChar char="••"/>
          </a:pPr>
          <a:r>
            <a:rPr lang="ru-RU" sz="2000" kern="1200" dirty="0">
              <a:latin typeface="Helvetica" charset="0"/>
              <a:ea typeface="Helvetica" charset="0"/>
              <a:cs typeface="Helvetica" charset="0"/>
            </a:rPr>
            <a:t>Тяжелые инфекции, передающиеся через кровь (гепатиты, ВИЧ, СПИД</a:t>
          </a:r>
          <a:r>
            <a:rPr lang="ru-RU" sz="2000" kern="1200" dirty="0" smtClean="0">
              <a:latin typeface="Helvetica" charset="0"/>
              <a:ea typeface="Helvetica" charset="0"/>
              <a:cs typeface="Helvetica" charset="0"/>
            </a:rPr>
            <a:t>)</a:t>
          </a:r>
          <a:endParaRPr lang="ru-RU" sz="2000" kern="1200" dirty="0">
            <a:latin typeface="Helvetica" charset="0"/>
            <a:ea typeface="Helvetica" charset="0"/>
            <a:cs typeface="Helvetica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560"/>
            </a:spcAft>
            <a:buChar char="••"/>
          </a:pPr>
          <a:r>
            <a:rPr lang="ru-RU" sz="2000" kern="1200" dirty="0">
              <a:latin typeface="Helvetica" charset="0"/>
              <a:ea typeface="Helvetica" charset="0"/>
              <a:cs typeface="Helvetica" charset="0"/>
            </a:rPr>
            <a:t>Токсическая энцефалопатия, вплоть до полного </a:t>
          </a:r>
          <a:r>
            <a:rPr lang="ru-RU" sz="2000" kern="1200" dirty="0" smtClean="0">
              <a:latin typeface="Helvetica" charset="0"/>
              <a:ea typeface="Helvetica" charset="0"/>
              <a:cs typeface="Helvetica" charset="0"/>
            </a:rPr>
            <a:t>слабоумия</a:t>
          </a:r>
          <a:endParaRPr lang="ru-RU" sz="2000" kern="1200" dirty="0">
            <a:latin typeface="Helvetica" charset="0"/>
            <a:ea typeface="Helvetica" charset="0"/>
            <a:cs typeface="Helvetica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kern="1200" dirty="0"/>
        </a:p>
      </dsp:txBody>
      <dsp:txXfrm>
        <a:off x="50" y="754955"/>
        <a:ext cx="4879682" cy="3497130"/>
      </dsp:txXfrm>
    </dsp:sp>
    <dsp:sp modelId="{C34A00B1-D4C7-49F5-A49E-CADC15C1211F}">
      <dsp:nvSpPr>
        <dsp:cNvPr id="0" name=""/>
        <dsp:cNvSpPr/>
      </dsp:nvSpPr>
      <dsp:spPr>
        <a:xfrm>
          <a:off x="5562888" y="6155"/>
          <a:ext cx="4879682" cy="748800"/>
        </a:xfrm>
        <a:prstGeom prst="rect">
          <a:avLst/>
        </a:prstGeom>
        <a:solidFill>
          <a:srgbClr val="B71F24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Helvetica" charset="0"/>
              <a:ea typeface="Helvetica" charset="0"/>
              <a:cs typeface="Helvetica" charset="0"/>
            </a:rPr>
            <a:t>Социальные </a:t>
          </a:r>
          <a:endParaRPr lang="ru-RU" sz="2600" b="1" kern="1200" dirty="0">
            <a:latin typeface="Helvetica" charset="0"/>
            <a:ea typeface="Helvetica" charset="0"/>
            <a:cs typeface="Helvetica" charset="0"/>
          </a:endParaRPr>
        </a:p>
      </dsp:txBody>
      <dsp:txXfrm>
        <a:off x="5562888" y="6155"/>
        <a:ext cx="4879682" cy="748800"/>
      </dsp:txXfrm>
    </dsp:sp>
    <dsp:sp modelId="{D14B3CFD-7194-4906-8B82-D9C9F0E4411A}">
      <dsp:nvSpPr>
        <dsp:cNvPr id="0" name=""/>
        <dsp:cNvSpPr/>
      </dsp:nvSpPr>
      <dsp:spPr>
        <a:xfrm>
          <a:off x="5562888" y="761110"/>
          <a:ext cx="4879682" cy="3497130"/>
        </a:xfrm>
        <a:prstGeom prst="rect">
          <a:avLst/>
        </a:prstGeom>
        <a:solidFill>
          <a:srgbClr val="A31F19">
            <a:alpha val="18824"/>
          </a:srgb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560"/>
            </a:spcAft>
            <a:buChar char="••"/>
          </a:pPr>
          <a:r>
            <a:rPr lang="ru-RU" sz="2000" kern="1200" dirty="0">
              <a:latin typeface="Helvetica" charset="0"/>
              <a:ea typeface="Helvetica" charset="0"/>
              <a:cs typeface="Helvetica" charset="0"/>
            </a:rPr>
            <a:t>Потеря семьи, работы, учебы, </a:t>
          </a:r>
          <a:r>
            <a:rPr lang="ru-RU" sz="2000" kern="1200" dirty="0" smtClean="0">
              <a:latin typeface="Helvetica" charset="0"/>
              <a:ea typeface="Helvetica" charset="0"/>
              <a:cs typeface="Helvetica" charset="0"/>
            </a:rPr>
            <a:t>друзей</a:t>
          </a:r>
          <a:endParaRPr lang="ru-RU" sz="2000" kern="1200" dirty="0">
            <a:latin typeface="Helvetica" charset="0"/>
            <a:ea typeface="Helvetica" charset="0"/>
            <a:cs typeface="Helvetica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560"/>
            </a:spcAft>
            <a:buChar char="••"/>
          </a:pPr>
          <a:r>
            <a:rPr lang="ru-RU" sz="2000" kern="1200" dirty="0">
              <a:latin typeface="Helvetica" charset="0"/>
              <a:ea typeface="Helvetica" charset="0"/>
              <a:cs typeface="Helvetica" charset="0"/>
            </a:rPr>
            <a:t>Криминализация </a:t>
          </a:r>
          <a:r>
            <a:rPr lang="ru-RU" sz="2000" kern="1200" dirty="0" smtClean="0">
              <a:latin typeface="Helvetica" charset="0"/>
              <a:ea typeface="Helvetica" charset="0"/>
              <a:cs typeface="Helvetica" charset="0"/>
            </a:rPr>
            <a:t>личности</a:t>
          </a:r>
          <a:endParaRPr lang="ru-RU" sz="2000" kern="1200" dirty="0">
            <a:latin typeface="Helvetica" charset="0"/>
            <a:ea typeface="Helvetica" charset="0"/>
            <a:cs typeface="Helvetica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560"/>
            </a:spcAft>
            <a:buChar char="••"/>
          </a:pPr>
          <a:r>
            <a:rPr lang="ru-RU" sz="2000" kern="1200" dirty="0">
              <a:latin typeface="Helvetica" charset="0"/>
              <a:ea typeface="Helvetica" charset="0"/>
              <a:cs typeface="Helvetica" charset="0"/>
            </a:rPr>
            <a:t>Социальная  </a:t>
          </a:r>
          <a:r>
            <a:rPr lang="ru-RU" sz="2000" kern="1200" dirty="0" smtClean="0">
              <a:latin typeface="Helvetica" charset="0"/>
              <a:ea typeface="Helvetica" charset="0"/>
              <a:cs typeface="Helvetica" charset="0"/>
            </a:rPr>
            <a:t>изоляция</a:t>
          </a:r>
          <a:endParaRPr lang="ru-RU" sz="2000" kern="1200" dirty="0">
            <a:latin typeface="Helvetica" charset="0"/>
            <a:ea typeface="Helvetica" charset="0"/>
            <a:cs typeface="Helvetica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560"/>
            </a:spcAft>
            <a:buChar char="••"/>
          </a:pPr>
          <a:r>
            <a:rPr lang="ru-RU" sz="2000" kern="1200" dirty="0">
              <a:latin typeface="Helvetica" charset="0"/>
              <a:ea typeface="Helvetica" charset="0"/>
              <a:cs typeface="Helvetica" charset="0"/>
            </a:rPr>
            <a:t>Остается единственная цель – </a:t>
          </a:r>
          <a:r>
            <a:rPr lang="ru-RU" sz="2000" kern="1200" dirty="0" smtClean="0">
              <a:latin typeface="Helvetica" charset="0"/>
              <a:ea typeface="Helvetica" charset="0"/>
              <a:cs typeface="Helvetica" charset="0"/>
            </a:rPr>
            <a:t>наркотик</a:t>
          </a:r>
          <a:endParaRPr lang="ru-RU" sz="2000" kern="1200" dirty="0">
            <a:latin typeface="Helvetica" charset="0"/>
            <a:ea typeface="Helvetica" charset="0"/>
            <a:cs typeface="Helvetica" charset="0"/>
          </a:endParaRPr>
        </a:p>
      </dsp:txBody>
      <dsp:txXfrm>
        <a:off x="5562888" y="761110"/>
        <a:ext cx="4879682" cy="3497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D4620-0026-AD4C-B973-AD9303D317E0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8F87-D6F1-8145-BD3C-0BFF43C2E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48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D4620-0026-AD4C-B973-AD9303D317E0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8F87-D6F1-8145-BD3C-0BFF43C2E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539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D4620-0026-AD4C-B973-AD9303D317E0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8F87-D6F1-8145-BD3C-0BFF43C2E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582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39350" y="260648"/>
            <a:ext cx="11713301" cy="6336704"/>
          </a:xfrm>
          <a:prstGeom prst="rect">
            <a:avLst/>
          </a:prstGeom>
          <a:solidFill>
            <a:srgbClr val="B72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67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43605" y="2852937"/>
            <a:ext cx="9230816" cy="1143001"/>
          </a:xfrm>
        </p:spPr>
        <p:txBody>
          <a:bodyPr>
            <a:normAutofit/>
          </a:bodyPr>
          <a:lstStyle>
            <a:lvl1pPr algn="r">
              <a:defRPr sz="3733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A64451-E89C-46E6-9D5C-821C8F664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371" y="452670"/>
            <a:ext cx="1344149" cy="121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6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D4620-0026-AD4C-B973-AD9303D317E0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8F87-D6F1-8145-BD3C-0BFF43C2E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5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D4620-0026-AD4C-B973-AD9303D317E0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8F87-D6F1-8145-BD3C-0BFF43C2E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09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D4620-0026-AD4C-B973-AD9303D317E0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8F87-D6F1-8145-BD3C-0BFF43C2E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23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D4620-0026-AD4C-B973-AD9303D317E0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8F87-D6F1-8145-BD3C-0BFF43C2E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218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D4620-0026-AD4C-B973-AD9303D317E0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8F87-D6F1-8145-BD3C-0BFF43C2E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475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D4620-0026-AD4C-B973-AD9303D317E0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8F87-D6F1-8145-BD3C-0BFF43C2E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02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D4620-0026-AD4C-B973-AD9303D317E0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8F87-D6F1-8145-BD3C-0BFF43C2E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49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D4620-0026-AD4C-B973-AD9303D317E0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8F87-D6F1-8145-BD3C-0BFF43C2E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30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D4620-0026-AD4C-B973-AD9303D317E0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18F87-D6F1-8145-BD3C-0BFF43C2E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28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04009" y="1892829"/>
            <a:ext cx="11397629" cy="1632000"/>
          </a:xfrm>
        </p:spPr>
        <p:txBody>
          <a:bodyPr>
            <a:noAutofit/>
          </a:bodyPr>
          <a:lstStyle/>
          <a:p>
            <a:pPr algn="ctr">
              <a:lnSpc>
                <a:spcPts val="6000"/>
              </a:lnSpc>
            </a:pPr>
            <a:r>
              <a:rPr lang="ru-RU" sz="4400" b="1" dirty="0" smtClean="0">
                <a:latin typeface="Helvetica" charset="0"/>
                <a:ea typeface="Helvetica" charset="0"/>
                <a:cs typeface="Helvetica" charset="0"/>
              </a:rPr>
              <a:t>МЕЖДУНАРОДНЫЙ ДЕНЬ БОРЬБЫ </a:t>
            </a:r>
            <a:br>
              <a:rPr lang="ru-RU" sz="4400" b="1" dirty="0" smtClean="0">
                <a:latin typeface="Helvetica" charset="0"/>
                <a:ea typeface="Helvetica" charset="0"/>
                <a:cs typeface="Helvetica" charset="0"/>
              </a:rPr>
            </a:br>
            <a:r>
              <a:rPr lang="ru-RU" sz="4400" b="1" dirty="0" smtClean="0">
                <a:latin typeface="Helvetica" charset="0"/>
                <a:ea typeface="Helvetica" charset="0"/>
                <a:cs typeface="Helvetica" charset="0"/>
              </a:rPr>
              <a:t>С НАРКОМАНИЕЙ</a:t>
            </a:r>
            <a:endParaRPr lang="ru-RU" sz="44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4764851"/>
            <a:ext cx="12205647" cy="2093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14" y="4745467"/>
            <a:ext cx="12203433" cy="213395"/>
          </a:xfrm>
          <a:prstGeom prst="rect">
            <a:avLst/>
          </a:prstGeom>
          <a:solidFill>
            <a:srgbClr val="436D55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29" y="5180030"/>
            <a:ext cx="1403588" cy="126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9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4" r="17099"/>
          <a:stretch/>
        </p:blipFill>
        <p:spPr bwMode="auto">
          <a:xfrm flipH="1">
            <a:off x="0" y="1143000"/>
            <a:ext cx="5292968" cy="57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араллелограмм 4"/>
          <p:cNvSpPr/>
          <p:nvPr/>
        </p:nvSpPr>
        <p:spPr>
          <a:xfrm>
            <a:off x="3928236" y="0"/>
            <a:ext cx="7939747" cy="6858000"/>
          </a:xfrm>
          <a:prstGeom prst="parallelogram">
            <a:avLst>
              <a:gd name="adj" fmla="val 167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412211" y="1753044"/>
            <a:ext cx="6131755" cy="348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1200"/>
              </a:spcAft>
              <a:buClr>
                <a:srgbClr val="B71F24"/>
              </a:buClr>
              <a:buSzPct val="150000"/>
            </a:pPr>
            <a:r>
              <a:rPr lang="ru-RU" sz="2200" dirty="0" smtClean="0">
                <a:latin typeface="Helvetica" charset="0"/>
                <a:ea typeface="Helvetica" charset="0"/>
                <a:cs typeface="Helvetica" charset="0"/>
              </a:rPr>
              <a:t>Чем </a:t>
            </a:r>
            <a:r>
              <a:rPr lang="ru-RU" sz="2200" dirty="0">
                <a:latin typeface="Helvetica" charset="0"/>
                <a:ea typeface="Helvetica" charset="0"/>
                <a:cs typeface="Helvetica" charset="0"/>
              </a:rPr>
              <a:t>богаче внутренний мир человека, тем надежнее его защита от вовлечения в наркоманию. </a:t>
            </a:r>
          </a:p>
          <a:p>
            <a:pPr>
              <a:lnSpc>
                <a:spcPct val="130000"/>
              </a:lnSpc>
              <a:spcAft>
                <a:spcPts val="1200"/>
              </a:spcAft>
              <a:buClr>
                <a:srgbClr val="B71F24"/>
              </a:buClr>
              <a:buSzPct val="150000"/>
            </a:pPr>
            <a:r>
              <a:rPr lang="ru-RU" sz="2200" dirty="0">
                <a:latin typeface="Helvetica" charset="0"/>
                <a:ea typeface="Helvetica" charset="0"/>
                <a:cs typeface="Helvetica" charset="0"/>
              </a:rPr>
              <a:t>Создайте благоприятную позитивную среду для всестороннего развития ребенка.</a:t>
            </a:r>
          </a:p>
          <a:p>
            <a:pPr>
              <a:lnSpc>
                <a:spcPct val="130000"/>
              </a:lnSpc>
              <a:spcAft>
                <a:spcPts val="1200"/>
              </a:spcAft>
              <a:buClr>
                <a:srgbClr val="B71F24"/>
              </a:buClr>
              <a:buSzPct val="150000"/>
            </a:pPr>
            <a:r>
              <a:rPr lang="ru-RU" sz="2200" dirty="0">
                <a:latin typeface="Helvetica" charset="0"/>
                <a:ea typeface="Helvetica" charset="0"/>
                <a:cs typeface="Helvetica" charset="0"/>
              </a:rPr>
              <a:t>В случаях затруднений обращайтесь к специалистам.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8034" y="232946"/>
            <a:ext cx="1089593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800" b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КАК ЗАЩИТИТЬ СЕБЯ И СВОИХ БЛИЗКИХ?</a:t>
            </a:r>
            <a:endParaRPr lang="ru-RU" sz="38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7214" y="5960603"/>
            <a:ext cx="617462" cy="55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95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-1"/>
            <a:ext cx="12192000" cy="163536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902299" y="344894"/>
            <a:ext cx="1038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ЧТО ДЕЛАТЬ, ЧТОБЫ НЕ ДОПУСТИТЬ УПОТРЕБЛЕНИЕ НАРКОТИКОВ?</a:t>
            </a:r>
            <a:endParaRPr lang="ru-RU" sz="32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9" name="Изображение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7214" y="5960603"/>
            <a:ext cx="617462" cy="555523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078459"/>
              </p:ext>
            </p:extLst>
          </p:nvPr>
        </p:nvGraphicFramePr>
        <p:xfrm>
          <a:off x="603293" y="1980263"/>
          <a:ext cx="10985412" cy="356832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08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6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292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ЛЮБОПЫТСТВО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97C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Открыто рассказывайте ребенку о зависимости и ее последствиях, учитывая возраст ребенка;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charset="0"/>
                        <a:buChar char="•"/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Развенчивайте мифы о безвредности наркотиков!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72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СТРЕМЛЕНИЕ К ЛИДЕРСТВУ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97C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Развивайте традиционные семейные ценности: любовь, уважение, ответственное родительство, почитание взрослых и взаимную поддержку;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Помните, что взрослый образец для подражания молодым!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72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«СКУКА»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97C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Поддерживайте инициативу ребенка в созидательных сферах.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Показывайте на собственном примере ответственное поведение!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972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ПРОТИВОДЕЙСТВИЕ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97C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Проявляйте свои лучшие качества при взаимодействии с детьми: радость, понимание, принятие, дружеское участие;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Храните супружескую верность – основу прочной счастливой семьи!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10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7155" y="1892829"/>
            <a:ext cx="11397629" cy="1632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4800" b="1" dirty="0" smtClean="0">
                <a:latin typeface="Helvetica" charset="0"/>
                <a:ea typeface="Helvetica" charset="0"/>
                <a:cs typeface="Helvetica" charset="0"/>
              </a:rPr>
              <a:t>БУДЬТЕ ЗДОРОВЫ!</a:t>
            </a:r>
            <a:endParaRPr lang="ru-RU" sz="48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4764851"/>
            <a:ext cx="12205647" cy="2093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14" y="4745467"/>
            <a:ext cx="12203433" cy="213395"/>
          </a:xfrm>
          <a:prstGeom prst="rect">
            <a:avLst/>
          </a:prstGeom>
          <a:solidFill>
            <a:srgbClr val="2C5B3C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29" y="5180030"/>
            <a:ext cx="1403588" cy="126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8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 flipH="1">
            <a:off x="3558811" y="4677517"/>
            <a:ext cx="8203129" cy="1121094"/>
          </a:xfrm>
          <a:prstGeom prst="wedgeRoundRectCallout">
            <a:avLst>
              <a:gd name="adj1" fmla="val -24281"/>
              <a:gd name="adj2" fmla="val 67370"/>
              <a:gd name="adj3" fmla="val 16667"/>
            </a:avLst>
          </a:prstGeom>
          <a:solidFill>
            <a:srgbClr val="4472C4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Helvetica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012278-F0B1-4CF6-AA4A-0ADD09D6F8A1}"/>
              </a:ext>
            </a:extLst>
          </p:cNvPr>
          <p:cNvSpPr txBox="1">
            <a:spLocks/>
          </p:cNvSpPr>
          <p:nvPr/>
        </p:nvSpPr>
        <p:spPr>
          <a:xfrm>
            <a:off x="3954521" y="4829786"/>
            <a:ext cx="7912446" cy="10764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ru-RU" sz="2000" i="1" dirty="0">
                <a:latin typeface="Helvetica Light Oblique" charset="0"/>
                <a:ea typeface="Helvetica Light Oblique" charset="0"/>
                <a:cs typeface="Helvetica Light Oblique" charset="0"/>
              </a:rPr>
              <a:t>«Наркотики – это прекрасное средство забыть о маленьких житейских проблемах, превратив свою жизнь в одну большую»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59564" y="5959464"/>
            <a:ext cx="11448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Helvetica" charset="0"/>
                <a:ea typeface="Helvetica" charset="0"/>
                <a:cs typeface="Helvetica" charset="0"/>
              </a:rPr>
              <a:t>Дарий</a:t>
            </a:r>
            <a:endParaRPr lang="ru-RU" sz="2400" b="1" dirty="0">
              <a:latin typeface="Helvetica" charset="0"/>
              <a:ea typeface="Helvetica" charset="0"/>
              <a:cs typeface="Helvetica" charset="0"/>
            </a:endParaRPr>
          </a:p>
          <a:p>
            <a:endParaRPr lang="ru-RU" dirty="0">
              <a:latin typeface="Helvetica" charset="0"/>
            </a:endParaRPr>
          </a:p>
        </p:txBody>
      </p:sp>
      <p:pic>
        <p:nvPicPr>
          <p:cNvPr id="7" name="Рисунок 2"/>
          <p:cNvPicPr>
            <a:picLocks noChangeAspect="1"/>
          </p:cNvPicPr>
          <p:nvPr/>
        </p:nvPicPr>
        <p:blipFill rotWithShape="1">
          <a:blip r:embed="rId2" cstate="print"/>
          <a:srcRect l="10582" t="12128" r="9338" b="10365"/>
          <a:stretch/>
        </p:blipFill>
        <p:spPr>
          <a:xfrm>
            <a:off x="497912" y="481012"/>
            <a:ext cx="7133139" cy="3883383"/>
          </a:xfrm>
          <a:prstGeom prst="rect">
            <a:avLst/>
          </a:prstGeom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5641370"/>
              </p:ext>
            </p:extLst>
          </p:nvPr>
        </p:nvGraphicFramePr>
        <p:xfrm>
          <a:off x="8343826" y="1731116"/>
          <a:ext cx="3418114" cy="2633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8485" y="481012"/>
            <a:ext cx="50516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22222"/>
                </a:solidFill>
                <a:latin typeface="Helvetica" charset="0"/>
                <a:ea typeface="Helvetica" charset="0"/>
                <a:cs typeface="Helvetica" charset="0"/>
              </a:rPr>
              <a:t>Число преступлений, связанных с незаконным оборотом </a:t>
            </a:r>
            <a:r>
              <a:rPr lang="ru-RU" sz="1600" b="1" dirty="0" smtClean="0">
                <a:solidFill>
                  <a:srgbClr val="222222"/>
                </a:solidFill>
                <a:latin typeface="Helvetica" charset="0"/>
                <a:ea typeface="Helvetica" charset="0"/>
                <a:cs typeface="Helvetica" charset="0"/>
              </a:rPr>
              <a:t>наркотиков</a:t>
            </a:r>
            <a:r>
              <a:rPr lang="en-US" sz="1600" b="1" dirty="0" smtClean="0">
                <a:solidFill>
                  <a:srgbClr val="22222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ru-RU" sz="1600" b="1" dirty="0" smtClean="0">
                <a:solidFill>
                  <a:srgbClr val="222222"/>
                </a:solidFill>
                <a:latin typeface="Helvetica" charset="0"/>
                <a:ea typeface="Helvetica" charset="0"/>
                <a:cs typeface="Helvetica" charset="0"/>
              </a:rPr>
              <a:t>2015 </a:t>
            </a:r>
            <a:r>
              <a:rPr lang="ru-RU" sz="1600" b="1" dirty="0">
                <a:solidFill>
                  <a:srgbClr val="222222"/>
                </a:solidFill>
                <a:latin typeface="Helvetica" charset="0"/>
                <a:ea typeface="Helvetica" charset="0"/>
                <a:cs typeface="Helvetica" charset="0"/>
              </a:rPr>
              <a:t>г. (Росстат)</a:t>
            </a:r>
            <a:endParaRPr lang="ru-RU" sz="1600" dirty="0">
              <a:latin typeface="Helvetica" charset="0"/>
              <a:ea typeface="Helvetica" charset="0"/>
              <a:cs typeface="Helvetica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343826" y="623120"/>
            <a:ext cx="33877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22222"/>
                </a:solidFill>
                <a:latin typeface="Helvetica" charset="0"/>
                <a:ea typeface="Helvetica" charset="0"/>
                <a:cs typeface="Helvetica" charset="0"/>
              </a:rPr>
              <a:t>Динамика преступлений, связанных с незаконным оборотом НС за 10 лет по РФ</a:t>
            </a:r>
            <a:endParaRPr lang="ru-RU" sz="1600" dirty="0">
              <a:latin typeface="Helvetica" charset="0"/>
              <a:ea typeface="Helvetica" charset="0"/>
              <a:cs typeface="Helvetica" charset="0"/>
            </a:endParaRPr>
          </a:p>
          <a:p>
            <a:endParaRPr lang="ru-RU" dirty="0"/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263" y="5960603"/>
            <a:ext cx="617462" cy="55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62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12312" y="1009849"/>
            <a:ext cx="51122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ЧТО ТАКОЕ ХИМИЧЕСКИЕ 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ВИДЫ ЗАВИСИМОСТИ?</a:t>
            </a:r>
            <a:endParaRPr lang="ru-RU" sz="36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263" y="5960603"/>
            <a:ext cx="617462" cy="555523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41466667"/>
              </p:ext>
            </p:extLst>
          </p:nvPr>
        </p:nvGraphicFramePr>
        <p:xfrm>
          <a:off x="3039237" y="534573"/>
          <a:ext cx="9886084" cy="5819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6106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2"/>
          <a:stretch/>
        </p:blipFill>
        <p:spPr bwMode="auto">
          <a:xfrm>
            <a:off x="5537200" y="0"/>
            <a:ext cx="6654874" cy="685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араллелограмм 11"/>
          <p:cNvSpPr/>
          <p:nvPr/>
        </p:nvSpPr>
        <p:spPr>
          <a:xfrm>
            <a:off x="0" y="0"/>
            <a:ext cx="6943828" cy="6858000"/>
          </a:xfrm>
          <a:prstGeom prst="parallelogram">
            <a:avLst>
              <a:gd name="adj" fmla="val 18678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16877" y="1417492"/>
            <a:ext cx="5492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НАРКОМАНИЯ </a:t>
            </a:r>
            <a:r>
              <a:rPr lang="mr-IN" sz="48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–</a:t>
            </a:r>
            <a:r>
              <a:rPr lang="ru-RU" sz="48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6877" y="2419486"/>
            <a:ext cx="533375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4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тяжелое хроническое рецидивирующее заболевание, на излечение которой требуются многие годы, иногда вся оставшаяся </a:t>
            </a:r>
            <a:r>
              <a:rPr lang="ru-RU" sz="24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жизнь  </a:t>
            </a:r>
            <a:endParaRPr lang="ru-RU" sz="24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211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2" r="15129"/>
          <a:stretch/>
        </p:blipFill>
        <p:spPr bwMode="auto">
          <a:xfrm flipH="1">
            <a:off x="-1" y="820290"/>
            <a:ext cx="4456550" cy="603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араллелограмм 11"/>
          <p:cNvSpPr/>
          <p:nvPr/>
        </p:nvSpPr>
        <p:spPr>
          <a:xfrm>
            <a:off x="2905620" y="0"/>
            <a:ext cx="8166794" cy="68580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685974" y="1427005"/>
            <a:ext cx="75060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>
                <a:latin typeface="Helvetica" charset="0"/>
                <a:ea typeface="Helvetica" charset="0"/>
                <a:cs typeface="Helvetica" charset="0"/>
              </a:rPr>
              <a:t>Комплекс поведенческих, психических и физиологических симптомов, вызванных повторным потреблением ПАВ (психическая и физическая </a:t>
            </a:r>
            <a:r>
              <a:rPr lang="ru-RU" sz="2000" b="1">
                <a:latin typeface="Helvetica" charset="0"/>
                <a:ea typeface="Helvetica" charset="0"/>
                <a:cs typeface="Helvetica" charset="0"/>
              </a:rPr>
              <a:t>зависимость</a:t>
            </a:r>
            <a:r>
              <a:rPr lang="ru-RU" sz="2000" b="1" smtClean="0">
                <a:latin typeface="Helvetica" charset="0"/>
                <a:ea typeface="Helvetica" charset="0"/>
                <a:cs typeface="Helvetica" charset="0"/>
              </a:rPr>
              <a:t>):</a:t>
            </a:r>
            <a:endParaRPr lang="ru-RU" sz="2000" b="1" dirty="0"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Helvetica" charset="0"/>
                <a:ea typeface="Helvetica" charset="0"/>
                <a:cs typeface="Helvetica" charset="0"/>
              </a:rPr>
              <a:t>Непреодолимое желание вновь потребить </a:t>
            </a:r>
            <a:r>
              <a:rPr lang="ru-RU" sz="2000" dirty="0" smtClean="0">
                <a:latin typeface="Helvetica" charset="0"/>
                <a:ea typeface="Helvetica" charset="0"/>
                <a:cs typeface="Helvetica" charset="0"/>
              </a:rPr>
              <a:t>ПАВ</a:t>
            </a:r>
            <a:endParaRPr lang="ru-RU" sz="2000" dirty="0"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Helvetica" charset="0"/>
                <a:ea typeface="Helvetica" charset="0"/>
                <a:cs typeface="Helvetica" charset="0"/>
              </a:rPr>
              <a:t>Невозможность самоконтроля, несмотря на явные пагубные </a:t>
            </a:r>
            <a:r>
              <a:rPr lang="ru-RU" sz="2000" dirty="0" smtClean="0">
                <a:latin typeface="Helvetica" charset="0"/>
                <a:ea typeface="Helvetica" charset="0"/>
                <a:cs typeface="Helvetica" charset="0"/>
              </a:rPr>
              <a:t>последствия </a:t>
            </a:r>
            <a:endParaRPr lang="ru-RU" sz="2000" dirty="0"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Helvetica" charset="0"/>
                <a:ea typeface="Helvetica" charset="0"/>
                <a:cs typeface="Helvetica" charset="0"/>
              </a:rPr>
              <a:t>Потеря работы, учебы, личного достоинства и уважения </a:t>
            </a:r>
            <a:r>
              <a:rPr lang="ru-RU" sz="2000" dirty="0" smtClean="0">
                <a:latin typeface="Helvetica" charset="0"/>
                <a:ea typeface="Helvetica" charset="0"/>
                <a:cs typeface="Helvetica" charset="0"/>
              </a:rPr>
              <a:t>окружающих</a:t>
            </a:r>
            <a:endParaRPr lang="ru-RU" sz="2000" dirty="0"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Helvetica" charset="0"/>
                <a:ea typeface="Helvetica" charset="0"/>
                <a:cs typeface="Helvetica" charset="0"/>
              </a:rPr>
              <a:t>Вовлечение в противоправную </a:t>
            </a:r>
            <a:r>
              <a:rPr lang="ru-RU" sz="2000" dirty="0" smtClean="0">
                <a:latin typeface="Helvetica" charset="0"/>
                <a:ea typeface="Helvetica" charset="0"/>
                <a:cs typeface="Helvetica" charset="0"/>
              </a:rPr>
              <a:t>деятельность</a:t>
            </a:r>
            <a:endParaRPr lang="ru-RU" sz="2000" dirty="0"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Helvetica" charset="0"/>
                <a:ea typeface="Helvetica" charset="0"/>
                <a:cs typeface="Helvetica" charset="0"/>
              </a:rPr>
              <a:t>Инвалидность и преждевременная </a:t>
            </a:r>
            <a:r>
              <a:rPr lang="ru-RU" sz="2000" dirty="0" smtClean="0">
                <a:latin typeface="Helvetica" charset="0"/>
                <a:ea typeface="Helvetica" charset="0"/>
                <a:cs typeface="Helvetica" charset="0"/>
              </a:rPr>
              <a:t>смерть</a:t>
            </a:r>
            <a:endParaRPr lang="ru-RU" sz="2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33541" y="268772"/>
            <a:ext cx="67249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8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СИНДРОМ ЗАВИСИМОСТИ</a:t>
            </a:r>
            <a:endParaRPr lang="ru-RU" sz="38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9" name="Изображение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7214" y="5960603"/>
            <a:ext cx="617462" cy="55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91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76700" y="279112"/>
            <a:ext cx="11038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ПОСЛЕДСТВИЯ НЕЗАКОННОГО ПОТРЕБЛЕНИЯ ПАВ</a:t>
            </a:r>
            <a:endParaRPr lang="ru-RU" sz="32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9" name="Изображение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7214" y="5960603"/>
            <a:ext cx="617462" cy="555523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348006578"/>
              </p:ext>
            </p:extLst>
          </p:nvPr>
        </p:nvGraphicFramePr>
        <p:xfrm>
          <a:off x="874688" y="1422112"/>
          <a:ext cx="10442622" cy="4258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9435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3"/>
          <a:stretch/>
        </p:blipFill>
        <p:spPr bwMode="auto">
          <a:xfrm>
            <a:off x="0" y="0"/>
            <a:ext cx="87672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араллелограмм 13"/>
          <p:cNvSpPr/>
          <p:nvPr/>
        </p:nvSpPr>
        <p:spPr>
          <a:xfrm>
            <a:off x="4976445" y="0"/>
            <a:ext cx="7215553" cy="6858001"/>
          </a:xfrm>
          <a:prstGeom prst="parallelogram">
            <a:avLst>
              <a:gd name="adj" fmla="val 233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342185" y="1045242"/>
            <a:ext cx="5650523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2800" b="1" dirty="0">
                <a:latin typeface="Helvetica" charset="0"/>
                <a:ea typeface="Helvetica" charset="0"/>
                <a:cs typeface="Helvetica" charset="0"/>
              </a:rPr>
              <a:t>Единственный способ победить наркоманию – </a:t>
            </a:r>
            <a:r>
              <a:rPr lang="ru-RU" sz="2800" b="1" dirty="0" smtClean="0">
                <a:latin typeface="Helvetica" charset="0"/>
                <a:ea typeface="Helvetica" charset="0"/>
                <a:cs typeface="Helvetica" charset="0"/>
              </a:rPr>
              <a:t>защитить </a:t>
            </a:r>
            <a:r>
              <a:rPr lang="ru-RU" sz="2800" b="1" dirty="0">
                <a:latin typeface="Helvetica" charset="0"/>
                <a:ea typeface="Helvetica" charset="0"/>
                <a:cs typeface="Helvetica" charset="0"/>
              </a:rPr>
              <a:t>себя и своих близких от наркотика!</a:t>
            </a:r>
          </a:p>
        </p:txBody>
      </p:sp>
      <p:pic>
        <p:nvPicPr>
          <p:cNvPr id="24" name="Рисунок 13">
            <a:extLst>
              <a:ext uri="{FF2B5EF4-FFF2-40B4-BE49-F238E27FC236}">
                <a16:creationId xmlns:a16="http://schemas.microsoft.com/office/drawing/2014/main" id="{C5F24917-091E-2E49-9315-1D77B0D31C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458" y="4293928"/>
            <a:ext cx="1349638" cy="121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64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80008" y="3516921"/>
            <a:ext cx="6345145" cy="6955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49139" y="1980263"/>
            <a:ext cx="759069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Helvetica" charset="0"/>
                <a:ea typeface="Helvetica" charset="0"/>
                <a:cs typeface="Helvetica" charset="0"/>
              </a:rPr>
              <a:t>Чтобы обратить внимание общественности на наркоманию – глобальную мировую проблему, в 1987 году на 42-й сессии Генеральной Ассамблеи ООН приняла резолюцию об учреждении </a:t>
            </a:r>
            <a:r>
              <a:rPr lang="ru-RU" sz="2000" b="1" dirty="0">
                <a:latin typeface="Helvetica" charset="0"/>
                <a:ea typeface="Helvetica" charset="0"/>
                <a:cs typeface="Helvetica" charset="0"/>
              </a:rPr>
              <a:t>26 </a:t>
            </a:r>
            <a:r>
              <a:rPr lang="ru-RU" sz="2000" b="1" dirty="0" smtClean="0">
                <a:latin typeface="Helvetica" charset="0"/>
                <a:ea typeface="Helvetica" charset="0"/>
                <a:cs typeface="Helvetica" charset="0"/>
              </a:rPr>
              <a:t>июня </a:t>
            </a:r>
            <a:endParaRPr lang="en-US" sz="2000" b="1" dirty="0" smtClean="0">
              <a:latin typeface="Helvetica" charset="0"/>
              <a:ea typeface="Helvetica" charset="0"/>
              <a:cs typeface="Helvetica" charset="0"/>
            </a:endParaRPr>
          </a:p>
          <a:p>
            <a:endParaRPr lang="ru-RU" sz="2000" b="1" dirty="0" smtClean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ru-RU" sz="2000" b="1" dirty="0" smtClean="0">
                <a:latin typeface="Helvetica" charset="0"/>
                <a:ea typeface="Helvetica" charset="0"/>
                <a:cs typeface="Helvetica" charset="0"/>
              </a:rPr>
              <a:t>Международного </a:t>
            </a:r>
            <a:r>
              <a:rPr lang="ru-RU" sz="2000" b="1" dirty="0">
                <a:latin typeface="Helvetica" charset="0"/>
                <a:ea typeface="Helvetica" charset="0"/>
                <a:cs typeface="Helvetica" charset="0"/>
              </a:rPr>
              <a:t>дня борьбы с </a:t>
            </a:r>
            <a:r>
              <a:rPr lang="ru-RU" sz="2000" b="1" dirty="0" smtClean="0">
                <a:latin typeface="Helvetica" charset="0"/>
                <a:ea typeface="Helvetica" charset="0"/>
                <a:cs typeface="Helvetica" charset="0"/>
              </a:rPr>
              <a:t>наркоманией</a:t>
            </a:r>
            <a:r>
              <a:rPr lang="en-US" sz="2000" b="1" dirty="0" smtClean="0">
                <a:latin typeface="Helvetica" charset="0"/>
                <a:ea typeface="Helvetica" charset="0"/>
                <a:cs typeface="Helvetica" charset="0"/>
              </a:rPr>
              <a:t> </a:t>
            </a:r>
          </a:p>
          <a:p>
            <a:pPr algn="ctr"/>
            <a:r>
              <a:rPr lang="ru-RU" sz="2000" b="1" dirty="0" smtClean="0">
                <a:latin typeface="Helvetica" charset="0"/>
                <a:ea typeface="Helvetica" charset="0"/>
                <a:cs typeface="Helvetica" charset="0"/>
              </a:rPr>
              <a:t>и </a:t>
            </a:r>
            <a:r>
              <a:rPr lang="ru-RU" sz="2000" b="1" dirty="0">
                <a:latin typeface="Helvetica" charset="0"/>
                <a:ea typeface="Helvetica" charset="0"/>
                <a:cs typeface="Helvetica" charset="0"/>
              </a:rPr>
              <a:t>наркобизнесом.</a:t>
            </a:r>
          </a:p>
          <a:p>
            <a:endParaRPr lang="ru-RU" sz="20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ru-RU" sz="2000" dirty="0">
                <a:latin typeface="Helvetica" charset="0"/>
                <a:ea typeface="Helvetica" charset="0"/>
                <a:cs typeface="Helvetica" charset="0"/>
              </a:rPr>
              <a:t>В России в рамках государственной Антинаркотической Стратегии разработан и реализуется комплекс мер, направленных на межведомственное взаимодействие, консолидацию усилий всех здоровых сил общества по противодействию наркомании и наркобизнесу.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-1"/>
            <a:ext cx="12192000" cy="163536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902299" y="344894"/>
            <a:ext cx="1038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МЕЖДУНАРОДНЫЕ УСИЛИЯ ПО БОРЬБЕ С НАРКОЗАВИСИМОСТЬЮ</a:t>
            </a:r>
            <a:endParaRPr lang="ru-RU" sz="32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9" name="Изображение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7214" y="5960603"/>
            <a:ext cx="617462" cy="55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93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57"/>
          <a:stretch/>
        </p:blipFill>
        <p:spPr bwMode="auto">
          <a:xfrm>
            <a:off x="5257769" y="1142100"/>
            <a:ext cx="6934231" cy="571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араллелограмм 11"/>
          <p:cNvSpPr/>
          <p:nvPr/>
        </p:nvSpPr>
        <p:spPr>
          <a:xfrm>
            <a:off x="2477888" y="0"/>
            <a:ext cx="6666112" cy="6858000"/>
          </a:xfrm>
          <a:prstGeom prst="parallelogram">
            <a:avLst>
              <a:gd name="adj" fmla="val 186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231806" y="232946"/>
            <a:ext cx="915827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8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ЕСЛИ В ДОМ ПОСТУЧАЛАСЬ БЕДА</a:t>
            </a:r>
            <a:r>
              <a:rPr lang="mr-IN" sz="38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…</a:t>
            </a:r>
            <a:endParaRPr lang="ru-RU" sz="38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1797" y="1503950"/>
            <a:ext cx="6872341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B71F24"/>
              </a:buClr>
              <a:buSzPct val="150000"/>
              <a:buFont typeface="Arial" charset="0"/>
              <a:buChar char="•"/>
            </a:pPr>
            <a:r>
              <a:rPr lang="ru-RU" sz="1900" b="1" dirty="0" smtClean="0">
                <a:solidFill>
                  <a:srgbClr val="A31F19"/>
                </a:solidFill>
                <a:latin typeface="Helvetica" charset="0"/>
                <a:ea typeface="Helvetica" charset="0"/>
                <a:cs typeface="Helvetica" charset="0"/>
              </a:rPr>
              <a:t>Первый </a:t>
            </a:r>
            <a:r>
              <a:rPr lang="ru-RU" sz="1900" b="1" dirty="0">
                <a:solidFill>
                  <a:srgbClr val="A31F19"/>
                </a:solidFill>
                <a:latin typeface="Helvetica" charset="0"/>
                <a:ea typeface="Helvetica" charset="0"/>
                <a:cs typeface="Helvetica" charset="0"/>
              </a:rPr>
              <a:t>шаг. </a:t>
            </a:r>
            <a:r>
              <a:rPr lang="ru-RU" sz="1900" dirty="0" smtClean="0">
                <a:latin typeface="Helvetica" charset="0"/>
                <a:ea typeface="Helvetica" charset="0"/>
                <a:cs typeface="Helvetica" charset="0"/>
              </a:rPr>
              <a:t>Успокойтесь</a:t>
            </a:r>
            <a:r>
              <a:rPr lang="ru-RU" sz="1900" dirty="0">
                <a:latin typeface="Helvetica" charset="0"/>
                <a:ea typeface="Helvetica" charset="0"/>
                <a:cs typeface="Helvetica" charset="0"/>
              </a:rPr>
              <a:t>. Прекратите высказывать обвинения и обиды. Это заболевание – оно лечится!</a:t>
            </a:r>
          </a:p>
          <a:p>
            <a:pPr marL="342900" indent="-342900">
              <a:spcAft>
                <a:spcPts val="1200"/>
              </a:spcAft>
              <a:buClr>
                <a:srgbClr val="B71F24"/>
              </a:buClr>
              <a:buSzPct val="150000"/>
              <a:buFont typeface="Arial" charset="0"/>
              <a:buChar char="•"/>
            </a:pPr>
            <a:r>
              <a:rPr lang="ru-RU" sz="1900" b="1" dirty="0">
                <a:solidFill>
                  <a:srgbClr val="A31F19"/>
                </a:solidFill>
                <a:latin typeface="Helvetica" charset="0"/>
                <a:ea typeface="Helvetica" charset="0"/>
                <a:cs typeface="Helvetica" charset="0"/>
              </a:rPr>
              <a:t>Второй </a:t>
            </a:r>
            <a:r>
              <a:rPr lang="ru-RU" sz="1900" b="1" dirty="0" smtClean="0">
                <a:solidFill>
                  <a:srgbClr val="A31F19"/>
                </a:solidFill>
                <a:latin typeface="Helvetica" charset="0"/>
                <a:ea typeface="Helvetica" charset="0"/>
                <a:cs typeface="Helvetica" charset="0"/>
              </a:rPr>
              <a:t>шаг. </a:t>
            </a:r>
            <a:r>
              <a:rPr lang="ru-RU" sz="1900" dirty="0" smtClean="0">
                <a:latin typeface="Helvetica" charset="0"/>
                <a:ea typeface="Helvetica" charset="0"/>
                <a:cs typeface="Helvetica" charset="0"/>
              </a:rPr>
              <a:t>В </a:t>
            </a:r>
            <a:r>
              <a:rPr lang="ru-RU" sz="1900" dirty="0">
                <a:latin typeface="Helvetica" charset="0"/>
                <a:ea typeface="Helvetica" charset="0"/>
                <a:cs typeface="Helvetica" charset="0"/>
              </a:rPr>
              <a:t>уважительной форме сообщите наркопотребителю о существующей проблеме.</a:t>
            </a:r>
          </a:p>
          <a:p>
            <a:pPr marL="342900" indent="-342900">
              <a:spcAft>
                <a:spcPts val="1200"/>
              </a:spcAft>
              <a:buClr>
                <a:srgbClr val="B71F24"/>
              </a:buClr>
              <a:buSzPct val="150000"/>
              <a:buFont typeface="Arial" charset="0"/>
              <a:buChar char="•"/>
            </a:pPr>
            <a:r>
              <a:rPr lang="ru-RU" sz="1900" b="1" dirty="0">
                <a:solidFill>
                  <a:srgbClr val="A31F19"/>
                </a:solidFill>
                <a:latin typeface="Helvetica" charset="0"/>
                <a:ea typeface="Helvetica" charset="0"/>
                <a:cs typeface="Helvetica" charset="0"/>
              </a:rPr>
              <a:t>Третий </a:t>
            </a:r>
            <a:r>
              <a:rPr lang="ru-RU" sz="1900" b="1" dirty="0" smtClean="0">
                <a:solidFill>
                  <a:srgbClr val="A31F19"/>
                </a:solidFill>
                <a:latin typeface="Helvetica" charset="0"/>
                <a:ea typeface="Helvetica" charset="0"/>
                <a:cs typeface="Helvetica" charset="0"/>
              </a:rPr>
              <a:t>шаг. </a:t>
            </a:r>
            <a:r>
              <a:rPr lang="ru-RU" sz="1900" dirty="0" smtClean="0">
                <a:latin typeface="Helvetica" charset="0"/>
                <a:ea typeface="Helvetica" charset="0"/>
                <a:cs typeface="Helvetica" charset="0"/>
              </a:rPr>
              <a:t>Выразите </a:t>
            </a:r>
            <a:r>
              <a:rPr lang="ru-RU" sz="1900" dirty="0">
                <a:latin typeface="Helvetica" charset="0"/>
                <a:ea typeface="Helvetica" charset="0"/>
                <a:cs typeface="Helvetica" charset="0"/>
              </a:rPr>
              <a:t>поддержку его стремлению изменить свое поведение.</a:t>
            </a:r>
          </a:p>
          <a:p>
            <a:pPr marL="342900" indent="-342900">
              <a:spcAft>
                <a:spcPts val="1200"/>
              </a:spcAft>
              <a:buClr>
                <a:srgbClr val="B71F24"/>
              </a:buClr>
              <a:buSzPct val="150000"/>
              <a:buFont typeface="Arial" charset="0"/>
              <a:buChar char="•"/>
            </a:pPr>
            <a:r>
              <a:rPr lang="ru-RU" sz="1900" b="1" dirty="0">
                <a:solidFill>
                  <a:srgbClr val="A31F19"/>
                </a:solidFill>
                <a:latin typeface="Helvetica" charset="0"/>
                <a:ea typeface="Helvetica" charset="0"/>
                <a:cs typeface="Helvetica" charset="0"/>
              </a:rPr>
              <a:t>Четвертый шаг. </a:t>
            </a:r>
            <a:r>
              <a:rPr lang="ru-RU" sz="1900" dirty="0" smtClean="0">
                <a:latin typeface="Helvetica" charset="0"/>
                <a:ea typeface="Helvetica" charset="0"/>
                <a:cs typeface="Helvetica" charset="0"/>
              </a:rPr>
              <a:t>Мотивируйте </a:t>
            </a:r>
            <a:r>
              <a:rPr lang="ru-RU" sz="1900" dirty="0">
                <a:latin typeface="Helvetica" charset="0"/>
                <a:ea typeface="Helvetica" charset="0"/>
                <a:cs typeface="Helvetica" charset="0"/>
              </a:rPr>
              <a:t>наркопотребителя к безотлагательному обращению к специалисту. </a:t>
            </a:r>
          </a:p>
          <a:p>
            <a:pPr marL="342900" indent="-342900">
              <a:spcAft>
                <a:spcPts val="1200"/>
              </a:spcAft>
              <a:buClr>
                <a:srgbClr val="B71F24"/>
              </a:buClr>
              <a:buSzPct val="150000"/>
              <a:buFont typeface="Arial" charset="0"/>
              <a:buChar char="•"/>
            </a:pPr>
            <a:r>
              <a:rPr lang="ru-RU" sz="1900" b="1" dirty="0">
                <a:solidFill>
                  <a:srgbClr val="A31F19"/>
                </a:solidFill>
                <a:latin typeface="Helvetica" charset="0"/>
                <a:ea typeface="Helvetica" charset="0"/>
                <a:cs typeface="Helvetica" charset="0"/>
              </a:rPr>
              <a:t>Пятый </a:t>
            </a:r>
            <a:r>
              <a:rPr lang="ru-RU" sz="1900" b="1" dirty="0" smtClean="0">
                <a:solidFill>
                  <a:srgbClr val="A31F19"/>
                </a:solidFill>
                <a:latin typeface="Helvetica" charset="0"/>
                <a:ea typeface="Helvetica" charset="0"/>
                <a:cs typeface="Helvetica" charset="0"/>
              </a:rPr>
              <a:t>шаг. </a:t>
            </a:r>
            <a:r>
              <a:rPr lang="ru-RU" sz="1900" dirty="0" smtClean="0">
                <a:latin typeface="Helvetica" charset="0"/>
                <a:ea typeface="Helvetica" charset="0"/>
                <a:cs typeface="Helvetica" charset="0"/>
              </a:rPr>
              <a:t>Создайте </a:t>
            </a:r>
            <a:r>
              <a:rPr lang="ru-RU" sz="1900" dirty="0">
                <a:latin typeface="Helvetica" charset="0"/>
                <a:ea typeface="Helvetica" charset="0"/>
                <a:cs typeface="Helvetica" charset="0"/>
              </a:rPr>
              <a:t>благоприятную среду для отказа от наркотиков и сами придерживайтесь здоровому образу жизни.</a:t>
            </a: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263" y="5960603"/>
            <a:ext cx="617462" cy="55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54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7035</TotalTime>
  <Words>496</Words>
  <Application>Microsoft Office PowerPoint</Application>
  <PresentationFormat>Широкоэкранный</PresentationFormat>
  <Paragraphs>62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Helvetica Light Oblique</vt:lpstr>
      <vt:lpstr>Wingdings</vt:lpstr>
      <vt:lpstr>Тема Office</vt:lpstr>
      <vt:lpstr>МЕЖДУНАРОДНЫЙ ДЕНЬ БОРЬБЫ  С НАРКОМАНИЕЙ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БУДЬТЕ ЗДОРОВЫ!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 ЗЛОКАЧЕСТВЕННЫХ НОВООБРАЗОВАНИЙ</dc:title>
  <dc:creator>Анна Мазина</dc:creator>
  <cp:lastModifiedBy>Пользователь</cp:lastModifiedBy>
  <cp:revision>84</cp:revision>
  <dcterms:created xsi:type="dcterms:W3CDTF">2018-02-06T22:29:14Z</dcterms:created>
  <dcterms:modified xsi:type="dcterms:W3CDTF">2022-06-17T09:49:00Z</dcterms:modified>
</cp:coreProperties>
</file>