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66600" cy="6858000"/>
  <p:notesSz cx="121666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1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899" y="0"/>
            <a:ext cx="12205678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6789" y="1871132"/>
            <a:ext cx="6801470" cy="1515533"/>
          </a:xfrm>
        </p:spPr>
        <p:txBody>
          <a:bodyPr anchor="b">
            <a:noAutofit/>
          </a:bodyPr>
          <a:lstStyle>
            <a:lvl1pPr algn="ctr">
              <a:defRPr sz="5389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789" y="3657597"/>
            <a:ext cx="6801470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096">
                <a:solidFill>
                  <a:schemeClr val="tx1"/>
                </a:solidFill>
              </a:defRPr>
            </a:lvl1pPr>
            <a:lvl2pPr marL="45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6601" y="5037663"/>
            <a:ext cx="89559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788" y="5037663"/>
            <a:ext cx="5203771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38240" y="5037663"/>
            <a:ext cx="550019" cy="279400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86790" y="3522131"/>
            <a:ext cx="68014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82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702" y="4815415"/>
            <a:ext cx="9589646" cy="566738"/>
          </a:xfrm>
        </p:spPr>
        <p:txBody>
          <a:bodyPr anchor="b">
            <a:normAutofit/>
          </a:bodyPr>
          <a:lstStyle>
            <a:lvl1pPr algn="ctr">
              <a:defRPr sz="239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9257" y="1041400"/>
            <a:ext cx="10084918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97"/>
            </a:lvl1pPr>
            <a:lvl2pPr marL="456240" indent="0">
              <a:buNone/>
              <a:defRPr sz="1597"/>
            </a:lvl2pPr>
            <a:lvl3pPr marL="912480" indent="0">
              <a:buNone/>
              <a:defRPr sz="1597"/>
            </a:lvl3pPr>
            <a:lvl4pPr marL="1368720" indent="0">
              <a:buNone/>
              <a:defRPr sz="1597"/>
            </a:lvl4pPr>
            <a:lvl5pPr marL="1824960" indent="0">
              <a:buNone/>
              <a:defRPr sz="1597"/>
            </a:lvl5pPr>
            <a:lvl6pPr marL="2281199" indent="0">
              <a:buNone/>
              <a:defRPr sz="1597"/>
            </a:lvl6pPr>
            <a:lvl7pPr marL="2737439" indent="0">
              <a:buNone/>
              <a:defRPr sz="1597"/>
            </a:lvl7pPr>
            <a:lvl8pPr marL="3193679" indent="0">
              <a:buNone/>
              <a:defRPr sz="1597"/>
            </a:lvl8pPr>
            <a:lvl9pPr marL="3649919" indent="0">
              <a:buNone/>
              <a:defRPr sz="159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2702" y="5382153"/>
            <a:ext cx="9589646" cy="493712"/>
          </a:xfrm>
        </p:spPr>
        <p:txBody>
          <a:bodyPr>
            <a:normAutofit/>
          </a:bodyPr>
          <a:lstStyle>
            <a:lvl1pPr marL="0" indent="0" algn="ctr">
              <a:buNone/>
              <a:defRPr sz="1397"/>
            </a:lvl1pPr>
            <a:lvl2pPr marL="456240" indent="0">
              <a:buNone/>
              <a:defRPr sz="1197"/>
            </a:lvl2pPr>
            <a:lvl3pPr marL="912480" indent="0">
              <a:buNone/>
              <a:defRPr sz="998"/>
            </a:lvl3pPr>
            <a:lvl4pPr marL="1368720" indent="0">
              <a:buNone/>
              <a:defRPr sz="898"/>
            </a:lvl4pPr>
            <a:lvl5pPr marL="1824960" indent="0">
              <a:buNone/>
              <a:defRPr sz="898"/>
            </a:lvl5pPr>
            <a:lvl6pPr marL="2281199" indent="0">
              <a:buNone/>
              <a:defRPr sz="898"/>
            </a:lvl6pPr>
            <a:lvl7pPr marL="2737439" indent="0">
              <a:buNone/>
              <a:defRPr sz="898"/>
            </a:lvl7pPr>
            <a:lvl8pPr marL="3193679" indent="0">
              <a:buNone/>
              <a:defRPr sz="898"/>
            </a:lvl8pPr>
            <a:lvl9pPr marL="3649919" indent="0">
              <a:buNone/>
              <a:defRPr sz="89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47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152" y="982132"/>
            <a:ext cx="9572747" cy="2954868"/>
          </a:xfrm>
        </p:spPr>
        <p:txBody>
          <a:bodyPr anchor="ctr">
            <a:normAutofit/>
          </a:bodyPr>
          <a:lstStyle>
            <a:lvl1pPr algn="ctr">
              <a:defRPr sz="3193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1152" y="4343400"/>
            <a:ext cx="957274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6">
                <a:solidFill>
                  <a:schemeClr val="tx1"/>
                </a:solidFill>
              </a:defRPr>
            </a:lvl1pPr>
            <a:lvl2pPr marL="456240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912480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3pPr>
            <a:lvl4pPr marL="1368720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960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11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743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367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991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3261" y="4140199"/>
            <a:ext cx="93876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779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200" y="982132"/>
            <a:ext cx="9277031" cy="2370668"/>
          </a:xfrm>
        </p:spPr>
        <p:txBody>
          <a:bodyPr anchor="ctr">
            <a:normAutofit/>
          </a:bodyPr>
          <a:lstStyle>
            <a:lvl1pPr algn="ctr">
              <a:defRPr sz="3193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1323" y="3352800"/>
            <a:ext cx="8820787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96"/>
            </a:lvl1pPr>
            <a:lvl2pPr marL="456240" indent="0">
              <a:buFontTx/>
              <a:buNone/>
              <a:defRPr/>
            </a:lvl2pPr>
            <a:lvl3pPr marL="912480" indent="0">
              <a:buFontTx/>
              <a:buNone/>
              <a:defRPr/>
            </a:lvl3pPr>
            <a:lvl4pPr marL="1368720" indent="0">
              <a:buFontTx/>
              <a:buNone/>
              <a:defRPr/>
            </a:lvl4pPr>
            <a:lvl5pPr marL="182496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2702" y="4343400"/>
            <a:ext cx="958964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6">
                <a:solidFill>
                  <a:schemeClr val="tx1"/>
                </a:solidFill>
              </a:defRPr>
            </a:lvl1pPr>
            <a:lvl2pPr marL="456240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912480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3pPr>
            <a:lvl4pPr marL="1368720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960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11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743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367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991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0217" y="879961"/>
            <a:ext cx="608330" cy="584776"/>
          </a:xfrm>
          <a:prstGeom prst="rect">
            <a:avLst/>
          </a:prstGeom>
        </p:spPr>
        <p:txBody>
          <a:bodyPr vert="horz" lIns="91250" tIns="45625" rIns="91250" bIns="45625" rtlCol="0" anchor="ctr">
            <a:noAutofit/>
          </a:bodyPr>
          <a:lstStyle/>
          <a:p>
            <a:pPr lvl="0"/>
            <a:r>
              <a:rPr lang="en-US" sz="7983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78183" y="2827870"/>
            <a:ext cx="608330" cy="584776"/>
          </a:xfrm>
          <a:prstGeom prst="rect">
            <a:avLst/>
          </a:prstGeom>
        </p:spPr>
        <p:txBody>
          <a:bodyPr vert="horz" lIns="91250" tIns="45625" rIns="91250" bIns="45625" rtlCol="0" anchor="ctr">
            <a:noAutofit/>
          </a:bodyPr>
          <a:lstStyle/>
          <a:p>
            <a:pPr lvl="0" algn="r"/>
            <a:r>
              <a:rPr lang="en-US" sz="7983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3261" y="4140199"/>
            <a:ext cx="93876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743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703" y="3308581"/>
            <a:ext cx="9589648" cy="1468800"/>
          </a:xfrm>
        </p:spPr>
        <p:txBody>
          <a:bodyPr anchor="b">
            <a:normAutofit/>
          </a:bodyPr>
          <a:lstStyle>
            <a:lvl1pPr algn="l">
              <a:defRPr sz="3193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2702" y="4777381"/>
            <a:ext cx="958964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6">
                <a:solidFill>
                  <a:schemeClr val="tx1"/>
                </a:solidFill>
              </a:defRPr>
            </a:lvl1pPr>
            <a:lvl2pPr marL="456240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912480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3pPr>
            <a:lvl4pPr marL="1368720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960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11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743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367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991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170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200" y="982132"/>
            <a:ext cx="9277031" cy="2243668"/>
          </a:xfrm>
        </p:spPr>
        <p:txBody>
          <a:bodyPr anchor="ctr">
            <a:normAutofit/>
          </a:bodyPr>
          <a:lstStyle>
            <a:lvl1pPr algn="ctr">
              <a:defRPr sz="3193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2702" y="3639312"/>
            <a:ext cx="958964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395">
                <a:solidFill>
                  <a:schemeClr val="tx1"/>
                </a:solidFill>
              </a:defRPr>
            </a:lvl1pPr>
            <a:lvl2pPr marL="456240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912480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3pPr>
            <a:lvl4pPr marL="1368720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960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11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743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367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991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2702" y="4529667"/>
            <a:ext cx="958964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796">
                <a:solidFill>
                  <a:schemeClr val="tx1"/>
                </a:solidFill>
              </a:defRPr>
            </a:lvl1pPr>
            <a:lvl2pPr marL="456240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912480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3pPr>
            <a:lvl4pPr marL="1368720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960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11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743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367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991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0217" y="879961"/>
            <a:ext cx="608330" cy="584776"/>
          </a:xfrm>
          <a:prstGeom prst="rect">
            <a:avLst/>
          </a:prstGeom>
        </p:spPr>
        <p:txBody>
          <a:bodyPr vert="horz" lIns="91250" tIns="45625" rIns="91250" bIns="45625" rtlCol="0" anchor="ctr">
            <a:noAutofit/>
          </a:bodyPr>
          <a:lstStyle/>
          <a:p>
            <a:pPr lvl="0"/>
            <a:r>
              <a:rPr lang="en-US" sz="7983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78183" y="2599261"/>
            <a:ext cx="608330" cy="584776"/>
          </a:xfrm>
          <a:prstGeom prst="rect">
            <a:avLst/>
          </a:prstGeom>
        </p:spPr>
        <p:txBody>
          <a:bodyPr vert="horz" lIns="91250" tIns="45625" rIns="91250" bIns="45625" rtlCol="0" anchor="ctr">
            <a:noAutofit/>
          </a:bodyPr>
          <a:lstStyle/>
          <a:p>
            <a:pPr lvl="0" algn="r"/>
            <a:r>
              <a:rPr lang="en-US" sz="7983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3261" y="3429000"/>
            <a:ext cx="93876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129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702" y="982132"/>
            <a:ext cx="958964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2702" y="3630168"/>
            <a:ext cx="958964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794">
                <a:solidFill>
                  <a:schemeClr val="tx1"/>
                </a:solidFill>
              </a:defRPr>
            </a:lvl1pPr>
            <a:lvl2pPr marL="456240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912480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3pPr>
            <a:lvl4pPr marL="1368720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960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11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743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367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991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2701" y="4470400"/>
            <a:ext cx="958965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796">
                <a:solidFill>
                  <a:schemeClr val="tx1"/>
                </a:solidFill>
              </a:defRPr>
            </a:lvl1pPr>
            <a:lvl2pPr marL="456240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912480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3pPr>
            <a:lvl4pPr marL="1368720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960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11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743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367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991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3261" y="3429000"/>
            <a:ext cx="93876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614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3261" y="2421466"/>
            <a:ext cx="93876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781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0608" y="982132"/>
            <a:ext cx="1886956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2700" y="982132"/>
            <a:ext cx="7417540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45424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964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4182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81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3261" y="2421466"/>
            <a:ext cx="93876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7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871" y="1752606"/>
            <a:ext cx="8141691" cy="1822514"/>
          </a:xfrm>
        </p:spPr>
        <p:txBody>
          <a:bodyPr anchor="b">
            <a:normAutofit/>
          </a:bodyPr>
          <a:lstStyle>
            <a:lvl1pPr algn="ctr">
              <a:defRPr sz="439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0869" y="3846052"/>
            <a:ext cx="8141693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395">
                <a:solidFill>
                  <a:schemeClr val="tx1"/>
                </a:solidFill>
              </a:defRPr>
            </a:lvl1pPr>
            <a:lvl2pPr marL="456240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912480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3pPr>
            <a:lvl4pPr marL="1368720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960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11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743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367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991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08530" y="3710585"/>
            <a:ext cx="814637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33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3261" y="2421466"/>
            <a:ext cx="93876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743" y="2560320"/>
            <a:ext cx="470847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466" y="2560320"/>
            <a:ext cx="470847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5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2701" y="2658533"/>
            <a:ext cx="470847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1"/>
              </a:spcBef>
              <a:spcAft>
                <a:spcPts val="599"/>
              </a:spcAft>
              <a:buNone/>
              <a:defRPr sz="2794" b="0">
                <a:solidFill>
                  <a:schemeClr val="accent1"/>
                </a:solidFill>
              </a:defRPr>
            </a:lvl1pPr>
            <a:lvl2pPr marL="456240" indent="0">
              <a:buNone/>
              <a:defRPr sz="1996" b="1"/>
            </a:lvl2pPr>
            <a:lvl3pPr marL="912480" indent="0">
              <a:buNone/>
              <a:defRPr sz="1796" b="1"/>
            </a:lvl3pPr>
            <a:lvl4pPr marL="1368720" indent="0">
              <a:buNone/>
              <a:defRPr sz="1597" b="1"/>
            </a:lvl4pPr>
            <a:lvl5pPr marL="1824960" indent="0">
              <a:buNone/>
              <a:defRPr sz="1597" b="1"/>
            </a:lvl5pPr>
            <a:lvl6pPr marL="2281199" indent="0">
              <a:buNone/>
              <a:defRPr sz="1597" b="1"/>
            </a:lvl6pPr>
            <a:lvl7pPr marL="2737439" indent="0">
              <a:buNone/>
              <a:defRPr sz="1597" b="1"/>
            </a:lvl7pPr>
            <a:lvl8pPr marL="3193679" indent="0">
              <a:buNone/>
              <a:defRPr sz="1597" b="1"/>
            </a:lvl8pPr>
            <a:lvl9pPr marL="3649919" indent="0">
              <a:buNone/>
              <a:defRPr sz="15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2701" y="3243263"/>
            <a:ext cx="470847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794" y="2658533"/>
            <a:ext cx="470847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1"/>
              </a:spcBef>
              <a:spcAft>
                <a:spcPts val="599"/>
              </a:spcAft>
              <a:buNone/>
              <a:defRPr sz="2794" b="0">
                <a:solidFill>
                  <a:schemeClr val="accent1"/>
                </a:solidFill>
              </a:defRPr>
            </a:lvl1pPr>
            <a:lvl2pPr marL="456240" indent="0">
              <a:buNone/>
              <a:defRPr sz="1996" b="1"/>
            </a:lvl2pPr>
            <a:lvl3pPr marL="912480" indent="0">
              <a:buNone/>
              <a:defRPr sz="1796" b="1"/>
            </a:lvl3pPr>
            <a:lvl4pPr marL="1368720" indent="0">
              <a:buNone/>
              <a:defRPr sz="1597" b="1"/>
            </a:lvl4pPr>
            <a:lvl5pPr marL="1824960" indent="0">
              <a:buNone/>
              <a:defRPr sz="1597" b="1"/>
            </a:lvl5pPr>
            <a:lvl6pPr marL="2281199" indent="0">
              <a:buNone/>
              <a:defRPr sz="1597" b="1"/>
            </a:lvl6pPr>
            <a:lvl7pPr marL="2737439" indent="0">
              <a:buNone/>
              <a:defRPr sz="1597" b="1"/>
            </a:lvl7pPr>
            <a:lvl8pPr marL="3193679" indent="0">
              <a:buNone/>
              <a:defRPr sz="1597" b="1"/>
            </a:lvl8pPr>
            <a:lvl9pPr marL="3649919" indent="0">
              <a:buNone/>
              <a:defRPr sz="15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7794" y="3243263"/>
            <a:ext cx="470847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3261" y="2421466"/>
            <a:ext cx="93876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42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3261" y="2421466"/>
            <a:ext cx="93876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05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116" y="1388534"/>
            <a:ext cx="3710708" cy="1371600"/>
          </a:xfrm>
        </p:spPr>
        <p:txBody>
          <a:bodyPr anchor="b">
            <a:normAutofit/>
          </a:bodyPr>
          <a:lstStyle>
            <a:lvl1pPr algn="ctr">
              <a:defRPr sz="239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7379" y="982132"/>
            <a:ext cx="5458071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116" y="3031065"/>
            <a:ext cx="371070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597"/>
            </a:lvl1pPr>
            <a:lvl2pPr marL="456240" indent="0">
              <a:buNone/>
              <a:defRPr sz="1197"/>
            </a:lvl2pPr>
            <a:lvl3pPr marL="912480" indent="0">
              <a:buNone/>
              <a:defRPr sz="998"/>
            </a:lvl3pPr>
            <a:lvl4pPr marL="1368720" indent="0">
              <a:buNone/>
              <a:defRPr sz="898"/>
            </a:lvl4pPr>
            <a:lvl5pPr marL="1824960" indent="0">
              <a:buNone/>
              <a:defRPr sz="898"/>
            </a:lvl5pPr>
            <a:lvl6pPr marL="2281199" indent="0">
              <a:buNone/>
              <a:defRPr sz="898"/>
            </a:lvl6pPr>
            <a:lvl7pPr marL="2737439" indent="0">
              <a:buNone/>
              <a:defRPr sz="898"/>
            </a:lvl7pPr>
            <a:lvl8pPr marL="3193679" indent="0">
              <a:buNone/>
              <a:defRPr sz="898"/>
            </a:lvl8pPr>
            <a:lvl9pPr marL="3649919" indent="0">
              <a:buNone/>
              <a:defRPr sz="89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3260" y="2912533"/>
            <a:ext cx="350717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2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700" y="1883832"/>
            <a:ext cx="6228812" cy="1371600"/>
          </a:xfrm>
        </p:spPr>
        <p:txBody>
          <a:bodyPr anchor="b">
            <a:normAutofit/>
          </a:bodyPr>
          <a:lstStyle>
            <a:lvl1pPr algn="ctr">
              <a:defRPr sz="2794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77967" y="1041400"/>
            <a:ext cx="3056965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97"/>
            </a:lvl1pPr>
            <a:lvl2pPr marL="456240" indent="0">
              <a:buNone/>
              <a:defRPr sz="1597"/>
            </a:lvl2pPr>
            <a:lvl3pPr marL="912480" indent="0">
              <a:buNone/>
              <a:defRPr sz="1597"/>
            </a:lvl3pPr>
            <a:lvl4pPr marL="1368720" indent="0">
              <a:buNone/>
              <a:defRPr sz="1597"/>
            </a:lvl4pPr>
            <a:lvl5pPr marL="1824960" indent="0">
              <a:buNone/>
              <a:defRPr sz="1597"/>
            </a:lvl5pPr>
            <a:lvl6pPr marL="2281199" indent="0">
              <a:buNone/>
              <a:defRPr sz="1597"/>
            </a:lvl6pPr>
            <a:lvl7pPr marL="2737439" indent="0">
              <a:buNone/>
              <a:defRPr sz="1597"/>
            </a:lvl7pPr>
            <a:lvl8pPr marL="3193679" indent="0">
              <a:buNone/>
              <a:defRPr sz="1597"/>
            </a:lvl8pPr>
            <a:lvl9pPr marL="3649919" indent="0">
              <a:buNone/>
              <a:defRPr sz="159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2700" y="3255432"/>
            <a:ext cx="622881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96"/>
            </a:lvl1pPr>
            <a:lvl2pPr marL="456240" indent="0">
              <a:buNone/>
              <a:defRPr sz="1197"/>
            </a:lvl2pPr>
            <a:lvl3pPr marL="912480" indent="0">
              <a:buNone/>
              <a:defRPr sz="998"/>
            </a:lvl3pPr>
            <a:lvl4pPr marL="1368720" indent="0">
              <a:buNone/>
              <a:defRPr sz="898"/>
            </a:lvl4pPr>
            <a:lvl5pPr marL="1824960" indent="0">
              <a:buNone/>
              <a:defRPr sz="898"/>
            </a:lvl5pPr>
            <a:lvl6pPr marL="2281199" indent="0">
              <a:buNone/>
              <a:defRPr sz="898"/>
            </a:lvl6pPr>
            <a:lvl7pPr marL="2737439" indent="0">
              <a:buNone/>
              <a:defRPr sz="898"/>
            </a:lvl7pPr>
            <a:lvl8pPr marL="3193679" indent="0">
              <a:buNone/>
              <a:defRPr sz="898"/>
            </a:lvl8pPr>
            <a:lvl9pPr marL="3649919" indent="0">
              <a:buNone/>
              <a:defRPr sz="89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32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03" y="0"/>
            <a:ext cx="1220448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2703" y="982133"/>
            <a:ext cx="958119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2702" y="2556932"/>
            <a:ext cx="9581194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59423" y="5969000"/>
            <a:ext cx="159686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2702" y="5969000"/>
            <a:ext cx="7290679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331" y="5969000"/>
            <a:ext cx="54156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59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</p:sldLayoutIdLst>
  <p:txStyles>
    <p:titleStyle>
      <a:lvl1pPr algn="ctr" defTabSz="456240" rtl="0" eaLnBrk="1" latinLnBrk="0" hangingPunct="1">
        <a:spcBef>
          <a:spcPct val="0"/>
        </a:spcBef>
        <a:buNone/>
        <a:defRPr sz="4391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150" indent="-285150" algn="l" defTabSz="456240" rtl="0" eaLnBrk="1" latinLnBrk="0" hangingPunct="1">
        <a:spcBef>
          <a:spcPct val="20000"/>
        </a:spcBef>
        <a:spcAft>
          <a:spcPts val="599"/>
        </a:spcAft>
        <a:buClr>
          <a:schemeClr val="accent1"/>
        </a:buClr>
        <a:buSzPct val="115000"/>
        <a:buFont typeface="Arial"/>
        <a:buChar char="•"/>
        <a:defRPr sz="239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1390" indent="-285150" algn="l" defTabSz="456240" rtl="0" eaLnBrk="1" latinLnBrk="0" hangingPunct="1">
        <a:spcBef>
          <a:spcPct val="20000"/>
        </a:spcBef>
        <a:spcAft>
          <a:spcPts val="599"/>
        </a:spcAft>
        <a:buClr>
          <a:schemeClr val="accent1"/>
        </a:buClr>
        <a:buSzPct val="115000"/>
        <a:buFont typeface="Arial"/>
        <a:buChar char="•"/>
        <a:defRPr sz="199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7630" indent="-285150" algn="l" defTabSz="456240" rtl="0" eaLnBrk="1" latinLnBrk="0" hangingPunct="1">
        <a:spcBef>
          <a:spcPct val="20000"/>
        </a:spcBef>
        <a:spcAft>
          <a:spcPts val="599"/>
        </a:spcAft>
        <a:buClr>
          <a:schemeClr val="accent1"/>
        </a:buClr>
        <a:buSzPct val="115000"/>
        <a:buFont typeface="Arial"/>
        <a:buChar char="•"/>
        <a:defRPr sz="179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39810" indent="-171090" algn="l" defTabSz="456240" rtl="0" eaLnBrk="1" latinLnBrk="0" hangingPunct="1">
        <a:spcBef>
          <a:spcPct val="20000"/>
        </a:spcBef>
        <a:spcAft>
          <a:spcPts val="599"/>
        </a:spcAft>
        <a:buClr>
          <a:schemeClr val="accent1"/>
        </a:buClr>
        <a:buSzPct val="115000"/>
        <a:buFont typeface="Arial"/>
        <a:buChar char="•"/>
        <a:defRPr sz="159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6049" indent="-171090" algn="l" defTabSz="456240" rtl="0" eaLnBrk="1" latinLnBrk="0" hangingPunct="1">
        <a:spcBef>
          <a:spcPct val="20000"/>
        </a:spcBef>
        <a:spcAft>
          <a:spcPts val="599"/>
        </a:spcAft>
        <a:buClr>
          <a:schemeClr val="accent1"/>
        </a:buClr>
        <a:buSzPct val="115000"/>
        <a:buFont typeface="Arial"/>
        <a:buChar char="•"/>
        <a:defRPr sz="139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09319" indent="-228120" algn="l" defTabSz="456240" rtl="0" eaLnBrk="1" latinLnBrk="0" hangingPunct="1">
        <a:spcBef>
          <a:spcPct val="20000"/>
        </a:spcBef>
        <a:spcAft>
          <a:spcPts val="599"/>
        </a:spcAft>
        <a:buClr>
          <a:schemeClr val="accent1"/>
        </a:buClr>
        <a:buSzPct val="115000"/>
        <a:buFont typeface="Arial"/>
        <a:buChar char="•"/>
        <a:defRPr sz="139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65559" indent="-228120" algn="l" defTabSz="456240" rtl="0" eaLnBrk="1" latinLnBrk="0" hangingPunct="1">
        <a:spcBef>
          <a:spcPct val="20000"/>
        </a:spcBef>
        <a:spcAft>
          <a:spcPts val="599"/>
        </a:spcAft>
        <a:buClr>
          <a:schemeClr val="accent1"/>
        </a:buClr>
        <a:buSzPct val="115000"/>
        <a:buFont typeface="Arial"/>
        <a:buChar char="•"/>
        <a:defRPr sz="139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1799" indent="-228120" algn="l" defTabSz="456240" rtl="0" eaLnBrk="1" latinLnBrk="0" hangingPunct="1">
        <a:spcBef>
          <a:spcPct val="20000"/>
        </a:spcBef>
        <a:spcAft>
          <a:spcPts val="599"/>
        </a:spcAft>
        <a:buClr>
          <a:schemeClr val="accent1"/>
        </a:buClr>
        <a:buSzPct val="115000"/>
        <a:buFont typeface="Arial"/>
        <a:buChar char="•"/>
        <a:defRPr sz="139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78039" indent="-228120" algn="l" defTabSz="456240" rtl="0" eaLnBrk="1" latinLnBrk="0" hangingPunct="1">
        <a:spcBef>
          <a:spcPct val="20000"/>
        </a:spcBef>
        <a:spcAft>
          <a:spcPts val="599"/>
        </a:spcAft>
        <a:buClr>
          <a:schemeClr val="accent1"/>
        </a:buClr>
        <a:buSzPct val="115000"/>
        <a:buFont typeface="Arial"/>
        <a:buChar char="•"/>
        <a:defRPr sz="139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24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240" algn="l" defTabSz="45624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480" algn="l" defTabSz="45624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720" algn="l" defTabSz="45624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4960" algn="l" defTabSz="45624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1199" algn="l" defTabSz="45624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7439" algn="l" defTabSz="45624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3679" algn="l" defTabSz="45624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49919" algn="l" defTabSz="45624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362" y="1140917"/>
            <a:ext cx="1059022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38780" marR="5080" indent="-292671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Международный</a:t>
            </a:r>
            <a:r>
              <a:rPr dirty="0"/>
              <a:t> </a:t>
            </a:r>
            <a:r>
              <a:rPr spc="-5" dirty="0"/>
              <a:t>день</a:t>
            </a:r>
            <a:r>
              <a:rPr dirty="0"/>
              <a:t> </a:t>
            </a:r>
            <a:r>
              <a:rPr spc="-10" dirty="0"/>
              <a:t>борьбы</a:t>
            </a:r>
            <a:r>
              <a:rPr spc="-20" dirty="0"/>
              <a:t> </a:t>
            </a:r>
            <a:r>
              <a:rPr spc="-5" dirty="0"/>
              <a:t>с</a:t>
            </a:r>
            <a:r>
              <a:rPr dirty="0"/>
              <a:t> </a:t>
            </a:r>
            <a:r>
              <a:rPr spc="-15" dirty="0" err="1" smtClean="0"/>
              <a:t>наркоманией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121654" y="5116474"/>
            <a:ext cx="271424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26</a:t>
            </a:r>
            <a:r>
              <a:rPr sz="4000" b="1" spc="-8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4000" b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июня</a:t>
            </a:r>
            <a:endParaRPr sz="40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2920" y="2708148"/>
            <a:ext cx="3405378" cy="24848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7346"/>
            <a:ext cx="12169140" cy="67406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6689" y="189052"/>
            <a:ext cx="92436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solidFill>
                  <a:srgbClr val="FF0000"/>
                </a:solidFill>
                <a:latin typeface="Times New Roman"/>
                <a:cs typeface="Times New Roman"/>
              </a:rPr>
              <a:t>Борьба</a:t>
            </a:r>
            <a:r>
              <a:rPr sz="4400" b="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4400" b="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0" spc="-35" dirty="0">
                <a:solidFill>
                  <a:srgbClr val="FF0000"/>
                </a:solidFill>
                <a:latin typeface="Times New Roman"/>
                <a:cs typeface="Times New Roman"/>
              </a:rPr>
              <a:t>наркотической</a:t>
            </a:r>
            <a:r>
              <a:rPr sz="4400" b="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0" spc="5" dirty="0">
                <a:solidFill>
                  <a:srgbClr val="FF0000"/>
                </a:solidFill>
                <a:latin typeface="Times New Roman"/>
                <a:cs typeface="Times New Roman"/>
              </a:rPr>
              <a:t>зависимостью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282700" y="685800"/>
            <a:ext cx="9591196" cy="1637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Способы</a:t>
            </a:r>
            <a:r>
              <a:rPr spc="10" dirty="0"/>
              <a:t> </a:t>
            </a:r>
            <a:r>
              <a:rPr dirty="0"/>
              <a:t>борьбы</a:t>
            </a:r>
            <a:r>
              <a:rPr spc="5" dirty="0"/>
              <a:t> </a:t>
            </a:r>
            <a:r>
              <a:rPr dirty="0"/>
              <a:t>с</a:t>
            </a:r>
            <a:r>
              <a:rPr spc="5" dirty="0"/>
              <a:t> </a:t>
            </a:r>
            <a:r>
              <a:rPr dirty="0"/>
              <a:t>распространением</a:t>
            </a:r>
            <a:r>
              <a:rPr spc="5" dirty="0"/>
              <a:t> </a:t>
            </a:r>
            <a:r>
              <a:rPr spc="-35" dirty="0"/>
              <a:t>наркотиков </a:t>
            </a:r>
            <a:r>
              <a:rPr spc="-30" dirty="0"/>
              <a:t> </a:t>
            </a:r>
            <a:r>
              <a:rPr spc="-10" dirty="0"/>
              <a:t>противодействие</a:t>
            </a:r>
            <a:r>
              <a:rPr spc="-5" dirty="0"/>
              <a:t> </a:t>
            </a:r>
            <a:r>
              <a:rPr spc="-30" dirty="0"/>
              <a:t>наркоторговле</a:t>
            </a:r>
            <a:r>
              <a:rPr spc="-25" dirty="0"/>
              <a:t> </a:t>
            </a:r>
            <a:r>
              <a:rPr dirty="0"/>
              <a:t>осуществляется</a:t>
            </a:r>
            <a:r>
              <a:rPr spc="5" dirty="0"/>
              <a:t> </a:t>
            </a:r>
            <a:r>
              <a:rPr spc="-20" dirty="0"/>
              <a:t>во </a:t>
            </a:r>
            <a:r>
              <a:rPr spc="-15" dirty="0"/>
              <a:t> </a:t>
            </a:r>
            <a:r>
              <a:rPr spc="-5" dirty="0"/>
              <a:t>всём</a:t>
            </a:r>
            <a:r>
              <a:rPr dirty="0"/>
              <a:t> мире.</a:t>
            </a:r>
          </a:p>
          <a:p>
            <a:pPr marL="12700" marR="5080" algn="just">
              <a:lnSpc>
                <a:spcPct val="100000"/>
              </a:lnSpc>
            </a:pPr>
            <a:r>
              <a:rPr spc="-10" dirty="0"/>
              <a:t>Чтобы</a:t>
            </a:r>
            <a:r>
              <a:rPr spc="-5" dirty="0"/>
              <a:t> </a:t>
            </a:r>
            <a:r>
              <a:rPr spc="-10" dirty="0"/>
              <a:t>противостоять</a:t>
            </a:r>
            <a:r>
              <a:rPr spc="-5" dirty="0"/>
              <a:t> </a:t>
            </a:r>
            <a:r>
              <a:rPr spc="-15" dirty="0"/>
              <a:t>незаконному</a:t>
            </a:r>
            <a:r>
              <a:rPr spc="-10" dirty="0"/>
              <a:t> обороту </a:t>
            </a:r>
            <a:r>
              <a:rPr spc="-585" dirty="0"/>
              <a:t> </a:t>
            </a:r>
            <a:r>
              <a:rPr spc="-10" dirty="0"/>
              <a:t>наркотических</a:t>
            </a:r>
            <a:r>
              <a:rPr spc="5" dirty="0"/>
              <a:t> </a:t>
            </a:r>
            <a:r>
              <a:rPr dirty="0"/>
              <a:t>веществ,</a:t>
            </a:r>
            <a:r>
              <a:rPr spc="10" dirty="0"/>
              <a:t> </a:t>
            </a:r>
            <a:r>
              <a:rPr spc="-15" dirty="0"/>
              <a:t>объединили</a:t>
            </a:r>
            <a:r>
              <a:rPr spc="20" dirty="0"/>
              <a:t> </a:t>
            </a:r>
            <a:r>
              <a:rPr dirty="0"/>
              <a:t>усилия</a:t>
            </a:r>
            <a:r>
              <a:rPr spc="-20" dirty="0"/>
              <a:t> </a:t>
            </a:r>
            <a:r>
              <a:rPr dirty="0"/>
              <a:t>страны.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1114" y="3270630"/>
            <a:ext cx="4240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04895" algn="l"/>
              </a:tabLst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но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ти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ая	база,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114" y="2904185"/>
            <a:ext cx="7961986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784225" algn="l"/>
                <a:tab pos="2278380" algn="l"/>
                <a:tab pos="4884420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рамках	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сотрудничества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совершенствуется</a:t>
            </a:r>
            <a:endParaRPr sz="2400" dirty="0">
              <a:latin typeface="Times New Roman"/>
              <a:cs typeface="Times New Roman"/>
            </a:endParaRPr>
          </a:p>
          <a:p>
            <a:pPr marR="10160" algn="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разрабатываются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114" y="3636391"/>
            <a:ext cx="7657186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программы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противодействия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ведению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наркобизнеса,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пресекается</a:t>
            </a:r>
            <a:r>
              <a:rPr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контрабанда запрещённых 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веществ через 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территории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государств.</a:t>
            </a:r>
            <a:endParaRPr sz="2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Специалисты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проводят</a:t>
            </a:r>
            <a:r>
              <a:rPr sz="2400" spc="5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следственные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и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розыскные </a:t>
            </a:r>
            <a:r>
              <a:rPr sz="2400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операции,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оказывают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правовую помощь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уголовным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гражданским</a:t>
            </a:r>
            <a:r>
              <a:rPr sz="2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делам.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4630" y="2208272"/>
            <a:ext cx="3798571" cy="28460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4366" y="189052"/>
            <a:ext cx="52673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Борьба</a:t>
            </a:r>
            <a:r>
              <a:rPr sz="4400" b="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4400" b="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spc="-35" dirty="0">
                <a:solidFill>
                  <a:srgbClr val="FFFFFF"/>
                </a:solidFill>
                <a:latin typeface="Times New Roman"/>
                <a:cs typeface="Times New Roman"/>
              </a:rPr>
              <a:t>наркотиками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719" y="1148333"/>
            <a:ext cx="1079690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089785" algn="l"/>
                <a:tab pos="5132070" algn="l"/>
                <a:tab pos="7817484" algn="l"/>
                <a:tab pos="10384155" algn="l"/>
              </a:tabLst>
            </a:pP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</a:t>
            </a:r>
            <a:r>
              <a:rPr sz="3200" spc="-85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лем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ы	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</a:t>
            </a:r>
            <a:r>
              <a:rPr sz="3200" spc="-4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3200" spc="-2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3200" spc="-3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3200" spc="8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3200" spc="-55" dirty="0">
                <a:solidFill>
                  <a:srgbClr val="001F5F"/>
                </a:solidFill>
                <a:latin typeface="Times New Roman"/>
                <a:cs typeface="Times New Roman"/>
              </a:rPr>
              <a:t>то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яния	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нар</a:t>
            </a:r>
            <a:r>
              <a:rPr sz="3200" spc="-18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3200" spc="-3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3200" spc="2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ф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3200" spc="-5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у	о</a:t>
            </a:r>
            <a:r>
              <a:rPr sz="3200" spc="-20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3200" spc="-4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3200" spc="-3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жда</a:t>
            </a:r>
            <a:r>
              <a:rPr sz="3200" spc="-45" dirty="0">
                <a:solidFill>
                  <a:srgbClr val="001F5F"/>
                </a:solidFill>
                <a:latin typeface="Times New Roman"/>
                <a:cs typeface="Times New Roman"/>
              </a:rPr>
              <a:t>ю</a:t>
            </a:r>
            <a:r>
              <a:rPr sz="3200" spc="2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ся	на  </a:t>
            </a:r>
            <a:r>
              <a:rPr sz="3200" spc="-30" dirty="0">
                <a:solidFill>
                  <a:srgbClr val="001F5F"/>
                </a:solidFill>
                <a:latin typeface="Times New Roman"/>
                <a:cs typeface="Times New Roman"/>
              </a:rPr>
              <a:t>научном</a:t>
            </a:r>
            <a:r>
              <a:rPr sz="32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уровне.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0719" y="2221483"/>
            <a:ext cx="179514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4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ег</a:t>
            </a:r>
            <a:r>
              <a:rPr sz="3200" spc="-14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лярно  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издаются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9082" y="2221483"/>
            <a:ext cx="245999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проводятся</a:t>
            </a:r>
            <a:endParaRPr sz="3200">
              <a:latin typeface="Times New Roman"/>
              <a:cs typeface="Times New Roman"/>
            </a:endParaRPr>
          </a:p>
          <a:p>
            <a:pPr marL="47625">
              <a:lnSpc>
                <a:spcPct val="100000"/>
              </a:lnSpc>
            </a:pP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ме</a:t>
            </a:r>
            <a:r>
              <a:rPr sz="3200" spc="-4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3200" spc="-10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дич</a:t>
            </a:r>
            <a:r>
              <a:rPr sz="3200" spc="6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ские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35878" y="2221483"/>
            <a:ext cx="3373754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5325" marR="5080" indent="-683260">
              <a:lnSpc>
                <a:spcPct val="100000"/>
              </a:lnSpc>
              <a:spcBef>
                <a:spcPts val="105"/>
              </a:spcBef>
              <a:tabLst>
                <a:tab pos="2938780" algn="l"/>
              </a:tabLst>
            </a:pP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международные 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 п</a:t>
            </a:r>
            <a:r>
              <a:rPr sz="3200" spc="7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собия	по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54845" y="2221483"/>
            <a:ext cx="242443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конференции,</a:t>
            </a:r>
            <a:endParaRPr sz="3200">
              <a:latin typeface="Times New Roman"/>
              <a:cs typeface="Times New Roman"/>
            </a:endParaRPr>
          </a:p>
          <a:p>
            <a:pPr marR="6985" algn="r">
              <a:lnSpc>
                <a:spcPct val="100000"/>
              </a:lnSpc>
            </a:pPr>
            <a:r>
              <a:rPr sz="3200" spc="10" dirty="0">
                <a:solidFill>
                  <a:srgbClr val="001F5F"/>
                </a:solidFill>
                <a:latin typeface="Times New Roman"/>
                <a:cs typeface="Times New Roman"/>
              </a:rPr>
              <a:t>вопросам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0719" y="3197098"/>
            <a:ext cx="1079944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354704" algn="l"/>
                <a:tab pos="5540375" algn="l"/>
                <a:tab pos="6098540" algn="l"/>
                <a:tab pos="8259445" algn="l"/>
              </a:tabLst>
            </a:pP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</a:t>
            </a:r>
            <a:r>
              <a:rPr sz="3200" spc="-4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уп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ежден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,	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выя</a:t>
            </a:r>
            <a:r>
              <a:rPr sz="3200" spc="-4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3200" spc="-2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ения	и	раск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ытия	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</a:t>
            </a:r>
            <a:r>
              <a:rPr sz="3200" spc="7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3200" spc="-3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лений,  связанных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незаконным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001F5F"/>
                </a:solidFill>
                <a:latin typeface="Times New Roman"/>
                <a:cs typeface="Times New Roman"/>
              </a:rPr>
              <a:t>оборотом</a:t>
            </a:r>
            <a:r>
              <a:rPr sz="32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наркотических</a:t>
            </a:r>
            <a:r>
              <a:rPr sz="32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10" dirty="0">
                <a:solidFill>
                  <a:srgbClr val="001F5F"/>
                </a:solidFill>
                <a:latin typeface="Times New Roman"/>
                <a:cs typeface="Times New Roman"/>
              </a:rPr>
              <a:t>веществ.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5715" y="4367779"/>
            <a:ext cx="3539499" cy="22471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6814" y="277113"/>
            <a:ext cx="83718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Борьба</a:t>
            </a:r>
            <a:r>
              <a:rPr sz="40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40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spc="-35" dirty="0">
                <a:solidFill>
                  <a:srgbClr val="FFFFFF"/>
                </a:solidFill>
                <a:latin typeface="Times New Roman"/>
                <a:cs typeface="Times New Roman"/>
              </a:rPr>
              <a:t>наркотиками</a:t>
            </a:r>
            <a:r>
              <a:rPr sz="40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это</a:t>
            </a:r>
            <a:r>
              <a:rPr sz="4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общее</a:t>
            </a:r>
            <a:r>
              <a:rPr sz="4000" b="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дело!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3393" y="1344167"/>
            <a:ext cx="8509258" cy="50147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939" y="1196339"/>
            <a:ext cx="10079735" cy="46466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7161" y="189052"/>
            <a:ext cx="62649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Скажи</a:t>
            </a:r>
            <a:r>
              <a:rPr sz="4400"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spc="-40" dirty="0">
                <a:solidFill>
                  <a:srgbClr val="FFFFFF"/>
                </a:solidFill>
                <a:latin typeface="Times New Roman"/>
                <a:cs typeface="Times New Roman"/>
              </a:rPr>
              <a:t>наркотикам </a:t>
            </a: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«Нет»!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5784" y="1153413"/>
            <a:ext cx="10798175" cy="2562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985" indent="101600" algn="just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Крайне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важно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научиться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001F5F"/>
                </a:solidFill>
                <a:latin typeface="Times New Roman"/>
                <a:cs typeface="Times New Roman"/>
              </a:rPr>
              <a:t>отличать</a:t>
            </a:r>
            <a:r>
              <a:rPr sz="32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001F5F"/>
                </a:solidFill>
                <a:latin typeface="Times New Roman"/>
                <a:cs typeface="Times New Roman"/>
              </a:rPr>
              <a:t>хорошее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32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001F5F"/>
                </a:solidFill>
                <a:latin typeface="Times New Roman"/>
                <a:cs typeface="Times New Roman"/>
              </a:rPr>
              <a:t>плохого, </a:t>
            </a:r>
            <a:r>
              <a:rPr sz="32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самостоятельно</a:t>
            </a:r>
            <a:r>
              <a:rPr sz="32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мыслить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уметь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говорить</a:t>
            </a:r>
            <a:r>
              <a:rPr sz="32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«Нет».</a:t>
            </a:r>
            <a:endParaRPr sz="3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001F5F"/>
                </a:solidFill>
                <a:latin typeface="Times New Roman"/>
                <a:cs typeface="Times New Roman"/>
              </a:rPr>
              <a:t>том,</a:t>
            </a:r>
            <a:r>
              <a:rPr sz="32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что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наркотики</a:t>
            </a:r>
            <a:r>
              <a:rPr sz="32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001F5F"/>
                </a:solidFill>
                <a:latin typeface="Times New Roman"/>
                <a:cs typeface="Times New Roman"/>
              </a:rPr>
              <a:t>это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зло,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001F5F"/>
                </a:solidFill>
                <a:latin typeface="Times New Roman"/>
                <a:cs typeface="Times New Roman"/>
              </a:rPr>
              <a:t>необходимо</a:t>
            </a:r>
            <a:r>
              <a:rPr sz="32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помнить</a:t>
            </a:r>
            <a:r>
              <a:rPr sz="3200" spc="7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не 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001F5F"/>
                </a:solidFill>
                <a:latin typeface="Times New Roman"/>
                <a:cs typeface="Times New Roman"/>
              </a:rPr>
              <a:t>только</a:t>
            </a:r>
            <a:r>
              <a:rPr sz="32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 День</a:t>
            </a:r>
            <a:r>
              <a:rPr sz="32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борьбы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наркобизнесом,</a:t>
            </a:r>
            <a:r>
              <a:rPr sz="3200" spc="7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но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001F5F"/>
                </a:solidFill>
                <a:latin typeface="Times New Roman"/>
                <a:cs typeface="Times New Roman"/>
              </a:rPr>
              <a:t>во</a:t>
            </a:r>
            <a:r>
              <a:rPr sz="3200" spc="7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все 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15" dirty="0">
                <a:solidFill>
                  <a:srgbClr val="001F5F"/>
                </a:solidFill>
                <a:latin typeface="Times New Roman"/>
                <a:cs typeface="Times New Roman"/>
              </a:rPr>
              <a:t>остальные</a:t>
            </a:r>
            <a:r>
              <a:rPr sz="32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364</a:t>
            </a:r>
            <a:r>
              <a:rPr sz="32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дня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100" dirty="0">
                <a:solidFill>
                  <a:srgbClr val="001F5F"/>
                </a:solidFill>
                <a:latin typeface="Times New Roman"/>
                <a:cs typeface="Times New Roman"/>
              </a:rPr>
              <a:t>году.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7347" y="3863336"/>
            <a:ext cx="3656839" cy="274092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6755" y="332230"/>
            <a:ext cx="9864852" cy="64236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5951" y="189052"/>
            <a:ext cx="43072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5" dirty="0">
                <a:solidFill>
                  <a:srgbClr val="FFFFFF"/>
                </a:solidFill>
                <a:latin typeface="Times New Roman"/>
                <a:cs typeface="Times New Roman"/>
              </a:rPr>
              <a:t>Наркомания</a:t>
            </a:r>
            <a:r>
              <a:rPr sz="4400" b="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–зло!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191" y="1163827"/>
            <a:ext cx="84340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37130" algn="l"/>
                <a:tab pos="5036185" algn="l"/>
                <a:tab pos="6363970" algn="l"/>
              </a:tabLst>
            </a:pPr>
            <a:r>
              <a:rPr sz="32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Наркомания	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представляет	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собой	</a:t>
            </a:r>
            <a:r>
              <a:rPr sz="3200" spc="-20" dirty="0">
                <a:solidFill>
                  <a:srgbClr val="001F5F"/>
                </a:solidFill>
                <a:latin typeface="Times New Roman"/>
                <a:cs typeface="Times New Roman"/>
              </a:rPr>
              <a:t>глобальную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71838" y="1163827"/>
            <a:ext cx="20701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60500" algn="l"/>
              </a:tabLst>
            </a:pP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угро</a:t>
            </a:r>
            <a:r>
              <a:rPr sz="3200" spc="-80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у	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ля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7191" y="1554010"/>
            <a:ext cx="10798810" cy="275780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здоровья</a:t>
            </a:r>
            <a:r>
              <a:rPr sz="32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населения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всей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 планеты.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  <a:tabLst>
                <a:tab pos="1608455" algn="l"/>
                <a:tab pos="5001260" algn="l"/>
                <a:tab pos="6617970" algn="l"/>
                <a:tab pos="7699375" algn="l"/>
                <a:tab pos="8602980" algn="l"/>
                <a:tab pos="9864725" algn="l"/>
              </a:tabLst>
            </a:pP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Число	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нар</a:t>
            </a:r>
            <a:r>
              <a:rPr sz="3200" spc="-16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ави</a:t>
            </a:r>
            <a:r>
              <a:rPr sz="3200" spc="1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ых	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3200" spc="-180" dirty="0">
                <a:solidFill>
                  <a:srgbClr val="001F5F"/>
                </a:solidFill>
                <a:latin typeface="Times New Roman"/>
                <a:cs typeface="Times New Roman"/>
              </a:rPr>
              <a:t>ю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дей	</a:t>
            </a:r>
            <a:r>
              <a:rPr sz="3200" spc="-8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3200" spc="-10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д	</a:t>
            </a:r>
            <a:r>
              <a:rPr sz="3200" spc="-3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т	</a:t>
            </a:r>
            <a:r>
              <a:rPr sz="3200" spc="-8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3200" spc="-9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а	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ли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ш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ь  увеличивается,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их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 возраст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становится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001F5F"/>
                </a:solidFill>
                <a:latin typeface="Times New Roman"/>
                <a:cs typeface="Times New Roman"/>
              </a:rPr>
              <a:t>моложе.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  <a:tabLst>
                <a:tab pos="861694" algn="l"/>
                <a:tab pos="1831975" algn="l"/>
                <a:tab pos="4900295" algn="l"/>
                <a:tab pos="6887845" algn="l"/>
                <a:tab pos="7275195" algn="l"/>
                <a:tab pos="7877175" algn="l"/>
                <a:tab pos="9652635" algn="l"/>
              </a:tabLst>
            </a:pP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Э</a:t>
            </a:r>
            <a:r>
              <a:rPr sz="3200" spc="-4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о	</a:t>
            </a:r>
            <a:r>
              <a:rPr sz="3200" spc="-35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3200" spc="-4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а	об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щ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епланетно</a:t>
            </a:r>
            <a:r>
              <a:rPr sz="3200" spc="-8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о	</a:t>
            </a:r>
            <a:r>
              <a:rPr sz="3200" spc="-25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асш</a:t>
            </a:r>
            <a:r>
              <a:rPr sz="3200" spc="2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аб</a:t>
            </a:r>
            <a:r>
              <a:rPr sz="3200" spc="1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,	а	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е	</a:t>
            </a:r>
            <a:r>
              <a:rPr sz="3200" spc="-3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3200" spc="-4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дельно	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вз</a:t>
            </a:r>
            <a:r>
              <a:rPr sz="3200" spc="-20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3200" spc="-3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ой  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личности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или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10" dirty="0">
                <a:solidFill>
                  <a:srgbClr val="001F5F"/>
                </a:solidFill>
                <a:latin typeface="Times New Roman"/>
                <a:cs typeface="Times New Roman"/>
              </a:rPr>
              <a:t>семьи.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4180" y="4504494"/>
            <a:ext cx="1627439" cy="16394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8746" y="189052"/>
            <a:ext cx="37604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Дата</a:t>
            </a:r>
            <a:r>
              <a:rPr sz="4400" b="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spc="5" dirty="0">
                <a:solidFill>
                  <a:srgbClr val="FFFFFF"/>
                </a:solidFill>
                <a:latin typeface="Times New Roman"/>
                <a:cs typeface="Times New Roman"/>
              </a:rPr>
              <a:t>основания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719" y="1000506"/>
            <a:ext cx="18465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1375" algn="l"/>
              </a:tabLst>
            </a:pP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В	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целях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8414" y="1000506"/>
            <a:ext cx="581787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45945" algn="l"/>
                <a:tab pos="2583815" algn="l"/>
              </a:tabLst>
            </a:pP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борьбы	с	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распространением</a:t>
            </a:r>
            <a:endParaRPr sz="3200" dirty="0">
              <a:latin typeface="Times New Roman"/>
              <a:cs typeface="Times New Roman"/>
            </a:endParaRPr>
          </a:p>
          <a:p>
            <a:pPr marL="2611120">
              <a:lnSpc>
                <a:spcPct val="100000"/>
              </a:lnSpc>
            </a:pPr>
            <a:r>
              <a:rPr sz="3200" spc="10" dirty="0">
                <a:solidFill>
                  <a:srgbClr val="001F5F"/>
                </a:solidFill>
                <a:latin typeface="Times New Roman"/>
                <a:cs typeface="Times New Roman"/>
              </a:rPr>
              <a:t>общественности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8561" y="1000506"/>
            <a:ext cx="240919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9725">
              <a:lnSpc>
                <a:spcPct val="100000"/>
              </a:lnSpc>
              <a:spcBef>
                <a:spcPts val="105"/>
              </a:spcBef>
              <a:tabLst>
                <a:tab pos="751205" algn="l"/>
              </a:tabLst>
            </a:pP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нар</a:t>
            </a:r>
            <a:r>
              <a:rPr sz="3200" spc="-18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3200" spc="-4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ти</a:t>
            </a:r>
            <a:r>
              <a:rPr sz="3200" spc="-17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ов,  к	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</a:t>
            </a:r>
            <a:r>
              <a:rPr sz="3200" spc="-95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леме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0719" y="1488186"/>
            <a:ext cx="223329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</a:t>
            </a:r>
            <a:r>
              <a:rPr sz="3200" spc="-4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3200" spc="-8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чения  </a:t>
            </a:r>
            <a:r>
              <a:rPr sz="3200" spc="-20" dirty="0">
                <a:solidFill>
                  <a:srgbClr val="001F5F"/>
                </a:solidFill>
                <a:latin typeface="Times New Roman"/>
                <a:cs typeface="Times New Roman"/>
              </a:rPr>
              <a:t>Генеральная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40710" y="1488186"/>
            <a:ext cx="200088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90830">
              <a:lnSpc>
                <a:spcPct val="100000"/>
              </a:lnSpc>
              <a:spcBef>
                <a:spcPts val="105"/>
              </a:spcBef>
            </a:pPr>
            <a:r>
              <a:rPr lang="ru-RU" sz="3200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32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ни</a:t>
            </a:r>
            <a:r>
              <a:rPr sz="3200" spc="-2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320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ан</a:t>
            </a:r>
            <a:r>
              <a:rPr lang="ru-RU" sz="320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ия</a:t>
            </a:r>
            <a:r>
              <a:rPr sz="32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lang="ru-RU"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32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ссамблея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06110" y="1975561"/>
            <a:ext cx="62712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05865" algn="l"/>
                <a:tab pos="1710055" algn="l"/>
                <a:tab pos="2835275" algn="l"/>
                <a:tab pos="3923665" algn="l"/>
                <a:tab pos="6076950" algn="l"/>
              </a:tabLst>
            </a:pP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ООН	в	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1987	</a:t>
            </a:r>
            <a:r>
              <a:rPr sz="32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го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ду	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выс</a:t>
            </a:r>
            <a:r>
              <a:rPr sz="3200" spc="-5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упи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а	с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0719" y="2367251"/>
            <a:ext cx="10798810" cy="119840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инициативой</a:t>
            </a:r>
            <a:r>
              <a:rPr sz="32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учреждения</a:t>
            </a:r>
            <a:r>
              <a:rPr sz="32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соответствующей</a:t>
            </a:r>
            <a:r>
              <a:rPr sz="32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даты.</a:t>
            </a:r>
            <a:endParaRPr sz="3200" dirty="0">
              <a:latin typeface="Times New Roman"/>
              <a:cs typeface="Times New Roman"/>
            </a:endParaRPr>
          </a:p>
          <a:p>
            <a:pPr marL="12700" marR="5080" indent="101600">
              <a:lnSpc>
                <a:spcPct val="100000"/>
              </a:lnSpc>
              <a:spcBef>
                <a:spcPts val="765"/>
              </a:spcBef>
              <a:tabLst>
                <a:tab pos="678180" algn="l"/>
                <a:tab pos="1525905" algn="l"/>
                <a:tab pos="2441575" algn="l"/>
                <a:tab pos="2936875" algn="l"/>
                <a:tab pos="4335145" algn="l"/>
                <a:tab pos="4831715" algn="l"/>
                <a:tab pos="5989955" algn="l"/>
                <a:tab pos="7560309" algn="l"/>
                <a:tab pos="8034020" algn="l"/>
                <a:tab pos="10567670" algn="l"/>
              </a:tabLst>
            </a:pP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С	т</a:t>
            </a:r>
            <a:r>
              <a:rPr sz="3200" spc="-4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х	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р	</a:t>
            </a:r>
            <a:r>
              <a:rPr lang="ru-RU" sz="32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26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lang="ru-RU" sz="3200" b="1" spc="-2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июня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–	</a:t>
            </a:r>
            <a:r>
              <a:rPr sz="3200" spc="2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ень	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орьбы	с	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3200" spc="-2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3200" spc="-17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3200" spc="-5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3200" spc="-25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ан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ей	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8971" y="3765800"/>
            <a:ext cx="3950978" cy="27546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500" y="457200"/>
            <a:ext cx="11191240" cy="57911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9263" y="189052"/>
            <a:ext cx="16008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Фа</a:t>
            </a:r>
            <a:r>
              <a:rPr sz="4400" b="0" spc="-6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4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ты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011" y="1000506"/>
            <a:ext cx="11727180" cy="5391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От 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употребления </a:t>
            </a:r>
            <a:r>
              <a:rPr sz="3200" spc="-40" dirty="0">
                <a:solidFill>
                  <a:srgbClr val="001F5F"/>
                </a:solidFill>
                <a:latin typeface="Times New Roman"/>
                <a:cs typeface="Times New Roman"/>
              </a:rPr>
              <a:t>наркотиков 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страдает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все 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население, </a:t>
            </a:r>
            <a:r>
              <a:rPr sz="3200" spc="-20" dirty="0">
                <a:solidFill>
                  <a:srgbClr val="001F5F"/>
                </a:solidFill>
                <a:latin typeface="Times New Roman"/>
                <a:cs typeface="Times New Roman"/>
              </a:rPr>
              <a:t>проблема 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является общенациональной.</a:t>
            </a:r>
            <a:endParaRPr sz="3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3200" spc="-60" dirty="0">
                <a:solidFill>
                  <a:srgbClr val="001F5F"/>
                </a:solidFill>
                <a:latin typeface="Times New Roman"/>
                <a:cs typeface="Times New Roman"/>
              </a:rPr>
              <a:t>Ущерб</a:t>
            </a:r>
            <a:r>
              <a:rPr sz="32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 дорожных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происшествий</a:t>
            </a:r>
            <a:r>
              <a:rPr sz="32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преступлений, 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совершенных </a:t>
            </a:r>
            <a:r>
              <a:rPr sz="3200" spc="-40" dirty="0">
                <a:solidFill>
                  <a:srgbClr val="001F5F"/>
                </a:solidFill>
                <a:latin typeface="Times New Roman"/>
                <a:cs typeface="Times New Roman"/>
              </a:rPr>
              <a:t>под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действием </a:t>
            </a:r>
            <a:r>
              <a:rPr sz="3200" spc="-30" dirty="0">
                <a:solidFill>
                  <a:srgbClr val="001F5F"/>
                </a:solidFill>
                <a:latin typeface="Times New Roman"/>
                <a:cs typeface="Times New Roman"/>
              </a:rPr>
              <a:t>наркотического 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опьянения,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а также 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001F5F"/>
                </a:solidFill>
                <a:latin typeface="Times New Roman"/>
                <a:cs typeface="Times New Roman"/>
              </a:rPr>
              <a:t>затраты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здравоохранительную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систему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оценивается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миллиарды.</a:t>
            </a:r>
            <a:endParaRPr sz="3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32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Наркотики,</a:t>
            </a:r>
            <a:r>
              <a:rPr sz="3200" spc="-20" dirty="0">
                <a:solidFill>
                  <a:srgbClr val="001F5F"/>
                </a:solidFill>
                <a:latin typeface="Times New Roman"/>
                <a:cs typeface="Times New Roman"/>
              </a:rPr>
              <a:t> стимулирующие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 поднятие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 эмоционального </a:t>
            </a:r>
            <a:r>
              <a:rPr sz="3200" spc="-7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настроения</a:t>
            </a:r>
            <a:r>
              <a:rPr sz="32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«дарящие»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повышенную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энергетику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приводят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к 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 зависимости</a:t>
            </a:r>
            <a:r>
              <a:rPr sz="32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15" dirty="0">
                <a:solidFill>
                  <a:srgbClr val="001F5F"/>
                </a:solidFill>
                <a:latin typeface="Times New Roman"/>
                <a:cs typeface="Times New Roman"/>
              </a:rPr>
              <a:t>после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первой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дозы.</a:t>
            </a:r>
            <a:endParaRPr sz="32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57834" algn="l"/>
              </a:tabLst>
            </a:pP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Любой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001F5F"/>
                </a:solidFill>
                <a:latin typeface="Times New Roman"/>
                <a:cs typeface="Times New Roman"/>
              </a:rPr>
              <a:t>наркотик</a:t>
            </a:r>
            <a:r>
              <a:rPr sz="32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меняет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10" dirty="0">
                <a:solidFill>
                  <a:srgbClr val="001F5F"/>
                </a:solidFill>
                <a:latin typeface="Times New Roman"/>
                <a:cs typeface="Times New Roman"/>
              </a:rPr>
              <a:t>строение</a:t>
            </a:r>
            <a:r>
              <a:rPr sz="32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мозга</a:t>
            </a:r>
            <a:r>
              <a:rPr sz="3200" spc="8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человека</a:t>
            </a:r>
            <a:r>
              <a:rPr sz="3200" spc="7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химическом</a:t>
            </a:r>
            <a:r>
              <a:rPr sz="32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уровне.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6285" y="189052"/>
            <a:ext cx="65659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5" dirty="0">
                <a:solidFill>
                  <a:srgbClr val="FFFFFF"/>
                </a:solidFill>
                <a:latin typeface="Times New Roman"/>
                <a:cs typeface="Times New Roman"/>
              </a:rPr>
              <a:t>Наркомания</a:t>
            </a:r>
            <a:r>
              <a:rPr sz="4400" b="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4400"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угроза</a:t>
            </a:r>
            <a:r>
              <a:rPr sz="4400" b="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жизни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8274" y="1002029"/>
            <a:ext cx="9225280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092960" algn="l"/>
                <a:tab pos="4325620" algn="l"/>
                <a:tab pos="5557520" algn="l"/>
                <a:tab pos="6752590" algn="l"/>
                <a:tab pos="7181215" algn="l"/>
                <a:tab pos="8863330" algn="l"/>
              </a:tabLst>
            </a:pP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Нар</a:t>
            </a:r>
            <a:r>
              <a:rPr sz="2800" spc="-15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800" spc="-4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800" spc="-35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800" spc="-5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800" spc="3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800" spc="-5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ляе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800" spc="-60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жизни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800" spc="-5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вь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ю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не  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отдельного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человека,</a:t>
            </a:r>
            <a:r>
              <a:rPr sz="28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всего</a:t>
            </a:r>
            <a:r>
              <a:rPr sz="2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общества.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2162810" algn="l"/>
                <a:tab pos="3891279" algn="l"/>
                <a:tab pos="4371340" algn="l"/>
                <a:tab pos="6546850" algn="l"/>
                <a:tab pos="8933815" algn="l"/>
              </a:tabLst>
            </a:pPr>
            <a:r>
              <a:rPr sz="28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Наркомания	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приводит	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к	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физической,	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нравственной	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88093" y="1002029"/>
            <a:ext cx="1800860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95"/>
              </a:spcBef>
              <a:tabLst>
                <a:tab pos="1264920" algn="l"/>
              </a:tabLst>
            </a:pPr>
            <a:r>
              <a:rPr sz="2800" spc="-40" dirty="0">
                <a:solidFill>
                  <a:srgbClr val="001F5F"/>
                </a:solidFill>
                <a:latin typeface="Times New Roman"/>
                <a:cs typeface="Times New Roman"/>
              </a:rPr>
              <a:t>то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ль</a:t>
            </a:r>
            <a:r>
              <a:rPr sz="2800" spc="-14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соци</a:t>
            </a:r>
            <a:r>
              <a:rPr sz="2800" spc="1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льн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8274" y="2367787"/>
            <a:ext cx="11219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деградации</a:t>
            </a:r>
            <a:r>
              <a:rPr sz="2800" spc="3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личности,</a:t>
            </a:r>
            <a:r>
              <a:rPr sz="2800" spc="3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она</a:t>
            </a:r>
            <a:r>
              <a:rPr sz="2800" spc="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1F5F"/>
                </a:solidFill>
                <a:latin typeface="Times New Roman"/>
                <a:cs typeface="Times New Roman"/>
              </a:rPr>
              <a:t>толкает</a:t>
            </a:r>
            <a:r>
              <a:rPr sz="2800" spc="3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«потерявших</a:t>
            </a:r>
            <a:r>
              <a:rPr sz="2800" spc="3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себя»</a:t>
            </a:r>
            <a:r>
              <a:rPr sz="2800" spc="3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800" spc="3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преступления.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1539" y="2794507"/>
            <a:ext cx="2677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38580" algn="l"/>
              </a:tabLst>
            </a:pP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800" spc="1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800" spc="-4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тив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800" spc="-15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800" spc="-4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800" spc="-8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8274" y="2794507"/>
            <a:ext cx="83527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225675" algn="l"/>
                <a:tab pos="3649345" algn="l"/>
                <a:tab pos="6095365" algn="l"/>
                <a:tab pos="6860540" algn="l"/>
              </a:tabLst>
            </a:pP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Наркоманию	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следует	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рассматривать	как	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бедствие, </a:t>
            </a:r>
            <a:r>
              <a:rPr sz="2800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общество</a:t>
            </a:r>
            <a:r>
              <a:rPr sz="2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должно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воздвигнуть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непреодолимый</a:t>
            </a:r>
            <a:r>
              <a:rPr sz="28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барьер.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3753" y="3835904"/>
            <a:ext cx="3664463" cy="27454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4097" y="265303"/>
            <a:ext cx="2983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Как</a:t>
            </a:r>
            <a:r>
              <a:rPr sz="4000" b="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spc="-30" dirty="0">
                <a:solidFill>
                  <a:srgbClr val="FFFFFF"/>
                </a:solidFill>
                <a:latin typeface="Times New Roman"/>
                <a:cs typeface="Times New Roman"/>
              </a:rPr>
              <a:t>отказать?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114" y="1145870"/>
            <a:ext cx="11582400" cy="526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860" indent="-391795" algn="just">
              <a:lnSpc>
                <a:spcPts val="2595"/>
              </a:lnSpc>
              <a:spcBef>
                <a:spcPts val="100"/>
              </a:spcBef>
              <a:buAutoNum type="arabicPeriod"/>
              <a:tabLst>
                <a:tab pos="404495" algn="l"/>
              </a:tabLst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Назови</a:t>
            </a:r>
            <a:r>
              <a:rPr sz="2400" spc="7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причину.</a:t>
            </a:r>
            <a:r>
              <a:rPr sz="2400" spc="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Скажи</a:t>
            </a:r>
            <a:r>
              <a:rPr sz="2400" spc="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тем,</a:t>
            </a:r>
            <a:r>
              <a:rPr sz="2400" spc="7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кто</a:t>
            </a:r>
            <a:r>
              <a:rPr sz="2400" spc="7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тебе</a:t>
            </a:r>
            <a:r>
              <a:rPr sz="2400" spc="6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предлагает,</a:t>
            </a:r>
            <a:r>
              <a:rPr sz="2400" spc="6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почему</a:t>
            </a:r>
            <a:r>
              <a:rPr sz="2400" spc="7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400" spc="6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хочешь</a:t>
            </a:r>
            <a:r>
              <a:rPr sz="2400" spc="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принимать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ts val="2595"/>
              </a:lnSpc>
            </a:pP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наркотик.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"Я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знаю,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что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это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опасно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меня".</a:t>
            </a:r>
            <a:endParaRPr sz="2400">
              <a:latin typeface="Times New Roman"/>
              <a:cs typeface="Times New Roman"/>
            </a:endParaRPr>
          </a:p>
          <a:p>
            <a:pPr marL="12700" marR="6350" algn="just">
              <a:lnSpc>
                <a:spcPts val="2300"/>
              </a:lnSpc>
              <a:spcBef>
                <a:spcPts val="560"/>
              </a:spcBef>
              <a:buAutoNum type="arabicPeriod" startAt="2"/>
              <a:tabLst>
                <a:tab pos="320675" algn="l"/>
              </a:tabLst>
            </a:pP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Будь 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готов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к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различным видам давления. 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Люди,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предлагающие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наркотики,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могут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быть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дружелюбны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или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агрессивны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. </a:t>
            </a:r>
            <a:r>
              <a:rPr sz="24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Будь 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готов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уйти или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сделать </a:t>
            </a: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что-нибудь,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что 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могло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бы 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уменьшить</a:t>
            </a:r>
            <a:r>
              <a:rPr sz="24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давление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со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стороны.</a:t>
            </a:r>
            <a:endParaRPr sz="2400">
              <a:latin typeface="Times New Roman"/>
              <a:cs typeface="Times New Roman"/>
            </a:endParaRPr>
          </a:p>
          <a:p>
            <a:pPr marL="12700" marR="6985" algn="just">
              <a:lnSpc>
                <a:spcPts val="2300"/>
              </a:lnSpc>
              <a:spcBef>
                <a:spcPts val="590"/>
              </a:spcBef>
              <a:buAutoNum type="arabicPeriod" startAt="2"/>
              <a:tabLst>
                <a:tab pos="33591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Сделай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это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просто для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себя. </a:t>
            </a:r>
            <a:r>
              <a:rPr sz="24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Ты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не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должен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объяснять 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всем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свои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причины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.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Просто 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скажи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"Нет".</a:t>
            </a:r>
            <a:endParaRPr sz="2400">
              <a:latin typeface="Times New Roman"/>
              <a:cs typeface="Times New Roman"/>
            </a:endParaRPr>
          </a:p>
          <a:p>
            <a:pPr marL="12700" marR="6350" algn="just">
              <a:lnSpc>
                <a:spcPct val="80000"/>
              </a:lnSpc>
              <a:spcBef>
                <a:spcPts val="600"/>
              </a:spcBef>
              <a:buAutoNum type="arabicPeriod" startAt="2"/>
              <a:tabLst>
                <a:tab pos="319405" algn="l"/>
              </a:tabLst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Имей 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какое-нибудь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дело.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Если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ты 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занят,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это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уже 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будет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причиной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отказа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от 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наркотиков.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Даже </a:t>
            </a:r>
            <a:r>
              <a:rPr sz="2400" spc="15" dirty="0">
                <a:solidFill>
                  <a:srgbClr val="001F5F"/>
                </a:solidFill>
                <a:latin typeface="Times New Roman"/>
                <a:cs typeface="Times New Roman"/>
              </a:rPr>
              <a:t>если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ты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скажешь,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что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всего-навсего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собираешься просто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пойти 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поесть,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то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это уже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возможность</a:t>
            </a:r>
            <a:r>
              <a:rPr sz="2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избежать</a:t>
            </a:r>
            <a:r>
              <a:rPr sz="2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ситуации,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когда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ты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находишься</a:t>
            </a:r>
            <a:r>
              <a:rPr sz="2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"под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нажимом".</a:t>
            </a:r>
            <a:endParaRPr sz="2400">
              <a:latin typeface="Times New Roman"/>
              <a:cs typeface="Times New Roman"/>
            </a:endParaRPr>
          </a:p>
          <a:p>
            <a:pPr marL="317500" indent="-304800" algn="just">
              <a:lnSpc>
                <a:spcPct val="100000"/>
              </a:lnSpc>
              <a:buAutoNum type="arabicPeriod" startAt="2"/>
              <a:tabLst>
                <a:tab pos="317500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Избегай</a:t>
            </a:r>
            <a:r>
              <a:rPr sz="2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ситуации.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Старайся</a:t>
            </a:r>
            <a:r>
              <a:rPr sz="2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быть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подальше</a:t>
            </a:r>
            <a:r>
              <a:rPr sz="2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этих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мест,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этих</a:t>
            </a:r>
            <a:r>
              <a:rPr sz="2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людей.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ts val="2300"/>
              </a:lnSpc>
              <a:spcBef>
                <a:spcPts val="560"/>
              </a:spcBef>
              <a:buAutoNum type="arabicPeriod" startAt="2"/>
              <a:tabLst>
                <a:tab pos="407670" algn="l"/>
              </a:tabLst>
            </a:pP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Дружи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теми,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кто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употребляет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наркотики.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Твои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настоящие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друзья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будут 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заставлять</a:t>
            </a:r>
            <a:r>
              <a:rPr sz="2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тебя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принимать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наркотики,</a:t>
            </a:r>
            <a:r>
              <a:rPr sz="2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пить</a:t>
            </a:r>
            <a:r>
              <a:rPr sz="2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спиртное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не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будут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делать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этого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сами.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R="97790" algn="ctr">
              <a:lnSpc>
                <a:spcPct val="100000"/>
              </a:lnSpc>
            </a:pP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32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тебя</a:t>
            </a:r>
            <a:r>
              <a:rPr sz="3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есть</a:t>
            </a:r>
            <a:r>
              <a:rPr sz="3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выбор!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2607" y="954785"/>
            <a:ext cx="10648315" cy="437007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723900" marR="719455" indent="635" algn="ctr">
              <a:lnSpc>
                <a:spcPts val="3240"/>
              </a:lnSpc>
              <a:spcBef>
                <a:spcPts val="505"/>
              </a:spcBef>
            </a:pP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Сообщение о происшествиях в </a:t>
            </a:r>
            <a:r>
              <a:rPr sz="3000" spc="-35" dirty="0">
                <a:solidFill>
                  <a:srgbClr val="001F5F"/>
                </a:solidFill>
                <a:latin typeface="Times New Roman"/>
                <a:cs typeface="Times New Roman"/>
              </a:rPr>
              <a:t>том 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числе о </a:t>
            </a:r>
            <a:r>
              <a:rPr sz="30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незаконном </a:t>
            </a:r>
            <a:r>
              <a:rPr sz="3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000" spc="5" dirty="0">
                <a:solidFill>
                  <a:srgbClr val="001F5F"/>
                </a:solidFill>
                <a:latin typeface="Times New Roman"/>
                <a:cs typeface="Times New Roman"/>
              </a:rPr>
              <a:t>распространении</a:t>
            </a:r>
            <a:r>
              <a:rPr sz="30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001F5F"/>
                </a:solidFill>
                <a:latin typeface="Times New Roman"/>
                <a:cs typeface="Times New Roman"/>
              </a:rPr>
              <a:t>наркотических</a:t>
            </a:r>
            <a:r>
              <a:rPr sz="30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средств</a:t>
            </a:r>
            <a:r>
              <a:rPr sz="30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000" spc="5" dirty="0">
                <a:solidFill>
                  <a:srgbClr val="001F5F"/>
                </a:solidFill>
                <a:latin typeface="Times New Roman"/>
                <a:cs typeface="Times New Roman"/>
              </a:rPr>
              <a:t>(преступности,</a:t>
            </a:r>
            <a:endParaRPr sz="3000">
              <a:latin typeface="Times New Roman"/>
              <a:cs typeface="Times New Roman"/>
            </a:endParaRPr>
          </a:p>
          <a:p>
            <a:pPr marL="12700" marR="5080" algn="ctr">
              <a:lnSpc>
                <a:spcPts val="3240"/>
              </a:lnSpc>
            </a:pPr>
            <a:r>
              <a:rPr sz="30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событиях, </a:t>
            </a:r>
            <a:r>
              <a:rPr sz="3000" spc="-10" dirty="0">
                <a:solidFill>
                  <a:srgbClr val="001F5F"/>
                </a:solidFill>
                <a:latin typeface="Times New Roman"/>
                <a:cs typeface="Times New Roman"/>
              </a:rPr>
              <a:t>угрожающей </a:t>
            </a:r>
            <a:r>
              <a:rPr sz="3000" spc="-5" dirty="0">
                <a:solidFill>
                  <a:srgbClr val="001F5F"/>
                </a:solidFill>
                <a:latin typeface="Times New Roman"/>
                <a:cs typeface="Times New Roman"/>
              </a:rPr>
              <a:t>личной или </a:t>
            </a:r>
            <a:r>
              <a:rPr sz="3000" spc="5" dirty="0">
                <a:solidFill>
                  <a:srgbClr val="001F5F"/>
                </a:solidFill>
                <a:latin typeface="Times New Roman"/>
                <a:cs typeface="Times New Roman"/>
              </a:rPr>
              <a:t>общественной 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безопасности, </a:t>
            </a:r>
            <a:r>
              <a:rPr sz="3000" spc="-7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а </a:t>
            </a:r>
            <a:r>
              <a:rPr sz="3000" spc="-5" dirty="0">
                <a:solidFill>
                  <a:srgbClr val="001F5F"/>
                </a:solidFill>
                <a:latin typeface="Times New Roman"/>
                <a:cs typeface="Times New Roman"/>
              </a:rPr>
              <a:t>также</a:t>
            </a:r>
            <a:r>
              <a:rPr sz="30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Times New Roman"/>
                <a:cs typeface="Times New Roman"/>
              </a:rPr>
              <a:t>иных</a:t>
            </a:r>
            <a:r>
              <a:rPr sz="3000" spc="-10" dirty="0">
                <a:solidFill>
                  <a:srgbClr val="001F5F"/>
                </a:solidFill>
                <a:latin typeface="Times New Roman"/>
                <a:cs typeface="Times New Roman"/>
              </a:rPr>
              <a:t> обстоятельствах,</a:t>
            </a:r>
            <a:r>
              <a:rPr sz="30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001F5F"/>
                </a:solidFill>
                <a:latin typeface="Times New Roman"/>
                <a:cs typeface="Times New Roman"/>
              </a:rPr>
              <a:t>требующих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проверки </a:t>
            </a:r>
            <a:r>
              <a:rPr sz="3000" spc="-20" dirty="0">
                <a:solidFill>
                  <a:srgbClr val="001F5F"/>
                </a:solidFill>
                <a:latin typeface="Times New Roman"/>
                <a:cs typeface="Times New Roman"/>
              </a:rPr>
              <a:t>возможных</a:t>
            </a:r>
            <a:endParaRPr sz="3000">
              <a:latin typeface="Times New Roman"/>
              <a:cs typeface="Times New Roman"/>
            </a:endParaRPr>
          </a:p>
          <a:p>
            <a:pPr marL="980440" marR="972819" algn="ctr">
              <a:lnSpc>
                <a:spcPts val="3240"/>
              </a:lnSpc>
              <a:spcBef>
                <a:spcPts val="5"/>
              </a:spcBef>
            </a:pPr>
            <a:r>
              <a:rPr sz="3000" spc="-20" dirty="0">
                <a:solidFill>
                  <a:srgbClr val="001F5F"/>
                </a:solidFill>
                <a:latin typeface="Times New Roman"/>
                <a:cs typeface="Times New Roman"/>
              </a:rPr>
              <a:t>признаков 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преступления </a:t>
            </a:r>
            <a:r>
              <a:rPr sz="3000" spc="-5" dirty="0">
                <a:solidFill>
                  <a:srgbClr val="001F5F"/>
                </a:solidFill>
                <a:latin typeface="Times New Roman"/>
                <a:cs typeface="Times New Roman"/>
              </a:rPr>
              <a:t>или </a:t>
            </a:r>
            <a:r>
              <a:rPr sz="3000" spc="-10" dirty="0">
                <a:solidFill>
                  <a:srgbClr val="001F5F"/>
                </a:solidFill>
                <a:latin typeface="Times New Roman"/>
                <a:cs typeface="Times New Roman"/>
              </a:rPr>
              <a:t>административного </a:t>
            </a:r>
            <a:r>
              <a:rPr sz="3000" spc="-5" dirty="0">
                <a:solidFill>
                  <a:srgbClr val="001F5F"/>
                </a:solidFill>
                <a:latin typeface="Times New Roman"/>
                <a:cs typeface="Times New Roman"/>
              </a:rPr>
              <a:t> правонарушения)</a:t>
            </a:r>
            <a:r>
              <a:rPr sz="3000" spc="-25" dirty="0">
                <a:solidFill>
                  <a:srgbClr val="001F5F"/>
                </a:solidFill>
                <a:latin typeface="Times New Roman"/>
                <a:cs typeface="Times New Roman"/>
              </a:rPr>
              <a:t> круглосуточно</a:t>
            </a:r>
            <a:r>
              <a:rPr sz="3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принимаются</a:t>
            </a:r>
            <a:r>
              <a:rPr sz="3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3000">
              <a:latin typeface="Times New Roman"/>
              <a:cs typeface="Times New Roman"/>
            </a:endParaRPr>
          </a:p>
          <a:p>
            <a:pPr marL="828040" marR="820419" algn="ctr">
              <a:lnSpc>
                <a:spcPts val="3240"/>
              </a:lnSpc>
            </a:pPr>
            <a:r>
              <a:rPr sz="3000" spc="-5" dirty="0">
                <a:solidFill>
                  <a:srgbClr val="001F5F"/>
                </a:solidFill>
                <a:latin typeface="Times New Roman"/>
                <a:cs typeface="Times New Roman"/>
              </a:rPr>
              <a:t>незамедлительно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Times New Roman"/>
                <a:cs typeface="Times New Roman"/>
              </a:rPr>
              <a:t>регистрируются</a:t>
            </a:r>
            <a:r>
              <a:rPr sz="3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в дежурных</a:t>
            </a:r>
            <a:r>
              <a:rPr sz="3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Times New Roman"/>
                <a:cs typeface="Times New Roman"/>
              </a:rPr>
              <a:t>частях </a:t>
            </a:r>
            <a:r>
              <a:rPr sz="3000" spc="-5" dirty="0">
                <a:solidFill>
                  <a:srgbClr val="001F5F"/>
                </a:solidFill>
                <a:latin typeface="Times New Roman"/>
                <a:cs typeface="Times New Roman"/>
              </a:rPr>
              <a:t> территориальных</a:t>
            </a:r>
            <a:r>
              <a:rPr sz="3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органов</a:t>
            </a:r>
            <a:r>
              <a:rPr sz="3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внутренних</a:t>
            </a:r>
            <a:r>
              <a:rPr sz="3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дел</a:t>
            </a:r>
            <a:r>
              <a:rPr sz="3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по телефону</a:t>
            </a:r>
            <a:endParaRPr sz="3000">
              <a:latin typeface="Times New Roman"/>
              <a:cs typeface="Times New Roman"/>
            </a:endParaRPr>
          </a:p>
          <a:p>
            <a:pPr marL="1987550" marR="1978025" algn="ctr">
              <a:lnSpc>
                <a:spcPts val="3960"/>
              </a:lnSpc>
              <a:spcBef>
                <a:spcPts val="55"/>
              </a:spcBef>
            </a:pP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02 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(со стационарных телефонов) </a:t>
            </a:r>
            <a:r>
              <a:rPr sz="3000" spc="-5" dirty="0">
                <a:solidFill>
                  <a:srgbClr val="001F5F"/>
                </a:solidFill>
                <a:latin typeface="Times New Roman"/>
                <a:cs typeface="Times New Roman"/>
              </a:rPr>
              <a:t>или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102 </a:t>
            </a:r>
            <a:r>
              <a:rPr sz="3000" spc="-7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(с</a:t>
            </a:r>
            <a:r>
              <a:rPr sz="3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мобильных</a:t>
            </a:r>
            <a:r>
              <a:rPr sz="3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средств</a:t>
            </a:r>
            <a:r>
              <a:rPr sz="3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связи</a:t>
            </a:r>
            <a:r>
              <a:rPr sz="3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8308" y="254584"/>
            <a:ext cx="100609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30" dirty="0">
                <a:solidFill>
                  <a:srgbClr val="FFFFFF"/>
                </a:solidFill>
                <a:latin typeface="Times New Roman"/>
                <a:cs typeface="Times New Roman"/>
              </a:rPr>
              <a:t>Куда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сообщить о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spc="-30" dirty="0">
                <a:solidFill>
                  <a:srgbClr val="FFFFFF"/>
                </a:solidFill>
                <a:latin typeface="Times New Roman"/>
                <a:cs typeface="Times New Roman"/>
              </a:rPr>
              <a:t>наркотиках?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spc="-25" dirty="0">
                <a:solidFill>
                  <a:srgbClr val="FFFFFF"/>
                </a:solidFill>
                <a:latin typeface="Times New Roman"/>
                <a:cs typeface="Times New Roman"/>
              </a:rPr>
              <a:t>Контроль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spc="-45" dirty="0">
                <a:solidFill>
                  <a:srgbClr val="FFFFFF"/>
                </a:solidFill>
                <a:latin typeface="Times New Roman"/>
                <a:cs typeface="Times New Roman"/>
              </a:rPr>
              <a:t>наркотиков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70990"/>
            <a:ext cx="12012295" cy="290893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981710">
              <a:lnSpc>
                <a:spcPct val="100000"/>
              </a:lnSpc>
              <a:spcBef>
                <a:spcPts val="760"/>
              </a:spcBef>
            </a:pPr>
            <a:r>
              <a:rPr b="0" spc="-130" dirty="0">
                <a:solidFill>
                  <a:srgbClr val="FFFFFF"/>
                </a:solidFill>
                <a:latin typeface="Times New Roman"/>
                <a:cs typeface="Times New Roman"/>
              </a:rPr>
              <a:t>Куда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сообщить о </a:t>
            </a:r>
            <a:r>
              <a:rPr b="0" spc="-30" dirty="0">
                <a:solidFill>
                  <a:srgbClr val="FFFFFF"/>
                </a:solidFill>
                <a:latin typeface="Times New Roman"/>
                <a:cs typeface="Times New Roman"/>
              </a:rPr>
              <a:t>наркотиках?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spc="-25" dirty="0">
                <a:solidFill>
                  <a:srgbClr val="FFFFFF"/>
                </a:solidFill>
                <a:latin typeface="Times New Roman"/>
                <a:cs typeface="Times New Roman"/>
              </a:rPr>
              <a:t>Контроль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spc="-45" dirty="0">
                <a:solidFill>
                  <a:srgbClr val="FFFFFF"/>
                </a:solidFill>
                <a:latin typeface="Times New Roman"/>
                <a:cs typeface="Times New Roman"/>
              </a:rPr>
              <a:t>наркотиков</a:t>
            </a:r>
          </a:p>
          <a:p>
            <a:pPr marL="12700" marR="5080" algn="just">
              <a:lnSpc>
                <a:spcPct val="100000"/>
              </a:lnSpc>
              <a:spcBef>
                <a:spcPts val="439"/>
              </a:spcBef>
            </a:pPr>
            <a:r>
              <a:rPr sz="2400" b="0" dirty="0">
                <a:latin typeface="Times New Roman"/>
                <a:cs typeface="Times New Roman"/>
              </a:rPr>
              <a:t>В </a:t>
            </a:r>
            <a:r>
              <a:rPr sz="2400" b="0" spc="-5" dirty="0">
                <a:latin typeface="Times New Roman"/>
                <a:cs typeface="Times New Roman"/>
              </a:rPr>
              <a:t>соответствии </a:t>
            </a:r>
            <a:r>
              <a:rPr sz="2400" b="0" dirty="0">
                <a:latin typeface="Times New Roman"/>
                <a:cs typeface="Times New Roman"/>
              </a:rPr>
              <a:t>с </a:t>
            </a:r>
            <a:r>
              <a:rPr sz="2400" b="0" spc="-55" dirty="0">
                <a:latin typeface="Times New Roman"/>
                <a:cs typeface="Times New Roman"/>
              </a:rPr>
              <a:t>Указом </a:t>
            </a:r>
            <a:r>
              <a:rPr sz="2400" b="0" dirty="0">
                <a:latin typeface="Times New Roman"/>
                <a:cs typeface="Times New Roman"/>
              </a:rPr>
              <a:t>Президента </a:t>
            </a:r>
            <a:r>
              <a:rPr sz="2400" b="0" spc="-5" dirty="0">
                <a:latin typeface="Times New Roman"/>
                <a:cs typeface="Times New Roman"/>
              </a:rPr>
              <a:t>России </a:t>
            </a:r>
            <a:r>
              <a:rPr sz="2400" b="0" spc="-20" dirty="0">
                <a:latin typeface="Times New Roman"/>
                <a:cs typeface="Times New Roman"/>
              </a:rPr>
              <a:t>от </a:t>
            </a:r>
            <a:r>
              <a:rPr sz="2400" b="0" dirty="0">
                <a:latin typeface="Times New Roman"/>
                <a:cs typeface="Times New Roman"/>
              </a:rPr>
              <a:t>05.04.2016 №156</a:t>
            </a:r>
            <a:r>
              <a:rPr sz="2400" b="0" spc="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"О </a:t>
            </a:r>
            <a:r>
              <a:rPr sz="2400" b="0" spc="-5" dirty="0">
                <a:latin typeface="Times New Roman"/>
                <a:cs typeface="Times New Roman"/>
              </a:rPr>
              <a:t>совершенствовании </a:t>
            </a:r>
            <a:r>
              <a:rPr sz="2400" b="0" dirty="0">
                <a:latin typeface="Times New Roman"/>
                <a:cs typeface="Times New Roman"/>
              </a:rPr>
              <a:t> </a:t>
            </a:r>
            <a:r>
              <a:rPr sz="2400" b="0" spc="-20" dirty="0">
                <a:latin typeface="Times New Roman"/>
                <a:cs typeface="Times New Roman"/>
              </a:rPr>
              <a:t>государственного</a:t>
            </a:r>
            <a:r>
              <a:rPr sz="2400" b="0" spc="-15" dirty="0">
                <a:latin typeface="Times New Roman"/>
                <a:cs typeface="Times New Roman"/>
              </a:rPr>
              <a:t> </a:t>
            </a:r>
            <a:r>
              <a:rPr sz="2400" b="0" spc="-10" dirty="0">
                <a:latin typeface="Times New Roman"/>
                <a:cs typeface="Times New Roman"/>
              </a:rPr>
              <a:t>управления</a:t>
            </a:r>
            <a:r>
              <a:rPr sz="2400" b="0" spc="-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в</a:t>
            </a:r>
            <a:r>
              <a:rPr sz="2400" b="0" spc="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сфере</a:t>
            </a:r>
            <a:r>
              <a:rPr sz="2400" b="0" spc="5" dirty="0">
                <a:latin typeface="Times New Roman"/>
                <a:cs typeface="Times New Roman"/>
              </a:rPr>
              <a:t> </a:t>
            </a:r>
            <a:r>
              <a:rPr sz="2400" b="0" spc="-20" dirty="0">
                <a:latin typeface="Times New Roman"/>
                <a:cs typeface="Times New Roman"/>
              </a:rPr>
              <a:t>контроля</a:t>
            </a:r>
            <a:r>
              <a:rPr sz="2400" b="0" spc="-15" dirty="0">
                <a:latin typeface="Times New Roman"/>
                <a:cs typeface="Times New Roman"/>
              </a:rPr>
              <a:t> </a:t>
            </a:r>
            <a:r>
              <a:rPr sz="2400" b="0" spc="-5" dirty="0">
                <a:latin typeface="Times New Roman"/>
                <a:cs typeface="Times New Roman"/>
              </a:rPr>
              <a:t>за</a:t>
            </a:r>
            <a:r>
              <a:rPr sz="2400" b="0" dirty="0">
                <a:latin typeface="Times New Roman"/>
                <a:cs typeface="Times New Roman"/>
              </a:rPr>
              <a:t> </a:t>
            </a:r>
            <a:r>
              <a:rPr sz="2400" b="0" spc="-20" dirty="0">
                <a:latin typeface="Times New Roman"/>
                <a:cs typeface="Times New Roman"/>
              </a:rPr>
              <a:t>оборотом</a:t>
            </a:r>
            <a:r>
              <a:rPr sz="2400" b="0" spc="-15" dirty="0">
                <a:latin typeface="Times New Roman"/>
                <a:cs typeface="Times New Roman"/>
              </a:rPr>
              <a:t> </a:t>
            </a:r>
            <a:r>
              <a:rPr sz="2400" b="0" spc="-10" dirty="0">
                <a:latin typeface="Times New Roman"/>
                <a:cs typeface="Times New Roman"/>
              </a:rPr>
              <a:t>наркотических</a:t>
            </a:r>
            <a:r>
              <a:rPr sz="2400" b="0" spc="-5" dirty="0">
                <a:latin typeface="Times New Roman"/>
                <a:cs typeface="Times New Roman"/>
              </a:rPr>
              <a:t> средств, </a:t>
            </a:r>
            <a:r>
              <a:rPr sz="2400" b="0" dirty="0">
                <a:latin typeface="Times New Roman"/>
                <a:cs typeface="Times New Roman"/>
              </a:rPr>
              <a:t> </a:t>
            </a:r>
            <a:r>
              <a:rPr sz="2400" b="0" spc="-10" dirty="0">
                <a:latin typeface="Times New Roman"/>
                <a:cs typeface="Times New Roman"/>
              </a:rPr>
              <a:t>психотропных </a:t>
            </a:r>
            <a:r>
              <a:rPr sz="2400" b="0" spc="5" dirty="0">
                <a:latin typeface="Times New Roman"/>
                <a:cs typeface="Times New Roman"/>
              </a:rPr>
              <a:t>веществ </a:t>
            </a:r>
            <a:r>
              <a:rPr sz="2400" b="0" dirty="0">
                <a:latin typeface="Times New Roman"/>
                <a:cs typeface="Times New Roman"/>
              </a:rPr>
              <a:t>и </a:t>
            </a:r>
            <a:r>
              <a:rPr sz="2400" b="0" spc="-5" dirty="0">
                <a:latin typeface="Times New Roman"/>
                <a:cs typeface="Times New Roman"/>
              </a:rPr>
              <a:t>их </a:t>
            </a:r>
            <a:r>
              <a:rPr sz="2400" b="0" spc="-10" dirty="0">
                <a:latin typeface="Times New Roman"/>
                <a:cs typeface="Times New Roman"/>
              </a:rPr>
              <a:t>прекурсоров </a:t>
            </a:r>
            <a:r>
              <a:rPr sz="2400" b="0" dirty="0">
                <a:latin typeface="Times New Roman"/>
                <a:cs typeface="Times New Roman"/>
              </a:rPr>
              <a:t>и в сфере миграции", </a:t>
            </a:r>
            <a:r>
              <a:rPr sz="2400" b="0" spc="-15" dirty="0">
                <a:latin typeface="Times New Roman"/>
                <a:cs typeface="Times New Roman"/>
              </a:rPr>
              <a:t>служба </a:t>
            </a:r>
            <a:r>
              <a:rPr sz="2400" b="0" spc="-5" dirty="0">
                <a:latin typeface="Times New Roman"/>
                <a:cs typeface="Times New Roman"/>
              </a:rPr>
              <a:t>ФСКН </a:t>
            </a:r>
            <a:r>
              <a:rPr sz="2400" b="0" dirty="0">
                <a:latin typeface="Times New Roman"/>
                <a:cs typeface="Times New Roman"/>
              </a:rPr>
              <a:t>- </a:t>
            </a:r>
            <a:r>
              <a:rPr sz="2400" b="0" spc="-10" dirty="0">
                <a:latin typeface="Times New Roman"/>
                <a:cs typeface="Times New Roman"/>
              </a:rPr>
              <a:t>упразднена, </a:t>
            </a:r>
            <a:r>
              <a:rPr sz="2400" b="0" spc="-58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и </a:t>
            </a:r>
            <a:r>
              <a:rPr sz="2400" b="0" spc="-10" dirty="0">
                <a:latin typeface="Times New Roman"/>
                <a:cs typeface="Times New Roman"/>
              </a:rPr>
              <a:t>создано </a:t>
            </a:r>
            <a:r>
              <a:rPr sz="2400" spc="-45" dirty="0"/>
              <a:t>Главное </a:t>
            </a:r>
            <a:r>
              <a:rPr sz="2400" spc="-5" dirty="0"/>
              <a:t>управление по </a:t>
            </a:r>
            <a:r>
              <a:rPr sz="2400" spc="-10" dirty="0"/>
              <a:t>контролю </a:t>
            </a:r>
            <a:r>
              <a:rPr sz="2400" spc="-5" dirty="0"/>
              <a:t>за </a:t>
            </a:r>
            <a:r>
              <a:rPr sz="2400" spc="-20" dirty="0"/>
              <a:t>оборотом наркотиков </a:t>
            </a:r>
            <a:r>
              <a:rPr sz="2400" dirty="0"/>
              <a:t>при </a:t>
            </a:r>
            <a:r>
              <a:rPr sz="2400" spc="-35" dirty="0"/>
              <a:t>МВД </a:t>
            </a:r>
            <a:r>
              <a:rPr sz="2400" spc="-10" dirty="0"/>
              <a:t>России</a:t>
            </a:r>
            <a:r>
              <a:rPr sz="2400" b="0" spc="-10" dirty="0">
                <a:latin typeface="Times New Roman"/>
                <a:cs typeface="Times New Roman"/>
              </a:rPr>
              <a:t>. </a:t>
            </a:r>
            <a:r>
              <a:rPr sz="2400" b="0" spc="-5" dirty="0">
                <a:latin typeface="Times New Roman"/>
                <a:cs typeface="Times New Roman"/>
              </a:rPr>
              <a:t> На </a:t>
            </a:r>
            <a:r>
              <a:rPr sz="2400" b="0" dirty="0">
                <a:latin typeface="Times New Roman"/>
                <a:cs typeface="Times New Roman"/>
              </a:rPr>
              <a:t>данный </a:t>
            </a:r>
            <a:r>
              <a:rPr sz="2400" b="0" spc="-10" dirty="0">
                <a:latin typeface="Times New Roman"/>
                <a:cs typeface="Times New Roman"/>
              </a:rPr>
              <a:t>момент </a:t>
            </a:r>
            <a:r>
              <a:rPr sz="2400" b="0" dirty="0">
                <a:latin typeface="Times New Roman"/>
                <a:cs typeface="Times New Roman"/>
              </a:rPr>
              <a:t>анонимно сообщить о </a:t>
            </a:r>
            <a:r>
              <a:rPr sz="2400" b="0" spc="5" dirty="0">
                <a:latin typeface="Times New Roman"/>
                <a:cs typeface="Times New Roman"/>
              </a:rPr>
              <a:t>распространении </a:t>
            </a:r>
            <a:r>
              <a:rPr sz="2400" b="0" dirty="0">
                <a:latin typeface="Times New Roman"/>
                <a:cs typeface="Times New Roman"/>
              </a:rPr>
              <a:t>"веществ" </a:t>
            </a:r>
            <a:r>
              <a:rPr sz="2400" b="0" spc="-5" dirty="0">
                <a:latin typeface="Times New Roman"/>
                <a:cs typeface="Times New Roman"/>
              </a:rPr>
              <a:t>не представляется </a:t>
            </a:r>
            <a:r>
              <a:rPr sz="2400" b="0" dirty="0">
                <a:latin typeface="Times New Roman"/>
                <a:cs typeface="Times New Roman"/>
              </a:rPr>
              <a:t> </a:t>
            </a:r>
            <a:r>
              <a:rPr sz="2400" b="0" spc="-15" dirty="0">
                <a:latin typeface="Times New Roman"/>
                <a:cs typeface="Times New Roman"/>
              </a:rPr>
              <a:t>возможным.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565016"/>
            <a:ext cx="12011660" cy="267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Вы</a:t>
            </a:r>
            <a:r>
              <a:rPr sz="2800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1F5F"/>
                </a:solidFill>
                <a:latin typeface="Times New Roman"/>
                <a:cs typeface="Times New Roman"/>
              </a:rPr>
              <a:t>можете</a:t>
            </a:r>
            <a:r>
              <a:rPr sz="2800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отправить</a:t>
            </a:r>
            <a:r>
              <a:rPr sz="2800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сообщение</a:t>
            </a:r>
            <a:r>
              <a:rPr sz="2800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</a:t>
            </a:r>
            <a:r>
              <a:rPr sz="2800" spc="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странички</a:t>
            </a:r>
            <a:r>
              <a:rPr sz="2800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официального</a:t>
            </a:r>
            <a:r>
              <a:rPr sz="2800" spc="22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сайта</a:t>
            </a:r>
            <a:r>
              <a:rPr sz="2800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полиции, </a:t>
            </a:r>
            <a:r>
              <a:rPr sz="2800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адресовав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его</a:t>
            </a:r>
            <a:r>
              <a:rPr sz="2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001F5F"/>
                </a:solidFill>
                <a:latin typeface="Times New Roman"/>
                <a:cs typeface="Times New Roman"/>
              </a:rPr>
              <a:t>Главному</a:t>
            </a:r>
            <a:r>
              <a:rPr sz="28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управлению</a:t>
            </a:r>
            <a:r>
              <a:rPr sz="28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контролю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за 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оборотом </a:t>
            </a:r>
            <a:r>
              <a:rPr sz="2800" spc="-40" dirty="0">
                <a:solidFill>
                  <a:srgbClr val="001F5F"/>
                </a:solidFill>
                <a:latin typeface="Times New Roman"/>
                <a:cs typeface="Times New Roman"/>
              </a:rPr>
              <a:t>наркотиков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560705" marR="470534" algn="ctr">
              <a:lnSpc>
                <a:spcPct val="100000"/>
              </a:lnSpc>
            </a:pP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Зайдите на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страничку</a:t>
            </a:r>
            <a:r>
              <a:rPr sz="2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 </a:t>
            </a:r>
            <a:r>
              <a:rPr sz="2800" spc="-35" dirty="0">
                <a:solidFill>
                  <a:srgbClr val="001F5F"/>
                </a:solidFill>
                <a:latin typeface="Times New Roman"/>
                <a:cs typeface="Times New Roman"/>
              </a:rPr>
              <a:t>списком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подразделений</a:t>
            </a:r>
            <a:r>
              <a:rPr sz="2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приёма</a:t>
            </a:r>
            <a:r>
              <a:rPr sz="2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обращений </a:t>
            </a:r>
            <a:r>
              <a:rPr sz="2800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граждан.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mvd.ru/request_main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598</Words>
  <Application>Microsoft Office PowerPoint</Application>
  <PresentationFormat>Произвольный</PresentationFormat>
  <Paragraphs>75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MT</vt:lpstr>
      <vt:lpstr>Garamond</vt:lpstr>
      <vt:lpstr>Times New Roman</vt:lpstr>
      <vt:lpstr>Натуральные материалы</vt:lpstr>
      <vt:lpstr>Международный день борьбы с наркоманией</vt:lpstr>
      <vt:lpstr>Наркомания –зло!</vt:lpstr>
      <vt:lpstr>Дата основания</vt:lpstr>
      <vt:lpstr>Презентация PowerPoint</vt:lpstr>
      <vt:lpstr>Факты</vt:lpstr>
      <vt:lpstr>Наркомания - угроза жизни</vt:lpstr>
      <vt:lpstr>Как отказать?</vt:lpstr>
      <vt:lpstr>Куда сообщить о наркотиках? Контроль наркотиков</vt:lpstr>
      <vt:lpstr>Куда сообщить о наркотиках? Контроль наркотиков В соответствии с Указом Президента России от 05.04.2016 №156 "О совершенствовании  государственного управления в сфере контроля за оборотом наркотических средств,  психотропных веществ и их прекурсоров и в сфере миграции", служба ФСКН - упразднена,  и создано Главное управление по контролю за оборотом наркотиков при МВД России.  На данный момент анонимно сообщить о распространении "веществ" не представляется  возможным.</vt:lpstr>
      <vt:lpstr>Презентация PowerPoint</vt:lpstr>
      <vt:lpstr>Борьба с наркотической зависимостью</vt:lpstr>
      <vt:lpstr>Борьба с наркотиками</vt:lpstr>
      <vt:lpstr>Борьба с наркотиками это общее дело!</vt:lpstr>
      <vt:lpstr>Презентация PowerPoint</vt:lpstr>
      <vt:lpstr>Скажи наркотикам «Нет»!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</cp:revision>
  <dcterms:created xsi:type="dcterms:W3CDTF">2022-06-17T09:58:10Z</dcterms:created>
  <dcterms:modified xsi:type="dcterms:W3CDTF">2022-06-17T10:05:24Z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2022-06-17T00:00:00Z</vt:filetime>
  </property>
</Properties>
</file>