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2" r:id="rId1"/>
  </p:sldMasterIdLst>
  <p:sldIdLst>
    <p:sldId id="257" r:id="rId2"/>
    <p:sldId id="292" r:id="rId3"/>
    <p:sldId id="259" r:id="rId4"/>
    <p:sldId id="260" r:id="rId5"/>
    <p:sldId id="302" r:id="rId6"/>
    <p:sldId id="301" r:id="rId7"/>
    <p:sldId id="300" r:id="rId8"/>
    <p:sldId id="28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CC"/>
    <a:srgbClr val="055B0F"/>
    <a:srgbClr val="5FED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3" autoAdjust="0"/>
    <p:restoredTop sz="94630" autoAdjust="0"/>
  </p:normalViewPr>
  <p:slideViewPr>
    <p:cSldViewPr>
      <p:cViewPr varScale="1">
        <p:scale>
          <a:sx n="66" d="100"/>
          <a:sy n="66" d="100"/>
        </p:scale>
        <p:origin x="-11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100D8-41E7-4FA1-B4F6-B949CF38B046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21B9-FB89-4273-8C88-1E901009F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076579"/>
      </p:ext>
    </p:extLst>
  </p:cSld>
  <p:clrMapOvr>
    <a:masterClrMapping/>
  </p:clrMapOvr>
  <p:transition spd="slow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774B-84CC-45F0-BE6B-15F31D17DF35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1EBC3-F170-491F-9447-FB3B4218A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030360"/>
      </p:ext>
    </p:extLst>
  </p:cSld>
  <p:clrMapOvr>
    <a:masterClrMapping/>
  </p:clrMapOvr>
  <p:transition spd="slow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3CC5-9D3A-4872-89F2-038E78569201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89F0-A998-475D-8CB4-63C0A4495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2899568"/>
      </p:ext>
    </p:extLst>
  </p:cSld>
  <p:clrMapOvr>
    <a:masterClrMapping/>
  </p:clrMapOvr>
  <p:transition spd="slow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31135-6636-4DF0-8A40-6E20DEBA7870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F3CA-7339-483B-8870-CAFD1A849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386426"/>
      </p:ext>
    </p:extLst>
  </p:cSld>
  <p:clrMapOvr>
    <a:masterClrMapping/>
  </p:clrMapOvr>
  <p:transition spd="slow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B8AC3-0EC0-496B-8E3A-67A9D73F56C0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7B567-73F1-4D6B-883B-086238A06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367043"/>
      </p:ext>
    </p:extLst>
  </p:cSld>
  <p:clrMapOvr>
    <a:masterClrMapping/>
  </p:clrMapOvr>
  <p:transition spd="slow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74D9-248E-470D-9809-02301AEC423D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9F99-3653-4103-8CB6-00355D1AF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162929"/>
      </p:ext>
    </p:extLst>
  </p:cSld>
  <p:clrMapOvr>
    <a:masterClrMapping/>
  </p:clrMapOvr>
  <p:transition spd="slow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FABAA-7240-422A-B503-559597C56397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AFB2-64C4-4553-A2CC-D1C6BA3FA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7688241"/>
      </p:ext>
    </p:extLst>
  </p:cSld>
  <p:clrMapOvr>
    <a:masterClrMapping/>
  </p:clrMapOvr>
  <p:transition spd="slow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4DE1-9B38-4B63-939A-82E5668B89B2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30B1-1AC7-496C-B594-E67EF72A4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37339"/>
      </p:ext>
    </p:extLst>
  </p:cSld>
  <p:clrMapOvr>
    <a:masterClrMapping/>
  </p:clrMapOvr>
  <p:transition spd="slow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396F-FCCA-4189-B2A0-0DD94B481C3D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AAB99-8E09-44F2-AD44-77CCECEBD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717461"/>
      </p:ext>
    </p:extLst>
  </p:cSld>
  <p:clrMapOvr>
    <a:masterClrMapping/>
  </p:clrMapOvr>
  <p:transition spd="slow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5D926-9286-43EC-B739-4BA0301B24CB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ADEE1-C151-46AC-9A74-84DBFCA77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404850"/>
      </p:ext>
    </p:extLst>
  </p:cSld>
  <p:clrMapOvr>
    <a:masterClrMapping/>
  </p:clrMapOvr>
  <p:transition spd="slow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E2389-4728-42A2-9DCF-5BA1C36198D1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8A3F-C1A1-4723-B017-3DC3AF93B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165864"/>
      </p:ext>
    </p:extLst>
  </p:cSld>
  <p:clrMapOvr>
    <a:masterClrMapping/>
  </p:clrMapOvr>
  <p:transition spd="slow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B01E001-95D6-4F1B-9C93-6C94AF50DF78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033B3B6-8A1D-4BA8-8FD8-24B6F2E6E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75" r:id="rId2"/>
    <p:sldLayoutId id="2147484282" r:id="rId3"/>
    <p:sldLayoutId id="2147484276" r:id="rId4"/>
    <p:sldLayoutId id="2147484283" r:id="rId5"/>
    <p:sldLayoutId id="2147484277" r:id="rId6"/>
    <p:sldLayoutId id="2147484278" r:id="rId7"/>
    <p:sldLayoutId id="2147484284" r:id="rId8"/>
    <p:sldLayoutId id="2147484285" r:id="rId9"/>
    <p:sldLayoutId id="2147484279" r:id="rId10"/>
    <p:sldLayoutId id="2147484280" r:id="rId11"/>
  </p:sldLayoutIdLst>
  <p:transition spd="slow" advTm="6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715375" cy="1357313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000099"/>
                </a:solidFill>
                <a:latin typeface="Monotype Corsiva" pitchFamily="66" charset="0"/>
              </a:rPr>
              <a:t>Муниципальное </a:t>
            </a:r>
            <a:br>
              <a:rPr lang="ru-RU" sz="280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2800" smtClean="0">
                <a:solidFill>
                  <a:srgbClr val="000099"/>
                </a:solidFill>
                <a:latin typeface="Monotype Corsiva" pitchFamily="66" charset="0"/>
              </a:rPr>
              <a:t>общеобразовательное  бюджетное учреждение </a:t>
            </a:r>
            <a:br>
              <a:rPr lang="ru-RU" sz="280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2800" smtClean="0">
                <a:solidFill>
                  <a:srgbClr val="000099"/>
                </a:solidFill>
                <a:latin typeface="Monotype Corsiva" pitchFamily="66" charset="0"/>
              </a:rPr>
              <a:t>средняя общеобразовательная школа № 13 п. Глубокого </a:t>
            </a:r>
            <a:br>
              <a:rPr lang="ru-RU" sz="280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2800" smtClean="0">
                <a:solidFill>
                  <a:srgbClr val="000099"/>
                </a:solidFill>
                <a:latin typeface="Monotype Corsiva" pitchFamily="66" charset="0"/>
              </a:rPr>
              <a:t>муниципального образования Новокубанский район</a:t>
            </a:r>
          </a:p>
        </p:txBody>
      </p:sp>
      <p:pic>
        <p:nvPicPr>
          <p:cNvPr id="2050" name="Picture 2" descr="C:\Users\SMART\Desktop\мои документы\все фото\фото школы\SAM_1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957416" cy="4790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7"/>
          <p:cNvSpPr>
            <a:spLocks noGrp="1"/>
          </p:cNvSpPr>
          <p:nvPr>
            <p:ph sz="half" idx="1"/>
          </p:nvPr>
        </p:nvSpPr>
        <p:spPr>
          <a:xfrm>
            <a:off x="142875" y="764704"/>
            <a:ext cx="8786843" cy="5736130"/>
          </a:xfrm>
        </p:spPr>
        <p:txBody>
          <a:bodyPr lIns="0">
            <a:normAutofit/>
          </a:bodyPr>
          <a:lstStyle/>
          <a:p>
            <a:pPr marL="0" indent="-384048" algn="ctr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Monotype Corsiva" pitchFamily="66" charset="0"/>
              </a:rPr>
              <a:t>Для эффективного проведения учебных занятий </a:t>
            </a:r>
          </a:p>
          <a:p>
            <a:pPr marL="0" indent="-384048" algn="ctr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Monotype Corsiva" pitchFamily="66" charset="0"/>
              </a:rPr>
              <a:t>в школе оборудованы следующие кабинеты:</a:t>
            </a:r>
          </a:p>
          <a:p>
            <a:pPr marL="0" indent="-384048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Monotype Corsiva" pitchFamily="66" charset="0"/>
              </a:rPr>
              <a:t>- кабинет географии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Monotype Corsiva" pitchFamily="66" charset="0"/>
              </a:rPr>
              <a:t>- кабинет русского языка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Monotype Corsiva" pitchFamily="66" charset="0"/>
              </a:rPr>
              <a:t>- кабинет математики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Monotype Corsiva" pitchFamily="66" charset="0"/>
              </a:rPr>
              <a:t>- кабинет биологии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Monotype Corsiva" pitchFamily="66" charset="0"/>
              </a:rPr>
              <a:t>- кабинет кубановедения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Monotype Corsiva" pitchFamily="66" charset="0"/>
              </a:rPr>
              <a:t>-  кабинет  ОБЖ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Monotype Corsiva" pitchFamily="66" charset="0"/>
              </a:rPr>
              <a:t>- кабинет физики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Monotype Corsiva" pitchFamily="66" charset="0"/>
              </a:rPr>
              <a:t>- кабинет ИКТ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Monotype Corsiva" pitchFamily="66" charset="0"/>
              </a:rPr>
              <a:t>- комплексные мастерские для мальчиков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Monotype Corsiva" pitchFamily="66" charset="0"/>
              </a:rPr>
              <a:t>-  4 кабинета начальных классов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Monotype Corsiva" pitchFamily="66" charset="0"/>
              </a:rPr>
              <a:t>- спортивный зал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Monotype Corsiva" pitchFamily="66" charset="0"/>
              </a:rPr>
              <a:t>- библиотека</a:t>
            </a:r>
          </a:p>
          <a:p>
            <a:pPr marL="0" indent="-384048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-384048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 smtClean="0">
              <a:solidFill>
                <a:srgbClr val="000099"/>
              </a:solidFill>
              <a:latin typeface="Monotype Corsiva" pitchFamily="66" charset="0"/>
            </a:endParaRPr>
          </a:p>
          <a:p>
            <a:pPr marL="0" indent="-384048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 smtClean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8195" name="Текст 9"/>
          <p:cNvSpPr txBox="1">
            <a:spLocks/>
          </p:cNvSpPr>
          <p:nvPr/>
        </p:nvSpPr>
        <p:spPr bwMode="auto">
          <a:xfrm>
            <a:off x="5143500" y="5143500"/>
            <a:ext cx="30289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800">
              <a:solidFill>
                <a:srgbClr val="000099"/>
              </a:solidFill>
              <a:latin typeface="Monotype Corsiva" pitchFamily="66" charset="0"/>
            </a:endParaRPr>
          </a:p>
        </p:txBody>
      </p:sp>
      <p:pic>
        <p:nvPicPr>
          <p:cNvPr id="5" name="Picture 5" descr="F:\для презентации\презентация\DSC0058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6780" t="4520" r="22034"/>
          <a:stretch>
            <a:fillRect/>
          </a:stretch>
        </p:blipFill>
        <p:spPr bwMode="auto">
          <a:xfrm>
            <a:off x="4447910" y="1484784"/>
            <a:ext cx="4420130" cy="5022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571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3333CC"/>
                </a:solidFill>
                <a:latin typeface="Monotype Corsiva" pitchFamily="66" charset="0"/>
              </a:rPr>
              <a:t>Школа сегодня </a:t>
            </a:r>
          </a:p>
        </p:txBody>
      </p:sp>
      <p:pic>
        <p:nvPicPr>
          <p:cNvPr id="6147" name="Picture 4" descr="IMG_044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>
          <a:xfrm>
            <a:off x="285750" y="571500"/>
            <a:ext cx="3714750" cy="25161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7" descr="IMG_0452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5000625" y="571500"/>
            <a:ext cx="3738563" cy="246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3" descr="IMG_04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000500"/>
            <a:ext cx="3643313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42910" y="3000372"/>
            <a:ext cx="83058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>
              <a:defRPr/>
            </a:pPr>
            <a:r>
              <a:rPr lang="ru-RU" sz="2400" dirty="0">
                <a:solidFill>
                  <a:srgbClr val="000099"/>
                </a:solidFill>
                <a:latin typeface="Monotype Corsiva" pitchFamily="66" charset="0"/>
              </a:rPr>
              <a:t>кабинет русского языка                                             кабинет биологии</a:t>
            </a:r>
          </a:p>
          <a:p>
            <a:pPr>
              <a:defRPr/>
            </a:pPr>
            <a:endParaRPr lang="ru-RU" sz="2400" dirty="0">
              <a:solidFill>
                <a:srgbClr val="000099"/>
              </a:solidFill>
              <a:latin typeface="Monotype Corsiva" pitchFamily="66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000099"/>
                </a:solidFill>
                <a:latin typeface="Monotype Corsiva" pitchFamily="66" charset="0"/>
              </a:rPr>
              <a:t>    кабинет математики                                     </a:t>
            </a:r>
            <a:r>
              <a:rPr lang="ru-RU" sz="2400" dirty="0" smtClean="0">
                <a:solidFill>
                  <a:srgbClr val="000099"/>
                </a:solidFill>
                <a:latin typeface="Monotype Corsiva" pitchFamily="66" charset="0"/>
              </a:rPr>
              <a:t>кабинет начальных классов</a:t>
            </a:r>
            <a:endParaRPr lang="ru-RU" sz="2400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1\Мои документы\фото\кабинеты\SAM_1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5102" y="4000504"/>
            <a:ext cx="4049336" cy="2659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185863"/>
            <a:ext cx="3200400" cy="730250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000099"/>
                </a:solidFill>
                <a:latin typeface="Monotype Corsiva" pitchFamily="66" charset="0"/>
              </a:rPr>
              <a:t>Школа сегодня </a:t>
            </a:r>
          </a:p>
        </p:txBody>
      </p:sp>
      <p:sp>
        <p:nvSpPr>
          <p:cNvPr id="13315" name="Содержимое 7"/>
          <p:cNvSpPr>
            <a:spLocks noGrp="1"/>
          </p:cNvSpPr>
          <p:nvPr>
            <p:ph sz="half" idx="1"/>
          </p:nvPr>
        </p:nvSpPr>
        <p:spPr>
          <a:xfrm>
            <a:off x="642938" y="3071813"/>
            <a:ext cx="8358218" cy="642937"/>
          </a:xfrm>
        </p:spPr>
        <p:txBody>
          <a:bodyPr>
            <a:normAutofit fontScale="8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0099"/>
                </a:solidFill>
                <a:latin typeface="Monotype Corsiva" pitchFamily="66" charset="0"/>
              </a:rPr>
              <a:t>кабинет начальных классов                     кабинет начальных классов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0099"/>
                </a:solidFill>
                <a:latin typeface="Monotype Corsiva" pitchFamily="66" charset="0"/>
              </a:rPr>
              <a:t>         спортивный зал                                    комплексные мастерские для мальчиков</a:t>
            </a:r>
            <a:endParaRPr lang="ru-RU" sz="24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400" dirty="0" smtClean="0"/>
          </a:p>
        </p:txBody>
      </p:sp>
      <p:pic>
        <p:nvPicPr>
          <p:cNvPr id="2" name="Picture 4" descr="IMG_04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"/>
            <a:ext cx="3714750" cy="278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3" descr="C:\Documents and Settings\Admin\Рабочий стол\для презентации\презентация\презентац\МОУСОШ № 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8"/>
            <a:ext cx="3810000" cy="275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5" descr="C:\Documents and Settings\Admin\Рабочий стол\для презентации\презентация\презентац\спорт клубМОУСОШ № 13\IMG_09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3714750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C:\Documents and Settings\Admin\Рабочий стол\для презентации\Изображение 222.jp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4857750" y="357188"/>
            <a:ext cx="3714750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42910" y="3000372"/>
            <a:ext cx="83058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0099"/>
                </a:solidFill>
                <a:latin typeface="Monotype Corsiva" pitchFamily="66" charset="0"/>
              </a:rPr>
              <a:t>                                 кабинет информатики  и  ИКТ</a:t>
            </a:r>
            <a:endParaRPr lang="ru-RU" sz="2400" dirty="0">
              <a:solidFill>
                <a:srgbClr val="000099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2400" dirty="0">
              <a:solidFill>
                <a:srgbClr val="000099"/>
              </a:solidFill>
              <a:latin typeface="Monotype Corsiva" pitchFamily="66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000099"/>
                </a:solidFill>
                <a:latin typeface="Monotype Corsiva" pitchFamily="66" charset="0"/>
              </a:rPr>
              <a:t>    </a:t>
            </a:r>
            <a:r>
              <a:rPr lang="ru-RU" sz="2400" dirty="0" smtClean="0">
                <a:solidFill>
                  <a:srgbClr val="000099"/>
                </a:solidFill>
                <a:latin typeface="Monotype Corsiva" pitchFamily="66" charset="0"/>
              </a:rPr>
              <a:t>                                              кабинет ОБЖ                                       </a:t>
            </a:r>
            <a:endParaRPr lang="ru-RU" sz="2400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Documents and Settings\1\Мои документы\фото\кружки\SAM_0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371477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1\Мои документы\фото\кружки\SAM_0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00504"/>
            <a:ext cx="3857652" cy="264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1\Мои документы\фото\кабинеты\SAM_1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7166"/>
            <a:ext cx="3858422" cy="252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1\Мои документы\фото\кабинеты\SAM_18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66"/>
            <a:ext cx="3667650" cy="253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1378981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7"/>
          <p:cNvSpPr>
            <a:spLocks noGrp="1"/>
          </p:cNvSpPr>
          <p:nvPr>
            <p:ph sz="half" idx="1"/>
          </p:nvPr>
        </p:nvSpPr>
        <p:spPr>
          <a:xfrm>
            <a:off x="142875" y="357166"/>
            <a:ext cx="8643967" cy="5880146"/>
          </a:xfrm>
        </p:spPr>
        <p:txBody>
          <a:bodyPr lIns="0">
            <a:normAutofit lnSpcReduction="10000"/>
          </a:bodyPr>
          <a:lstStyle/>
          <a:p>
            <a:pPr marL="0" indent="-384048" algn="just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Стандарт образования не ограничивает учителя в выборе технологий, методов и средств развивающего обучения, их выбор и применение  зависит от предпочтений и творческих способностей педагога.</a:t>
            </a:r>
          </a:p>
          <a:p>
            <a:pPr marL="0" indent="-384048" algn="just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Средства обучения с живым  словом учителя являются важным компонентом образовательного процесса и элементом учебно-материальной базы любой образовательной организации.</a:t>
            </a:r>
          </a:p>
          <a:p>
            <a:pPr marL="0" indent="-384048" algn="just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384048" algn="just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Средства обучения применяемые в МОБУСОШ № 13 п. Глубокого:</a:t>
            </a:r>
          </a:p>
          <a:p>
            <a:pPr marL="0" indent="-384048" algn="just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печатные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(учебники и учебные пособия по предметам изучаемым в соответствии с учебным </a:t>
            </a:r>
            <a:r>
              <a:rPr lang="ru-RU" sz="2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планом, книги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чтения, хрестоматии, рабочие тетради, атласы и т.д.);</a:t>
            </a:r>
          </a:p>
          <a:p>
            <a:pPr marL="0" indent="-384048" algn="just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электронные образовательные ресурсы ;</a:t>
            </a:r>
          </a:p>
          <a:p>
            <a:pPr marL="0" indent="-384048" algn="just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аудиовизуальные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(слайды,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слайд-фильмы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видеофильмы образовательные, учебные фильмы на цифровых носителях 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Video-CD, DVD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т.д.);</a:t>
            </a:r>
          </a:p>
          <a:p>
            <a:pPr marL="0" indent="-384048" algn="just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наглядные плоскостные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(плакаты, карты настенные, иллюстрации настенные, магнитные доски);</a:t>
            </a:r>
          </a:p>
          <a:p>
            <a:pPr marL="0" indent="-384048" algn="just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демонстрационные 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(гербарии, муляжи, макеты, стенды, модели в разрезе);</a:t>
            </a:r>
          </a:p>
          <a:p>
            <a:pPr marL="0" indent="-384048" algn="just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учебные приборы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(компас, колбы и т.д.);</a:t>
            </a:r>
          </a:p>
          <a:p>
            <a:pPr marL="0" indent="-384048" algn="just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спортивное оборудование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(гимнастическое оборудование, спортивные снаряды, мячи, скакалки и т.д.)</a:t>
            </a:r>
          </a:p>
          <a:p>
            <a:pPr marL="0" indent="-384048" algn="just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Текст 9"/>
          <p:cNvSpPr txBox="1">
            <a:spLocks/>
          </p:cNvSpPr>
          <p:nvPr/>
        </p:nvSpPr>
        <p:spPr bwMode="auto">
          <a:xfrm>
            <a:off x="5143500" y="5143500"/>
            <a:ext cx="30289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80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686374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10"/>
          <p:cNvSpPr>
            <a:spLocks noChangeArrowheads="1" noChangeShapeType="1" noTextEdit="1"/>
          </p:cNvSpPr>
          <p:nvPr/>
        </p:nvSpPr>
        <p:spPr bwMode="auto">
          <a:xfrm>
            <a:off x="3429000" y="3929063"/>
            <a:ext cx="2400300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ru-RU" b="1" kern="10">
                <a:solidFill>
                  <a:schemeClr val="tx2"/>
                </a:solidFill>
                <a:latin typeface="Times New Roman"/>
                <a:cs typeface="Times New Roman"/>
              </a:rPr>
              <a:t>Непрерывный процесс</a:t>
            </a:r>
          </a:p>
        </p:txBody>
      </p:sp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6372225" y="476250"/>
            <a:ext cx="24844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Система детских общественных организаций</a:t>
            </a:r>
          </a:p>
        </p:txBody>
      </p:sp>
      <p:sp>
        <p:nvSpPr>
          <p:cNvPr id="13316" name="Text Box 15"/>
          <p:cNvSpPr txBox="1">
            <a:spLocks noChangeArrowheads="1"/>
          </p:cNvSpPr>
          <p:nvPr/>
        </p:nvSpPr>
        <p:spPr bwMode="auto">
          <a:xfrm>
            <a:off x="4932363" y="6491288"/>
            <a:ext cx="3960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Почтение к старости</a:t>
            </a: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0" y="6491288"/>
            <a:ext cx="3887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Работа спортивных секций</a:t>
            </a: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0" y="3429000"/>
            <a:ext cx="28432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Система общешкольных мероприятий</a:t>
            </a:r>
          </a:p>
        </p:txBody>
      </p:sp>
      <p:sp>
        <p:nvSpPr>
          <p:cNvPr id="13319" name="AutoShape 4"/>
          <p:cNvSpPr>
            <a:spLocks noChangeArrowheads="1"/>
          </p:cNvSpPr>
          <p:nvPr/>
        </p:nvSpPr>
        <p:spPr bwMode="auto">
          <a:xfrm>
            <a:off x="2339975" y="1484313"/>
            <a:ext cx="4319588" cy="36734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65" y="10800"/>
                </a:moveTo>
                <a:cubicBezTo>
                  <a:pt x="1565" y="15900"/>
                  <a:pt x="5700" y="20035"/>
                  <a:pt x="10800" y="20035"/>
                </a:cubicBezTo>
                <a:cubicBezTo>
                  <a:pt x="15900" y="20035"/>
                  <a:pt x="20035" y="15900"/>
                  <a:pt x="20035" y="10800"/>
                </a:cubicBezTo>
                <a:cubicBezTo>
                  <a:pt x="20035" y="5700"/>
                  <a:pt x="15900" y="1565"/>
                  <a:pt x="10800" y="1565"/>
                </a:cubicBezTo>
                <a:cubicBezTo>
                  <a:pt x="5700" y="1565"/>
                  <a:pt x="1565" y="5700"/>
                  <a:pt x="1565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3333CC"/>
                </a:solidFill>
                <a:latin typeface="Monotype Corsiva" pitchFamily="66" charset="0"/>
              </a:rPr>
              <a:t>Воспитательное </a:t>
            </a:r>
          </a:p>
          <a:p>
            <a:pPr algn="ctr"/>
            <a:r>
              <a:rPr lang="ru-RU" sz="2800" b="1">
                <a:solidFill>
                  <a:srgbClr val="3333CC"/>
                </a:solidFill>
                <a:latin typeface="Monotype Corsiva" pitchFamily="66" charset="0"/>
              </a:rPr>
              <a:t>пространство </a:t>
            </a:r>
          </a:p>
          <a:p>
            <a:pPr algn="ctr"/>
            <a:r>
              <a:rPr lang="ru-RU" sz="2800" b="1">
                <a:solidFill>
                  <a:srgbClr val="3333CC"/>
                </a:solidFill>
                <a:latin typeface="Monotype Corsiva" pitchFamily="66" charset="0"/>
              </a:rPr>
              <a:t>школы</a:t>
            </a:r>
          </a:p>
        </p:txBody>
      </p:sp>
      <p:pic>
        <p:nvPicPr>
          <p:cNvPr id="13" name="Picture 3" descr="F:\конкурс директор\для презентации\фото\IMG_2688.jpg"/>
          <p:cNvPicPr>
            <a:picLocks noChangeAspect="1" noChangeArrowheads="1"/>
          </p:cNvPicPr>
          <p:nvPr/>
        </p:nvPicPr>
        <p:blipFill>
          <a:blip r:embed="rId2" cstate="print"/>
          <a:srcRect t="26163" r="8763" b="5409"/>
          <a:stretch>
            <a:fillRect/>
          </a:stretch>
        </p:blipFill>
        <p:spPr bwMode="auto">
          <a:xfrm>
            <a:off x="3428992" y="0"/>
            <a:ext cx="2428892" cy="2428916"/>
          </a:xfrm>
          <a:prstGeom prst="wedgeRoundRectCallout">
            <a:avLst/>
          </a:prstGeom>
          <a:noFill/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F:\IMG_0145.jpg"/>
          <p:cNvPicPr>
            <a:picLocks noChangeAspect="1" noChangeArrowheads="1"/>
          </p:cNvPicPr>
          <p:nvPr/>
        </p:nvPicPr>
        <p:blipFill>
          <a:blip r:embed="rId3" cstate="print"/>
          <a:srcRect r="4651"/>
          <a:stretch>
            <a:fillRect/>
          </a:stretch>
        </p:blipFill>
        <p:spPr bwMode="auto">
          <a:xfrm>
            <a:off x="6000760" y="1643050"/>
            <a:ext cx="2928958" cy="1724539"/>
          </a:xfrm>
          <a:prstGeom prst="wedgeRoundRectCallout">
            <a:avLst>
              <a:gd name="adj1" fmla="val -60368"/>
              <a:gd name="adj2" fmla="val 50073"/>
              <a:gd name="adj3" fmla="val 16667"/>
            </a:avLst>
          </a:prstGeom>
          <a:noFill/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 descr="E:\спорт\IMG_0941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 l="7300" t="12169" r="19686" b="12384"/>
          <a:stretch>
            <a:fillRect/>
          </a:stretch>
        </p:blipFill>
        <p:spPr bwMode="auto">
          <a:xfrm>
            <a:off x="142844" y="1000108"/>
            <a:ext cx="2857488" cy="2214578"/>
          </a:xfrm>
          <a:prstGeom prst="wedgeRoundRectCallout">
            <a:avLst>
              <a:gd name="adj1" fmla="val 35085"/>
              <a:gd name="adj2" fmla="val 65834"/>
              <a:gd name="adj3" fmla="val 16667"/>
            </a:avLst>
          </a:prstGeom>
          <a:noFill/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6" descr="F:\конкурс директор\для презентации\презентация\презентац\спорт клубМОУСОШ № 13\IMG_1559.jpg"/>
          <p:cNvPicPr>
            <a:picLocks noChangeAspect="1" noChangeArrowheads="1"/>
          </p:cNvPicPr>
          <p:nvPr/>
        </p:nvPicPr>
        <p:blipFill>
          <a:blip r:embed="rId5" cstate="print"/>
          <a:srcRect t="13973" r="7777" b="4982"/>
          <a:stretch>
            <a:fillRect/>
          </a:stretch>
        </p:blipFill>
        <p:spPr bwMode="auto">
          <a:xfrm>
            <a:off x="357158" y="4429132"/>
            <a:ext cx="3143272" cy="2071702"/>
          </a:xfrm>
          <a:prstGeom prst="wedgeRoundRectCallout">
            <a:avLst>
              <a:gd name="adj1" fmla="val 60530"/>
              <a:gd name="adj2" fmla="val -46465"/>
              <a:gd name="adj3" fmla="val 16667"/>
            </a:avLst>
          </a:prstGeom>
          <a:noFill/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4" descr="E:\тимуровцы\IMG_1274.jpg"/>
          <p:cNvPicPr>
            <a:picLocks noChangeAspect="1" noChangeArrowheads="1"/>
          </p:cNvPicPr>
          <p:nvPr/>
        </p:nvPicPr>
        <p:blipFill>
          <a:blip r:embed="rId6" cstate="print"/>
          <a:srcRect l="2500" b="10000"/>
          <a:stretch>
            <a:fillRect/>
          </a:stretch>
        </p:blipFill>
        <p:spPr bwMode="auto">
          <a:xfrm>
            <a:off x="5929322" y="4643446"/>
            <a:ext cx="2786082" cy="1928826"/>
          </a:xfrm>
          <a:prstGeom prst="wedgeRoundRectCallout">
            <a:avLst>
              <a:gd name="adj1" fmla="val -57243"/>
              <a:gd name="adj2" fmla="val -58981"/>
              <a:gd name="adj3" fmla="val 16667"/>
            </a:avLst>
          </a:prstGeom>
          <a:noFill/>
          <a:ln cmpd="dbl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6300788" y="3429000"/>
            <a:ext cx="28432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Взаимодействие с учреждениями дополнительного образования</a:t>
            </a: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5572125" cy="2786063"/>
          </a:xfrm>
        </p:spPr>
        <p:txBody>
          <a:bodyPr/>
          <a:lstStyle/>
          <a:p>
            <a:pPr algn="ctr" eaLnBrk="1" hangingPunct="1"/>
            <a:r>
              <a:rPr lang="ru-RU" sz="8000" smtClean="0">
                <a:solidFill>
                  <a:srgbClr val="000099"/>
                </a:solidFill>
                <a:latin typeface="Monotype Corsiva" pitchFamily="66" charset="0"/>
              </a:rPr>
              <a:t>Благодарим </a:t>
            </a:r>
            <a:br>
              <a:rPr lang="ru-RU" sz="800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8000" smtClean="0">
                <a:solidFill>
                  <a:srgbClr val="000099"/>
                </a:solidFill>
                <a:latin typeface="Monotype Corsiva" pitchFamily="66" charset="0"/>
              </a:rPr>
              <a:t>за внимание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28750" y="2357438"/>
            <a:ext cx="62865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endParaRPr lang="ru-RU" sz="8000" dirty="0">
              <a:solidFill>
                <a:srgbClr val="000099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9940" name="Picture 4" descr="E:\1сентябрь\IMG_1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208178">
            <a:off x="4764882" y="2453481"/>
            <a:ext cx="460375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1469</TotalTime>
  <Words>112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Муниципальное  общеобразовательное  бюджетное учреждение  средняя общеобразовательная школа № 13 п. Глубокого  муниципального образования Новокубанский район</vt:lpstr>
      <vt:lpstr>Слайд 2</vt:lpstr>
      <vt:lpstr>Школа сегодня </vt:lpstr>
      <vt:lpstr>Школа сегодня </vt:lpstr>
      <vt:lpstr>Слайд 5</vt:lpstr>
      <vt:lpstr>Слайд 6</vt:lpstr>
      <vt:lpstr>Слайд 7</vt:lpstr>
      <vt:lpstr>Благодарим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SMART</dc:creator>
  <cp:lastModifiedBy>Valued Acer Customer</cp:lastModifiedBy>
  <cp:revision>185</cp:revision>
  <dcterms:modified xsi:type="dcterms:W3CDTF">2013-12-23T09:27:11Z</dcterms:modified>
</cp:coreProperties>
</file>