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9" r:id="rId4"/>
    <p:sldId id="278" r:id="rId5"/>
    <p:sldId id="257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  <p:sldId id="274" r:id="rId18"/>
    <p:sldId id="275" r:id="rId19"/>
    <p:sldId id="283" r:id="rId20"/>
    <p:sldId id="280" r:id="rId21"/>
    <p:sldId id="284" r:id="rId22"/>
    <p:sldId id="281" r:id="rId23"/>
    <p:sldId id="282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  <a:srgbClr val="1A9220"/>
    <a:srgbClr val="115F15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wmf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405727.vk.me/v405727206/888a/feGxqO12zww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abc-color.com/image/coloring/fruit/002/rowan-tree/rowan-tree-picture-color.pn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0&amp;img_url=http://art.ioso.ru/wiki/images/Design-img-008.jpg&amp;text=%D1%80%D0%B0%D1%81%D1%82%D1%80%D0%BE%D0%B2%D1%8B%D0%B5%20%D0%B8%D0%B7%D0%BE%D0%B1%D1%80%D0%B0%D0%B6%D0%B5%D0%BD%D0%B8%D1%8F%20%D0%BA%D0%B0%D1%80%D1%82%D0%B8%D0%BD%D0%BA%D0%B8&amp;noreask=1&amp;pos=1&amp;lr=35&amp;rpt=simage&amp;nojs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iseguyblog.com/uploads/posts/2011-02/1298763340_c16-46-kopiya.jpg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12" Type="http://schemas.openxmlformats.org/officeDocument/2006/relationships/hyperlink" Target="http://images.yandex.ru/yandsearch?fp=0&amp;img_url=http://www.hombiz.ru/wp-content/uploads/2011/07/%D0%BF%D1%80%D0%BE%D0%B2%D0%B5%D0%B4%D0%B5%D0%BD%D0%B8%D0%B5-%D1%80%D0%B5%D0%BA%D0%BB%D0%B0%D0%BC%D0%BD%D0%BE%D0%B9-%D0%BA%D0%B0%D0%BC%D0%BF%D0%B0%D0%BD%D0%B8%D0%B8.jpg&amp;iorient=&amp;ih=&amp;icolor=&amp;site=&amp;text=%D1%81%D0%BF%D0%B5%D1%86%D0%B8%D0%B0%D0%BB%D0%B8%D1%81%D1%82%D1%8B%20%D0%BF%D0%BE%20%D1%80%D0%B5%D0%BA%D0%BB%D0%B0%D0%BC%D0%B5%20%D0%BA%D0%B0%D1%80%D1%82%D0%B8%D0%BD%D0%BA%D0%B8&amp;iw=&amp;wp=&amp;pos=0&amp;recent=&amp;type=&amp;isize=&amp;rpt=simage&amp;itype=&amp;nojs=1" TargetMode="External"/><Relationship Id="rId2" Type="http://schemas.openxmlformats.org/officeDocument/2006/relationships/hyperlink" Target="http://www.art-saloon.ru/big/item_453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.liveinternet.ru/images/attach/c/6/89/981/89981441_large_0013013Pilot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gif"/><Relationship Id="rId15" Type="http://schemas.openxmlformats.org/officeDocument/2006/relationships/image" Target="../media/image15.jpeg"/><Relationship Id="rId10" Type="http://schemas.openxmlformats.org/officeDocument/2006/relationships/hyperlink" Target="http://images.yandex.ru/yandsearch?fp=0&amp;img_url=http://www.foma.ru/fotos/tass_493140.jpg&amp;iorient=&amp;ih=&amp;icolor=&amp;site=&amp;text=%D0%BC%D1%83%D0%BB%D1%8C%D1%82%D0%B8%D0%BF%D0%BB%D0%B8%D0%BA%D0%B0%D1%82%D0%BE%D1%80%D1%8B%20%D0%BA%D0%B0%D1%80%D1%82%D0%B8%D0%BD%D0%BA%D0%B8&amp;iw=&amp;wp=&amp;pos=2&amp;recent=&amp;type=&amp;isize=&amp;rpt=simage&amp;itype=&amp;nojs=1" TargetMode="External"/><Relationship Id="rId4" Type="http://schemas.openxmlformats.org/officeDocument/2006/relationships/hyperlink" Target="http://www.pagrandlodge.org/district47/743/Graphics/ASTRONOM.WMF" TargetMode="External"/><Relationship Id="rId9" Type="http://schemas.openxmlformats.org/officeDocument/2006/relationships/image" Target="../media/image12.jpeg"/><Relationship Id="rId14" Type="http://schemas.openxmlformats.org/officeDocument/2006/relationships/hyperlink" Target="http://images.yandex.ru/yandsearch?fp=0&amp;img_url=http://children.claw.ru/3_earth_universe/content/002/06.jpg&amp;iorient=&amp;ih=&amp;icolor=&amp;site=&amp;text=%D1%83%D1%87%D0%B5%D0%BD%D1%8B%D0%B5%20%D0%BA%D0%B0%D1%80%D1%82%D0%B8%D0%BD%D0%BA%D0%B8&amp;iw=&amp;wp=&amp;pos=0&amp;recent=&amp;type=&amp;isize=&amp;rpt=simage&amp;itype=&amp;nojs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fp=0&amp;img_url=http://gimn6.1gb.ru/asp/search/query/image.asp?id=976&amp;iorient=&amp;ih=&amp;icolor=&amp;site=&amp;text=%D1%80%D0%B0%D1%81%D1%82%D1%80%D0%BE%D0%B2%D1%8B%D0%B5%20%D0%B8%D0%B7%D0%BE%D0%B1%D1%80%D0%B0%D0%B6%D0%B5%D0%BD%D0%B8%D1%8F&amp;iw=&amp;wp=&amp;pos=2&amp;recent=&amp;type=&amp;isize=&amp;rpt=simage&amp;itype=&amp;nojs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fp=0&amp;img_url=http://simmyceramics.com/July11/PBReductions1.gif&amp;iorient=&amp;ih=&amp;icolor=&amp;site=&amp;text=%D0%B2%D0%B5%D0%BA%D1%82%D0%BE%D1%80%D0%BD%D1%8B%D0%B5%20%D0%B8%D0%B7%D0%BE%D0%B1%D1%80%D0%B0%D0%B6%D0%B5%D0%BD%D0%B8%D1%8F&amp;iw=&amp;wp=&amp;pos=28&amp;recent=&amp;type=&amp;isize=&amp;rpt=simage&amp;itype=&amp;nojs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47" y="3955006"/>
            <a:ext cx="7454900" cy="2552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835292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115F15"/>
                </a:solidFill>
              </a:rPr>
              <a:t>Чтобы узнать тему нашего урока нужно разгадать ребусы:</a:t>
            </a:r>
            <a:endParaRPr lang="ru-RU" sz="2800" dirty="0">
              <a:solidFill>
                <a:srgbClr val="115F15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042551"/>
              </p:ext>
            </p:extLst>
          </p:nvPr>
        </p:nvGraphicFramePr>
        <p:xfrm>
          <a:off x="323530" y="1397000"/>
          <a:ext cx="8280917" cy="232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2988"/>
                <a:gridCol w="1182988"/>
                <a:gridCol w="1182988"/>
                <a:gridCol w="1322162"/>
                <a:gridCol w="1192929"/>
                <a:gridCol w="1033874"/>
                <a:gridCol w="1182988"/>
              </a:tblGrid>
              <a:tr h="2320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chemeClr val="tx1"/>
                          </a:solidFill>
                          <a:sym typeface="Symbol"/>
                        </a:rPr>
                        <a:t></a:t>
                      </a:r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ь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800" dirty="0" smtClean="0">
                          <a:solidFill>
                            <a:schemeClr val="tx1"/>
                          </a:solidFill>
                        </a:rPr>
                        <a:t>ю</a:t>
                      </a:r>
                      <a:endParaRPr lang="ru-RU" sz="8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sym typeface="Symbol"/>
                        </a:rPr>
                        <a:t></a:t>
                      </a:r>
                      <a:endParaRPr lang="ru-RU" sz="4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4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  <a:endParaRPr lang="ru-RU" sz="1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C:\Users\Дима\AppData\Local\Microsoft\Windows\Temporary Internet Files\Content.IE5\499U9EMI\MC90043982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9" y="1772816"/>
            <a:ext cx="77489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има\AppData\Local\Microsoft\Windows\Temporary Internet Files\Content.IE5\2A2DKM7V\MC90025231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68869"/>
            <a:ext cx="864096" cy="18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67982" y="1568869"/>
            <a:ext cx="216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767982" y="2200508"/>
            <a:ext cx="36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6140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46000" contrast="52000"/>
          </a:blip>
          <a:srcRect b="5413"/>
          <a:stretch>
            <a:fillRect/>
          </a:stretch>
        </p:blipFill>
        <p:spPr bwMode="auto">
          <a:xfrm>
            <a:off x="683568" y="196621"/>
            <a:ext cx="7848872" cy="627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71600" y="1628800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Рабочая область </a:t>
            </a:r>
            <a:r>
              <a:rPr lang="ru-RU" dirty="0" smtClean="0"/>
              <a:t>– место, где вы будете рисовать. Ваш рисунок может быть маленьким и занимать небольшую часть рабочей области, а может быть таким большим, что для доступа к его отдельным частям придётся использовать полосы прокрутки. В графическом редакторе есть возможность установить нужные вам размеры рабочей области.</a:t>
            </a:r>
            <a:endParaRPr lang="ru-RU" dirty="0"/>
          </a:p>
        </p:txBody>
      </p:sp>
      <p:pic>
        <p:nvPicPr>
          <p:cNvPr id="1026" name="Picture 2" descr="C:\Users\Дима\AppData\Local\Microsoft\Windows\Temporary Internet Files\Content.IE5\499U9EMI\MP9004465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1813858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има\AppData\Local\Microsoft\Windows\Temporary Internet Files\Content.IE5\Z31S24XS\MC900437805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3024336" cy="227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9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saturation sat="184000"/>
                    </a14:imgEffect>
                    <a14:imgEffect>
                      <a14:brightnessContrast bright="2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34" b="4134"/>
          <a:stretch/>
        </p:blipFill>
        <p:spPr bwMode="auto">
          <a:xfrm>
            <a:off x="692576" y="1059142"/>
            <a:ext cx="817903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2411756" y="1628800"/>
            <a:ext cx="2160240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878373" y="1621149"/>
            <a:ext cx="207640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7624" y="2708920"/>
            <a:ext cx="2448272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цвет –</a:t>
            </a:r>
          </a:p>
          <a:p>
            <a:r>
              <a:rPr lang="ru-RU" dirty="0"/>
              <a:t>т</a:t>
            </a:r>
            <a:r>
              <a:rPr lang="ru-RU" dirty="0" smtClean="0"/>
              <a:t>от которым вы будете рисовать.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04450" y="2708920"/>
            <a:ext cx="2448272" cy="258532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Фоновый цвет – этот цвет как бы подкладывается под белую рабочую область и проявляется при использовании инструмента Ластик, а также в некоторых других случаях.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97817" y="329934"/>
            <a:ext cx="6768752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Выбор цвета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36" y="5661248"/>
            <a:ext cx="43204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 умолчанию используется чёрный основной и белый фоновый цвета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0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57606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Инструменты художника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5" b="3772"/>
          <a:stretch/>
        </p:blipFill>
        <p:spPr bwMode="auto">
          <a:xfrm>
            <a:off x="220930" y="980728"/>
            <a:ext cx="875262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3275856" y="1988840"/>
            <a:ext cx="792088" cy="105175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619672" y="1796228"/>
            <a:ext cx="887268" cy="48964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290521" y="1790818"/>
            <a:ext cx="1413449" cy="99011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87824" y="1844824"/>
            <a:ext cx="1368152" cy="17878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1940" y="3040597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Карандаш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1980" y="1821644"/>
            <a:ext cx="219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Каллиграфическая </a:t>
            </a:r>
            <a:r>
              <a:rPr lang="ru-RU" dirty="0">
                <a:solidFill>
                  <a:srgbClr val="009900"/>
                </a:solidFill>
              </a:rPr>
              <a:t>кисть </a:t>
            </a:r>
            <a:r>
              <a:rPr lang="ru-RU" dirty="0" smtClean="0">
                <a:solidFill>
                  <a:srgbClr val="009900"/>
                </a:solidFill>
              </a:rPr>
              <a:t>2</a:t>
            </a:r>
            <a:endParaRPr lang="ru-RU" dirty="0">
              <a:solidFill>
                <a:srgbClr val="009900"/>
              </a:solidFill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35093" y="2236050"/>
            <a:ext cx="74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9900"/>
                </a:solidFill>
              </a:rPr>
              <a:t>Кисть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9053" y="281885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9900"/>
                </a:solidFill>
              </a:rPr>
              <a:t>Каллиграфическая кисть 1</a:t>
            </a:r>
          </a:p>
        </p:txBody>
      </p:sp>
      <p:cxnSp>
        <p:nvCxnSpPr>
          <p:cNvPr id="25" name="Прямая со стрелкой 24"/>
          <p:cNvCxnSpPr>
            <a:endCxn id="24" idx="1"/>
          </p:cNvCxnSpPr>
          <p:nvPr/>
        </p:nvCxnSpPr>
        <p:spPr>
          <a:xfrm>
            <a:off x="3286214" y="1780247"/>
            <a:ext cx="1060889" cy="99011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47103" y="2585691"/>
            <a:ext cx="154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Распылитель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069690" y="2079635"/>
            <a:ext cx="962250" cy="170940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29473" y="36063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Маркер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832705" y="2004123"/>
            <a:ext cx="515159" cy="215626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1475656" y="2060848"/>
            <a:ext cx="1054950" cy="191487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382220" y="2297781"/>
            <a:ext cx="184147" cy="228334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53248" y="3975726"/>
            <a:ext cx="1874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Кисть для масла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19870" y="4211796"/>
            <a:ext cx="112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6600"/>
                </a:solidFill>
              </a:rPr>
              <a:t>Пастель</a:t>
            </a:r>
            <a:endParaRPr lang="ru-RU" dirty="0">
              <a:solidFill>
                <a:srgbClr val="FF66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3608" y="47251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9900"/>
                </a:solidFill>
              </a:rPr>
              <a:t>Кисть для акварели</a:t>
            </a:r>
            <a:endParaRPr lang="ru-RU" dirty="0">
              <a:solidFill>
                <a:srgbClr val="0099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04248" y="1759735"/>
            <a:ext cx="2016224" cy="48013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Инструмент выбирается щелчком левой кнопки мыши.</a:t>
            </a:r>
          </a:p>
          <a:p>
            <a:r>
              <a:rPr lang="ru-RU" dirty="0" smtClean="0"/>
              <a:t>Применяют эти инструменты протягиванием мыши при нажатой кнопке (левой или правой). Для закраски замкнутой области используют инструмент </a:t>
            </a:r>
            <a:r>
              <a:rPr lang="ru-RU" dirty="0" smtClean="0">
                <a:solidFill>
                  <a:schemeClr val="accent2"/>
                </a:solidFill>
              </a:rPr>
              <a:t>Заливка</a:t>
            </a:r>
            <a:endParaRPr lang="ru-RU" dirty="0">
              <a:solidFill>
                <a:schemeClr val="accent2"/>
              </a:solidFill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flipH="1">
            <a:off x="1290521" y="1412776"/>
            <a:ext cx="934566" cy="5214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95536" y="190177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Заливка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8" grpId="0"/>
      <p:bldP spid="24" grpId="0"/>
      <p:bldP spid="27" grpId="0"/>
      <p:bldP spid="50" grpId="0"/>
      <p:bldP spid="51" grpId="0"/>
      <p:bldP spid="52" grpId="0"/>
      <p:bldP spid="53" grpId="0" animBg="1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983" y="130622"/>
            <a:ext cx="7859216" cy="63408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Инструменты чертёжника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r="69255" b="43131"/>
          <a:stretch/>
        </p:blipFill>
        <p:spPr bwMode="auto">
          <a:xfrm>
            <a:off x="330930" y="822154"/>
            <a:ext cx="8280920" cy="599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3995936" y="764704"/>
            <a:ext cx="0" cy="43204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9" descr="image1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1" y="1939999"/>
            <a:ext cx="588962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87624" y="177281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Линия</a:t>
            </a:r>
            <a:r>
              <a:rPr lang="ru-RU" dirty="0">
                <a:solidFill>
                  <a:srgbClr val="800080"/>
                </a:solidFill>
              </a:rPr>
              <a:t> – проводит прямую линию при нажатой левой кнопке мыши (удерживая клавишу </a:t>
            </a:r>
            <a:r>
              <a:rPr lang="ru-RU" b="1" dirty="0" err="1">
                <a:solidFill>
                  <a:srgbClr val="800080"/>
                </a:solidFill>
              </a:rPr>
              <a:t>Shift</a:t>
            </a:r>
            <a:r>
              <a:rPr lang="ru-RU" dirty="0">
                <a:solidFill>
                  <a:srgbClr val="800080"/>
                </a:solidFill>
              </a:rPr>
              <a:t>, можно получить линию строго вертикальную, горизонтальную линию или под углом 45o).</a:t>
            </a:r>
            <a:endParaRPr lang="ru-RU" dirty="0"/>
          </a:p>
        </p:txBody>
      </p:sp>
      <p:pic>
        <p:nvPicPr>
          <p:cNvPr id="17" name="Picture 6" descr="image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00" y="2843942"/>
            <a:ext cx="62769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229539" y="277280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Кривая</a:t>
            </a:r>
            <a:r>
              <a:rPr lang="ru-RU" dirty="0">
                <a:solidFill>
                  <a:srgbClr val="800080"/>
                </a:solidFill>
              </a:rPr>
              <a:t> – рисует прямую линию, которую затем можно изгибать 2 раза, отводя мышь в сторону от рисунка.</a:t>
            </a:r>
          </a:p>
        </p:txBody>
      </p:sp>
      <p:pic>
        <p:nvPicPr>
          <p:cNvPr id="19" name="Picture 7" descr="image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69" y="3573016"/>
            <a:ext cx="589979" cy="5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10304" y="342705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Прямоугольник</a:t>
            </a:r>
            <a:r>
              <a:rPr lang="ru-RU" dirty="0">
                <a:solidFill>
                  <a:srgbClr val="800080"/>
                </a:solidFill>
              </a:rPr>
              <a:t> – создает прямоугольник или квадрат (удерживая </a:t>
            </a:r>
            <a:r>
              <a:rPr lang="ru-RU" b="1" dirty="0" err="1">
                <a:solidFill>
                  <a:srgbClr val="800080"/>
                </a:solidFill>
              </a:rPr>
              <a:t>Shift</a:t>
            </a:r>
            <a:r>
              <a:rPr lang="ru-RU" dirty="0">
                <a:solidFill>
                  <a:srgbClr val="800080"/>
                </a:solidFill>
              </a:rPr>
              <a:t>) путем протаскивания мыши с нажатой левой кнопкой.</a:t>
            </a:r>
          </a:p>
        </p:txBody>
      </p:sp>
      <p:pic>
        <p:nvPicPr>
          <p:cNvPr id="21" name="Picture 8" descr="image1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65" y="4394921"/>
            <a:ext cx="588962" cy="5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14735" y="4329149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Скругленный прямоугольник</a:t>
            </a:r>
            <a:r>
              <a:rPr lang="ru-RU" dirty="0">
                <a:solidFill>
                  <a:srgbClr val="800080"/>
                </a:solidFill>
              </a:rPr>
              <a:t> – то же, что и прямоугольник, но углы скруглены.</a:t>
            </a:r>
          </a:p>
        </p:txBody>
      </p:sp>
      <p:pic>
        <p:nvPicPr>
          <p:cNvPr id="26" name="Picture 9" descr="image1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2" y="5101103"/>
            <a:ext cx="576709" cy="57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288226" y="5204791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Эллипс</a:t>
            </a:r>
            <a:r>
              <a:rPr lang="ru-RU" dirty="0">
                <a:solidFill>
                  <a:srgbClr val="800080"/>
                </a:solidFill>
              </a:rPr>
              <a:t> – рисует овалы и круги (удерживая </a:t>
            </a:r>
            <a:r>
              <a:rPr lang="ru-RU" b="1" dirty="0" err="1">
                <a:solidFill>
                  <a:srgbClr val="800080"/>
                </a:solidFill>
              </a:rPr>
              <a:t>Shift</a:t>
            </a:r>
            <a:r>
              <a:rPr lang="ru-RU" dirty="0">
                <a:solidFill>
                  <a:srgbClr val="800080"/>
                </a:solidFill>
              </a:rPr>
              <a:t>).</a:t>
            </a:r>
          </a:p>
        </p:txBody>
      </p:sp>
      <p:pic>
        <p:nvPicPr>
          <p:cNvPr id="28" name="Picture 10" descr="image1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9" y="5839707"/>
            <a:ext cx="588125" cy="58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319297" y="5781501"/>
            <a:ext cx="682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Многоугольник</a:t>
            </a:r>
            <a:r>
              <a:rPr lang="ru-RU" dirty="0">
                <a:solidFill>
                  <a:srgbClr val="800080"/>
                </a:solidFill>
              </a:rPr>
              <a:t> – для рисования многоугольника необходимо щелкать в каждой его вершине, а в последней – дважды</a:t>
            </a:r>
          </a:p>
        </p:txBody>
      </p:sp>
    </p:spTree>
    <p:extLst>
      <p:ext uri="{BB962C8B-B14F-4D97-AF65-F5344CB8AC3E}">
        <p14:creationId xmlns:p14="http://schemas.microsoft.com/office/powerpoint/2010/main" val="34640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3008313" cy="50405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dirty="0" smtClean="0"/>
              <a:t>Редактирование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92696"/>
            <a:ext cx="3008313" cy="543346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Графический редактор</a:t>
            </a:r>
            <a:r>
              <a:rPr lang="en-US" sz="1600" b="1" dirty="0" smtClean="0">
                <a:solidFill>
                  <a:srgbClr val="FF0000"/>
                </a:solidFill>
              </a:rPr>
              <a:t> Paint </a:t>
            </a:r>
            <a:r>
              <a:rPr lang="ru-RU" sz="1600" b="1" dirty="0" smtClean="0">
                <a:solidFill>
                  <a:srgbClr val="FF0000"/>
                </a:solidFill>
              </a:rPr>
              <a:t>дает возможность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удалить,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переместить,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скопировать,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вырезать и вставить,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/>
              <a:t>а также изменить определенным образом любую часть изображения.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Соответствующие инструменты собраны в </a:t>
            </a:r>
            <a:r>
              <a:rPr lang="ru-RU" sz="1600" b="1" dirty="0" smtClean="0">
                <a:solidFill>
                  <a:srgbClr val="0070C0"/>
                </a:solidFill>
              </a:rPr>
              <a:t>группе Изображения.</a:t>
            </a:r>
          </a:p>
          <a:p>
            <a:r>
              <a:rPr lang="ru-RU" sz="1600" dirty="0" smtClean="0"/>
              <a:t>Прежде всего нужно указать </a:t>
            </a:r>
            <a:r>
              <a:rPr lang="ru-RU" sz="1600" b="1" dirty="0" smtClean="0">
                <a:solidFill>
                  <a:srgbClr val="7030A0"/>
                </a:solidFill>
              </a:rPr>
              <a:t>(выделить) нужную область – фрагмент.</a:t>
            </a:r>
          </a:p>
          <a:p>
            <a:r>
              <a:rPr lang="ru-RU" sz="1600" b="1" i="1" dirty="0" smtClean="0"/>
              <a:t>Для выделения фрагмента предназначены два инструмента:</a:t>
            </a:r>
            <a:r>
              <a:rPr lang="ru-RU" sz="1600" dirty="0" smtClean="0"/>
              <a:t>               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Выделение прямоугольной области;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</a:rPr>
              <a:t>Выделение произвольной области.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654" y="955249"/>
            <a:ext cx="3101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Выделена прямоугольная область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26" y="836711"/>
            <a:ext cx="2145350" cy="210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57" y="3528702"/>
            <a:ext cx="1832528" cy="219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80876" y="378904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</a:rPr>
              <a:t>Выделена произвольная область</a:t>
            </a:r>
            <a:endParaRPr lang="ru-RU" sz="2000" dirty="0">
              <a:solidFill>
                <a:schemeClr val="accent2"/>
              </a:solidFill>
            </a:endParaRPr>
          </a:p>
        </p:txBody>
      </p:sp>
      <p:pic>
        <p:nvPicPr>
          <p:cNvPr id="15" name="Picture 7" descr="image1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60229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1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184" y="1412776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8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50"/>
                            </p:stCondLst>
                            <p:childTnLst>
                              <p:par>
                                <p:cTn id="7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25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7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dirty="0"/>
              <a:t>Выделенный фрагмент можно: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/>
                </a:solidFill>
              </a:rPr>
              <a:t>Размножить</a:t>
            </a:r>
            <a:r>
              <a:rPr lang="ru-RU" sz="2800" dirty="0" smtClean="0"/>
              <a:t> перетаскиванием при нажатой клавише </a:t>
            </a:r>
            <a:r>
              <a:rPr lang="en-US" sz="2800" dirty="0" smtClean="0"/>
              <a:t>Ctrl</a:t>
            </a:r>
            <a:r>
              <a:rPr lang="ru-RU" sz="2800" dirty="0" smtClean="0"/>
              <a:t> -  очередная копия фрагмента будет появляться всякий раз, когда кнопка мыши будет отпущена;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/>
                </a:solidFill>
              </a:rPr>
              <a:t>Преобразовать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1A9220"/>
                </a:solidFill>
              </a:rPr>
              <a:t>(повернуть, растянуть, наклонить)</a:t>
            </a:r>
            <a:endParaRPr lang="ru-RU" sz="2800" dirty="0">
              <a:solidFill>
                <a:srgbClr val="1A922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0" y="3903484"/>
            <a:ext cx="2500320" cy="232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87799"/>
            <a:ext cx="1876141" cy="215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151" y="3643552"/>
            <a:ext cx="1990313" cy="298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73" y="3861048"/>
            <a:ext cx="267329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3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4000" dirty="0"/>
              <a:t>Выделенный фрагмент можно: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84784"/>
            <a:ext cx="1650359" cy="218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88" y="1556792"/>
            <a:ext cx="1880387" cy="2326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96" y="3766531"/>
            <a:ext cx="1704108" cy="210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470" y="4805722"/>
            <a:ext cx="743466" cy="91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53" y="1898050"/>
            <a:ext cx="3247204" cy="401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3877" y="2575821"/>
            <a:ext cx="1728760" cy="213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6006566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4D86"/>
                </a:solidFill>
              </a:rPr>
              <a:t>У</a:t>
            </a:r>
            <a:r>
              <a:rPr lang="ru-RU" dirty="0" smtClean="0">
                <a:solidFill>
                  <a:srgbClr val="004D86"/>
                </a:solidFill>
              </a:rPr>
              <a:t>меньшить или увеличить.</a:t>
            </a:r>
            <a:endParaRPr lang="ru-RU" dirty="0">
              <a:solidFill>
                <a:srgbClr val="004D8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3" y="5875004"/>
            <a:ext cx="413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Отразить слева направо, сверху вниз, повернуть на заданный угол.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Исправление ошибок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Существует несколько способов исправления ошибок: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</a:rPr>
              <a:t>Инструмент </a:t>
            </a:r>
            <a:r>
              <a:rPr lang="ru-RU" sz="2400" b="1" i="1" dirty="0" smtClean="0">
                <a:solidFill>
                  <a:srgbClr val="FF0000"/>
                </a:solidFill>
              </a:rPr>
              <a:t>Ластик </a:t>
            </a:r>
            <a:r>
              <a:rPr lang="ru-RU" sz="2400" b="1" dirty="0" smtClean="0"/>
              <a:t>–</a:t>
            </a:r>
            <a:r>
              <a:rPr lang="ru-RU" sz="2400" dirty="0" smtClean="0"/>
              <a:t> изображение стирается протягиванием. Очищаемая область принимает цвет, заданный в качестве фонового.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Если требуется перерисовать большую часть рисунка, то надо поступить так: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Выделить произвольную или прямоугольную область.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Нажать клавишу </a:t>
            </a:r>
            <a:r>
              <a:rPr lang="ru-RU" sz="2400" dirty="0"/>
              <a:t> </a:t>
            </a:r>
            <a:r>
              <a:rPr lang="ru-RU" sz="2400" dirty="0" smtClean="0"/>
              <a:t>         . При этом очищенная область зальется цветом фона.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0070C0"/>
                </a:solidFill>
              </a:rPr>
              <a:t>Если рисунок не удался совсем, то можно начать работу заново, предварительно выполнив команду </a:t>
            </a:r>
            <a:r>
              <a:rPr lang="ru-RU" sz="2400" b="1" i="1" dirty="0" smtClean="0">
                <a:solidFill>
                  <a:srgbClr val="0070C0"/>
                </a:solidFill>
              </a:rPr>
              <a:t>Выделить всё – Удаление.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Можно отменить последние действия. Для этого служит инструмент </a:t>
            </a:r>
            <a:r>
              <a:rPr lang="ru-RU" sz="2400" b="1" dirty="0" smtClean="0"/>
              <a:t>Отменить. </a:t>
            </a:r>
            <a:r>
              <a:rPr lang="ru-RU" sz="2400" dirty="0" smtClean="0"/>
              <a:t>Инструмент </a:t>
            </a:r>
            <a:r>
              <a:rPr lang="ru-RU" sz="2400" b="1" dirty="0" smtClean="0"/>
              <a:t>Вернуть </a:t>
            </a:r>
            <a:r>
              <a:rPr lang="ru-RU" sz="2400" dirty="0" smtClean="0"/>
              <a:t>позволяет вернуться к исходному варианту.</a:t>
            </a:r>
          </a:p>
          <a:p>
            <a:pPr>
              <a:buFont typeface="Wingdings" pitchFamily="2" charset="2"/>
              <a:buChar char="Ø"/>
            </a:pPr>
            <a:endParaRPr lang="ru-RU" sz="24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171785" y="3573015"/>
            <a:ext cx="792088" cy="362014"/>
            <a:chOff x="3167844" y="5299234"/>
            <a:chExt cx="792088" cy="36201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197433" y="5299234"/>
              <a:ext cx="576064" cy="3620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67844" y="5353471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Delete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3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Устройства ввода графической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Клавиатура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Мышь</a:t>
            </a:r>
          </a:p>
          <a:p>
            <a:endParaRPr lang="ru-RU" dirty="0" smtClean="0"/>
          </a:p>
          <a:p>
            <a:r>
              <a:rPr lang="ru-RU" dirty="0" smtClean="0"/>
              <a:t>Сканер</a:t>
            </a:r>
          </a:p>
          <a:p>
            <a:endParaRPr lang="ru-RU" dirty="0" smtClean="0"/>
          </a:p>
          <a:p>
            <a:r>
              <a:rPr lang="ru-RU" dirty="0" smtClean="0"/>
              <a:t>Графический планшет.</a:t>
            </a:r>
            <a:endParaRPr lang="ru-RU" dirty="0"/>
          </a:p>
        </p:txBody>
      </p:sp>
      <p:pic>
        <p:nvPicPr>
          <p:cNvPr id="4098" name="Picture 2" descr="C:\Users\Дима\AppData\Local\Microsoft\Windows\Temporary Internet Files\Content.IE5\8XY5A7EU\MP9004021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22" y="1675782"/>
            <a:ext cx="1686206" cy="10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ма\AppData\Local\Microsoft\Windows\Temporary Internet Files\Content.IE5\2A2DKM7V\MP90040315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353071"/>
            <a:ext cx="1932378" cy="12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има\AppData\Local\Microsoft\Windows\Temporary Internet Files\Content.IE5\8XY5A7EU\MC90043478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35" y="3501008"/>
            <a:ext cx="1539245" cy="153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има\AppData\Local\Microsoft\Windows\Temporary Internet Files\Content.IE5\Z31S24XS\MC9003121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653136"/>
            <a:ext cx="2090023" cy="116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850106"/>
          </a:xfrm>
          <a:solidFill>
            <a:srgbClr val="7030A0"/>
          </a:solidFill>
        </p:spPr>
        <p:txBody>
          <a:bodyPr/>
          <a:lstStyle/>
          <a:p>
            <a:r>
              <a:rPr lang="ru-RU" dirty="0" smtClean="0"/>
              <a:t>Практическая работа: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496944" cy="5550414"/>
          </a:xfrm>
        </p:spPr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) Индивидуальная </a:t>
            </a:r>
          </a:p>
          <a:p>
            <a:pPr marL="0" indent="0">
              <a:buNone/>
            </a:pPr>
            <a:r>
              <a:rPr lang="ru-RU" dirty="0" smtClean="0"/>
              <a:t>работа в рабочей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тетради – </a:t>
            </a:r>
            <a:r>
              <a:rPr lang="ru-RU" dirty="0">
                <a:hlinkClick r:id="rId2" action="ppaction://hlinksldjump"/>
              </a:rPr>
              <a:t>№138, </a:t>
            </a:r>
            <a:endParaRPr lang="ru-RU" dirty="0" smtClean="0">
              <a:hlinkClick r:id="rId2" action="ppaction://hlinksldjump"/>
            </a:endParaRPr>
          </a:p>
          <a:p>
            <a:pPr marL="0" indent="0">
              <a:buNone/>
            </a:pPr>
            <a:r>
              <a:rPr lang="ru-RU" dirty="0" smtClean="0">
                <a:hlinkClick r:id="rId2" action="ppaction://hlinksldjump"/>
              </a:rPr>
              <a:t>№</a:t>
            </a:r>
            <a:r>
              <a:rPr lang="ru-RU" dirty="0">
                <a:hlinkClick r:id="rId2" action="ppaction://hlinksldjump"/>
              </a:rPr>
              <a:t>139 </a:t>
            </a:r>
            <a:r>
              <a:rPr lang="ru-RU" dirty="0" smtClean="0"/>
              <a:t>с.102;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б) Работа на компьютерах – </a:t>
            </a:r>
          </a:p>
          <a:p>
            <a:pPr marL="0" indent="0">
              <a:buNone/>
            </a:pPr>
            <a:r>
              <a:rPr lang="ru-RU" dirty="0" smtClean="0"/>
              <a:t>работа №</a:t>
            </a:r>
            <a:r>
              <a:rPr lang="ru-RU" dirty="0"/>
              <a:t>11 (задания 1,2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 smtClean="0"/>
              <a:t>с.143 (учебник).</a:t>
            </a:r>
            <a:endParaRPr lang="ru-RU" dirty="0"/>
          </a:p>
          <a:p>
            <a:endParaRPr lang="ru-RU" dirty="0"/>
          </a:p>
        </p:txBody>
      </p:sp>
      <p:pic>
        <p:nvPicPr>
          <p:cNvPr id="2051" name="Picture 3" descr="C:\Users\Дима\AppData\Local\Microsoft\Windows\Temporary Internet Files\Content.IE5\2A2DKM7V\MP90044221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167141" cy="211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Дима\AppData\Local\Microsoft\Windows\Temporary Internet Files\Content.IE5\2A2DKM7V\MP90042656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813022" cy="281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алее 3">
            <a:hlinkClick r:id="rId5" action="ppaction://hlinksldjump" highlightClick="1"/>
          </p:cNvPr>
          <p:cNvSpPr/>
          <p:nvPr/>
        </p:nvSpPr>
        <p:spPr>
          <a:xfrm>
            <a:off x="4734947" y="6464120"/>
            <a:ext cx="360040" cy="182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8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0"/>
            <a:ext cx="831227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Компьютерная графика.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Простейший графический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редактор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cs405727.vk.me/v405727206/888a/feGxqO12zww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3349164" cy="3167058"/>
          </a:xfrm>
          <a:prstGeom prst="rect">
            <a:avLst/>
          </a:prstGeom>
          <a:noFill/>
        </p:spPr>
      </p:pic>
      <p:pic>
        <p:nvPicPr>
          <p:cNvPr id="1028" name="Picture 4" descr="http://www.abc-color.com/image/coloring/fruit/002/rowan-tree/rowan-tree-picture-color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857496"/>
            <a:ext cx="5076825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744416" cy="603468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Проверка</a:t>
            </a:r>
            <a:br>
              <a:rPr lang="ru-RU" dirty="0" smtClean="0"/>
            </a:br>
            <a:r>
              <a:rPr lang="ru-RU" dirty="0" smtClean="0"/>
              <a:t>практического</a:t>
            </a:r>
            <a:br>
              <a:rPr lang="ru-RU" dirty="0" smtClean="0"/>
            </a:br>
            <a:r>
              <a:rPr lang="ru-RU" dirty="0" smtClean="0"/>
              <a:t>задания </a:t>
            </a:r>
            <a:br>
              <a:rPr lang="ru-RU" dirty="0" smtClean="0"/>
            </a:br>
            <a:r>
              <a:rPr lang="ru-RU" dirty="0" smtClean="0"/>
              <a:t>РТ №138,</a:t>
            </a:r>
            <a:br>
              <a:rPr lang="ru-RU" dirty="0" smtClean="0"/>
            </a:br>
            <a:r>
              <a:rPr lang="ru-RU" dirty="0" smtClean="0"/>
              <a:t>№139</a:t>
            </a:r>
            <a:br>
              <a:rPr lang="ru-RU" dirty="0" smtClean="0"/>
            </a:br>
            <a:r>
              <a:rPr lang="ru-RU" dirty="0" smtClean="0"/>
              <a:t>с.102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4824536" cy="670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4860032" y="2492896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156176" y="3789040"/>
            <a:ext cx="216024" cy="216024"/>
          </a:xfrm>
          <a:prstGeom prst="straightConnector1">
            <a:avLst/>
          </a:prstGeom>
          <a:ln>
            <a:solidFill>
              <a:srgbClr val="004D8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7236296" y="3789040"/>
            <a:ext cx="360040" cy="57606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956376" y="4005064"/>
            <a:ext cx="216024" cy="21602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849854" y="4034781"/>
            <a:ext cx="263383" cy="122413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740352" y="4005064"/>
            <a:ext cx="432048" cy="641785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7596336" y="4725144"/>
            <a:ext cx="360040" cy="129614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876256" y="5373216"/>
            <a:ext cx="648072" cy="57606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794165" y="5013176"/>
            <a:ext cx="73979" cy="93610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5364088" y="5445224"/>
            <a:ext cx="360040" cy="288032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/>
          <p:nvPr/>
        </p:nvCxnSpPr>
        <p:spPr>
          <a:xfrm flipH="1" flipV="1">
            <a:off x="5364088" y="4941168"/>
            <a:ext cx="432048" cy="57606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5" name="Прямая со стрелкой 3074"/>
          <p:cNvCxnSpPr/>
          <p:nvPr/>
        </p:nvCxnSpPr>
        <p:spPr>
          <a:xfrm flipH="1">
            <a:off x="5434125" y="4113076"/>
            <a:ext cx="720080" cy="379526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 стрелкой 3080"/>
          <p:cNvCxnSpPr/>
          <p:nvPr/>
        </p:nvCxnSpPr>
        <p:spPr>
          <a:xfrm flipH="1">
            <a:off x="5434125" y="4005064"/>
            <a:ext cx="290003" cy="0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251520" y="6525344"/>
            <a:ext cx="288032" cy="1440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6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301608" cy="122413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Гимнастика  для глаз </a:t>
            </a:r>
            <a:r>
              <a:rPr lang="ru-RU" dirty="0" smtClean="0">
                <a:solidFill>
                  <a:srgbClr val="FFFF00"/>
                </a:solidFill>
              </a:rPr>
              <a:t>(физкультминутка)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28800"/>
            <a:ext cx="496855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dirty="0"/>
              <a:t>Часто-часто </a:t>
            </a:r>
            <a:r>
              <a:rPr lang="ru-RU" sz="3600" dirty="0" smtClean="0"/>
              <a:t>поморгай</a:t>
            </a:r>
            <a:r>
              <a:rPr lang="ru-RU" sz="3600" dirty="0"/>
              <a:t>,</a:t>
            </a:r>
          </a:p>
          <a:p>
            <a:r>
              <a:rPr lang="ru-RU" sz="3600" dirty="0"/>
              <a:t>После глазки </a:t>
            </a:r>
            <a:r>
              <a:rPr lang="ru-RU" sz="3600" dirty="0" smtClean="0"/>
              <a:t>закрывай</a:t>
            </a:r>
            <a:r>
              <a:rPr lang="ru-RU" sz="3600" dirty="0"/>
              <a:t>,</a:t>
            </a:r>
          </a:p>
          <a:p>
            <a:r>
              <a:rPr lang="ru-RU" sz="3600" dirty="0"/>
              <a:t>Сосчитай так до пяти</a:t>
            </a:r>
          </a:p>
          <a:p>
            <a:r>
              <a:rPr lang="ru-RU" sz="3600" dirty="0"/>
              <a:t>И сначала все начни.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942294"/>
            <a:ext cx="3168352" cy="280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2" descr="http://img-fotki.yandex.ru/get/4519/28257045.67a/0_729ed_de4b0083_XL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 flipH="1">
            <a:off x="6023274" y="1392719"/>
            <a:ext cx="2858091" cy="2667501"/>
          </a:xfrm>
          <a:prstGeom prst="rect">
            <a:avLst/>
          </a:prstGeom>
          <a:noFill/>
        </p:spPr>
      </p:pic>
      <p:pic>
        <p:nvPicPr>
          <p:cNvPr id="22" name="Picture 6" descr="http://im0-tub-ru.yandex.net/i?id=43019475-26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flipH="1">
            <a:off x="5004048" y="3695583"/>
            <a:ext cx="2808312" cy="2956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69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repeatCount="1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3" presetClass="entr" presetSubtype="16" repeatCount="1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Параграф 11,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РТ №140, 141 с.103.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Дима\AppData\Local\Microsoft\Windows\Temporary Internet Files\Content.IE5\8XY5A7EU\MC90022991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72450"/>
            <a:ext cx="2328528" cy="31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ма\AppData\Local\Microsoft\Windows\Temporary Internet Files\Content.IE5\8XY5A7EU\MC9003466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88706"/>
            <a:ext cx="2592288" cy="32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759" y="188640"/>
            <a:ext cx="8229600" cy="733003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Рефлексия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Дима\AppData\Local\Microsoft\Windows\Temporary Internet Files\Content.IE5\Z31S24XS\MC90042809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8663"/>
            <a:ext cx="2006724" cy="211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има\AppData\Local\Microsoft\Windows\Temporary Internet Files\Content.IE5\2A2DKM7V\MC9004298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34" y="4126529"/>
            <a:ext cx="1851025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Дима\AppData\Local\Microsoft\Windows\Temporary Internet Files\Content.IE5\8XY5A7EU\MC9004298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9236"/>
            <a:ext cx="2016224" cy="246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Дима\AppData\Local\Microsoft\Windows\Temporary Internet Files\Content.IE5\Z31S24XS\MC90042806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58" y="1828301"/>
            <a:ext cx="3240275" cy="197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Дима\AppData\Local\Microsoft\Windows\Temporary Internet Files\Content.IE5\499U9EMI\MC90042808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95" y="620688"/>
            <a:ext cx="2172694" cy="201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Дима\AppData\Local\Microsoft\Windows\Temporary Internet Files\Content.IE5\Z31S24XS\MC900434413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653136"/>
            <a:ext cx="2205200" cy="17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1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632848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445224"/>
            <a:ext cx="609639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новых встреч!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 descr="C:\Users\Дима\AppData\Local\Microsoft\Windows\Temporary Internet Files\Content.IE5\Z31S24XS\MC90043577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664296" cy="307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1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1A9220"/>
          </a:solidFill>
        </p:spPr>
        <p:txBody>
          <a:bodyPr>
            <a:normAutofit fontScale="90000"/>
          </a:bodyPr>
          <a:lstStyle/>
          <a:p>
            <a:r>
              <a:rPr lang="ru-RU" sz="2500" dirty="0">
                <a:solidFill>
                  <a:prstClr val="black"/>
                </a:solidFill>
              </a:rPr>
              <a:t>Разгадайте кроссворд «Наглядные формы представления информации»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972762"/>
              </p:ext>
            </p:extLst>
          </p:nvPr>
        </p:nvGraphicFramePr>
        <p:xfrm>
          <a:off x="250825" y="1196975"/>
          <a:ext cx="370205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Лист" r:id="rId3" imgW="3343150" imgH="3057409" progId="Excel.Sheet.12">
                  <p:embed/>
                </p:oleObj>
              </mc:Choice>
              <mc:Fallback>
                <p:oleObj name="Лист" r:id="rId3" imgW="3343150" imgH="305740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25" y="1196975"/>
                        <a:ext cx="3702050" cy="338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345214" y="1173538"/>
            <a:ext cx="8475258" cy="5422073"/>
            <a:chOff x="345214" y="1173538"/>
            <a:chExt cx="8475258" cy="5422073"/>
          </a:xfrm>
        </p:grpSpPr>
        <p:sp>
          <p:nvSpPr>
            <p:cNvPr id="6" name="TextBox 5"/>
            <p:cNvSpPr txBox="1"/>
            <p:nvPr/>
          </p:nvSpPr>
          <p:spPr>
            <a:xfrm>
              <a:off x="4282986" y="1173538"/>
              <a:ext cx="45365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По горизонтали.  </a:t>
              </a:r>
              <a:r>
                <a:rPr lang="ru-RU" dirty="0" smtClean="0">
                  <a:solidFill>
                    <a:srgbClr val="0070C0"/>
                  </a:solidFill>
                </a:rPr>
                <a:t>2. Наглядный способ представления числовых данных.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82986" y="1773238"/>
              <a:ext cx="446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3. Рисунки, схемы, диаграммы позволяют представлять информацию … .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83968" y="2303654"/>
              <a:ext cx="45365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1A9220"/>
                  </a:solidFill>
                </a:rPr>
                <a:t>5. Позволяет представить, как устроены окружающие объекты и как они связаны друг с другом.</a:t>
              </a:r>
              <a:endParaRPr lang="ru-RU" dirty="0">
                <a:solidFill>
                  <a:srgbClr val="1A922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3968" y="3162761"/>
              <a:ext cx="43924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6. Помогают читателю очень быстро понять, о чём идет речь, и создать в его представлении определённые образы.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54377" y="4011758"/>
              <a:ext cx="45365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7. Любое словесное высказывание, напечатанное, написанное или существующее в устной форме.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5214" y="4935088"/>
              <a:ext cx="83529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По вертикали.  </a:t>
              </a:r>
              <a:r>
                <a:rPr lang="ru-RU" dirty="0" smtClean="0">
                  <a:solidFill>
                    <a:srgbClr val="1A9220"/>
                  </a:solidFill>
                </a:rPr>
                <a:t>1. Диаграмма, данные на которой изображаются в виде секторов круга.</a:t>
              </a:r>
              <a:endParaRPr lang="ru-RU" dirty="0">
                <a:solidFill>
                  <a:srgbClr val="1A922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5215" y="5567493"/>
              <a:ext cx="7755177" cy="381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70C0"/>
                  </a:solidFill>
                </a:rPr>
                <a:t>4. Форма представления однотипных данных.</a:t>
              </a:r>
              <a:endParaRPr lang="ru-RU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5214" y="5949280"/>
              <a:ext cx="7755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</a:rPr>
                <a:t>5. Диаграмма, данные на которой изображаются в виде вертикальных прямоугольников.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87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3610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Ответы: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69159" y="118354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горизонтали.  </a:t>
            </a:r>
            <a:r>
              <a:rPr lang="ru-RU" dirty="0" smtClean="0">
                <a:solidFill>
                  <a:srgbClr val="0070C0"/>
                </a:solidFill>
              </a:rPr>
              <a:t>2. Наглядный способ представления числовых данных.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4672" y="1801557"/>
            <a:ext cx="446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3. Рисунки, схемы, диаграммы позволяют представлять информацию … 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5654" y="2331973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A9220"/>
                </a:solidFill>
              </a:rPr>
              <a:t>5. Позволяет представить, как устроены окружающие объекты и как они связаны друг с другом.</a:t>
            </a:r>
            <a:endParaRPr lang="ru-RU" dirty="0">
              <a:solidFill>
                <a:srgbClr val="1A92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5654" y="3162761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6. Помогают читателю очень быстро понять, о чём идет речь, и создать в его представлении определённые образы.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4377" y="401175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7. Любое словесное высказывание, напечатанное, написанное или существующее в устной форме.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5214" y="49350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 вертикали.  </a:t>
            </a:r>
            <a:r>
              <a:rPr lang="ru-RU" dirty="0" smtClean="0">
                <a:solidFill>
                  <a:srgbClr val="1A9220"/>
                </a:solidFill>
              </a:rPr>
              <a:t>1. Диаграмма, данные на которой изображаются в виде секторов круга.</a:t>
            </a:r>
            <a:endParaRPr lang="ru-RU" dirty="0">
              <a:solidFill>
                <a:srgbClr val="1A922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215" y="5567493"/>
            <a:ext cx="7755177" cy="38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4. Форма представления однотипных данных.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214" y="5949280"/>
            <a:ext cx="775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5. Диаграмма, данные на которой изображаются в виде вертикальных прямоугольников.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6556"/>
            <a:ext cx="3657149" cy="334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0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Компьютерная графика –</a:t>
            </a:r>
          </a:p>
        </p:txBody>
      </p:sp>
      <p:pic>
        <p:nvPicPr>
          <p:cNvPr id="14338" name="Picture 2" descr="http://im4-tub-ru.yandex.net/i?id=142481101-58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4929222" cy="49292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86380" y="785794"/>
            <a:ext cx="38576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разные виды графических </a:t>
            </a:r>
          </a:p>
          <a:p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изображений, создаваемых или обрабатываемых с помощью</a:t>
            </a:r>
          </a:p>
          <a:p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компьютера.</a:t>
            </a:r>
            <a:endParaRPr lang="ru-RU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2"/>
                </a:solidFill>
              </a:rPr>
              <a:t>Компьютерную графику применяют представители самых разных профессий: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5364" name="Picture 4" descr="http://www.art-saloon.ru/big/item_453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801" y="1214422"/>
            <a:ext cx="2793199" cy="2738430"/>
          </a:xfrm>
          <a:prstGeom prst="rect">
            <a:avLst/>
          </a:prstGeom>
          <a:noFill/>
        </p:spPr>
      </p:pic>
      <p:pic>
        <p:nvPicPr>
          <p:cNvPr id="15366" name="Picture 6" descr="http://www.pagrandlodge.org/district47/743/Graphics/ASTRONOM.WM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143116"/>
            <a:ext cx="1880070" cy="2357454"/>
          </a:xfrm>
          <a:prstGeom prst="rect">
            <a:avLst/>
          </a:prstGeom>
          <a:noFill/>
        </p:spPr>
      </p:pic>
      <p:pic>
        <p:nvPicPr>
          <p:cNvPr id="15368" name="Picture 8" descr="http://img1.liveinternet.ru/images/attach/c/6/89/981/89981441_large_0013013Pilo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785926"/>
            <a:ext cx="3072802" cy="2300278"/>
          </a:xfrm>
          <a:prstGeom prst="rect">
            <a:avLst/>
          </a:prstGeom>
          <a:noFill/>
        </p:spPr>
      </p:pic>
      <p:pic>
        <p:nvPicPr>
          <p:cNvPr id="15370" name="Picture 10" descr="http://www.wiseguyblog.com/uploads/posts/2011-02/1298763340_c16-46-kopiy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4500570"/>
            <a:ext cx="1928826" cy="1836977"/>
          </a:xfrm>
          <a:prstGeom prst="rect">
            <a:avLst/>
          </a:prstGeom>
          <a:noFill/>
        </p:spPr>
      </p:pic>
      <p:pic>
        <p:nvPicPr>
          <p:cNvPr id="15372" name="Picture 12" descr="http://im5-tub-ru.yandex.net/i?id=136248581-66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20" y="4921649"/>
            <a:ext cx="2000264" cy="1507737"/>
          </a:xfrm>
          <a:prstGeom prst="rect">
            <a:avLst/>
          </a:prstGeom>
          <a:noFill/>
        </p:spPr>
      </p:pic>
      <p:pic>
        <p:nvPicPr>
          <p:cNvPr id="15374" name="Picture 14" descr="http://im6-tub-ru.yandex.net/i?id=195219961-00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00298" y="4572008"/>
            <a:ext cx="2190752" cy="1643064"/>
          </a:xfrm>
          <a:prstGeom prst="rect">
            <a:avLst/>
          </a:prstGeom>
          <a:noFill/>
        </p:spPr>
      </p:pic>
      <p:pic>
        <p:nvPicPr>
          <p:cNvPr id="15376" name="Picture 16" descr="http://im7-tub-ru.yandex.net/i?id=196216410-20-72&amp;n=21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57752" y="4500570"/>
            <a:ext cx="1571636" cy="1981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Виды компьютерной графики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715436" cy="552210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57718"/>
                <a:gridCol w="4357718"/>
              </a:tblGrid>
              <a:tr h="757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Растровая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Векторная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6816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5953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Программы: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   </a:t>
                      </a:r>
                      <a:r>
                        <a:rPr lang="en-US" sz="2400" b="1" i="1" dirty="0" smtClean="0">
                          <a:solidFill>
                            <a:srgbClr val="800080"/>
                          </a:solidFill>
                        </a:rPr>
                        <a:t>Adobe Photoshop, </a:t>
                      </a:r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i="1" baseline="0" dirty="0" smtClean="0">
                          <a:solidFill>
                            <a:srgbClr val="800080"/>
                          </a:solidFill>
                        </a:rPr>
                        <a:t>  </a:t>
                      </a:r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rgbClr val="800080"/>
                          </a:solidFill>
                        </a:rPr>
                        <a:t>Paint</a:t>
                      </a:r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 и др.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Программы: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rgbClr val="800080"/>
                          </a:solidFill>
                        </a:rPr>
                        <a:t>Corel Draw,</a:t>
                      </a:r>
                      <a:endParaRPr lang="ru-RU" sz="2400" b="1" i="1" dirty="0" smtClean="0">
                        <a:solidFill>
                          <a:srgbClr val="80008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400" b="1" i="1" dirty="0" smtClean="0">
                          <a:solidFill>
                            <a:srgbClr val="800080"/>
                          </a:solidFill>
                        </a:rPr>
                        <a:t> Adobe 	Illustrator, </a:t>
                      </a:r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      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 </a:t>
                      </a:r>
                      <a:r>
                        <a:rPr lang="en-US" sz="2400" b="1" i="1" dirty="0" err="1" smtClean="0">
                          <a:solidFill>
                            <a:srgbClr val="800080"/>
                          </a:solidFill>
                        </a:rPr>
                        <a:t>Micromedia</a:t>
                      </a:r>
                      <a:r>
                        <a:rPr lang="en-US" sz="2400" b="1" i="1" dirty="0" smtClean="0">
                          <a:solidFill>
                            <a:srgbClr val="800080"/>
                          </a:solidFill>
                        </a:rPr>
                        <a:t> </a:t>
                      </a:r>
                      <a:r>
                        <a:rPr lang="ru-RU" sz="2400" b="1" i="1" baseline="0" dirty="0" smtClean="0">
                          <a:solidFill>
                            <a:srgbClr val="800080"/>
                          </a:solidFill>
                        </a:rPr>
                        <a:t> </a:t>
                      </a:r>
                      <a:r>
                        <a:rPr lang="en-US" sz="2400" b="1" i="1" dirty="0" smtClean="0">
                          <a:solidFill>
                            <a:srgbClr val="800080"/>
                          </a:solidFill>
                        </a:rPr>
                        <a:t>Freehand</a:t>
                      </a:r>
                      <a:r>
                        <a:rPr lang="ru-RU" sz="2400" b="1" i="1" dirty="0" smtClean="0">
                          <a:solidFill>
                            <a:srgbClr val="800080"/>
                          </a:solidFill>
                        </a:rPr>
                        <a:t> и др.</a:t>
                      </a:r>
                      <a:endParaRPr lang="ru-RU" sz="2400" dirty="0"/>
                    </a:p>
                  </a:txBody>
                  <a:tcPr/>
                </a:tc>
              </a:tr>
              <a:tr h="1065953">
                <a:tc gridSpan="2">
                  <a:txBody>
                    <a:bodyPr/>
                    <a:lstStyle/>
                    <a:p>
                      <a:r>
                        <a:rPr lang="ru-RU" sz="2800" dirty="0" smtClean="0"/>
                        <a:t>Средства компьютерной графики позволяют</a:t>
                      </a:r>
                      <a:r>
                        <a:rPr lang="ru-RU" sz="2800" baseline="0" dirty="0" smtClean="0"/>
                        <a:t> избавиться от утомительной и кропотливой работы, выполняемой при построении изображений вручную.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im0-tub-ru.yandex.net/i?id=341921602-3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14488"/>
            <a:ext cx="2214578" cy="1981465"/>
          </a:xfrm>
          <a:prstGeom prst="rect">
            <a:avLst/>
          </a:prstGeom>
          <a:noFill/>
        </p:spPr>
      </p:pic>
      <p:pic>
        <p:nvPicPr>
          <p:cNvPr id="6" name="Picture 4" descr="http://im5-tub-ru.yandex.net/i?id=323524732-0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1785926"/>
            <a:ext cx="257176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43670"/>
            <a:ext cx="5283230" cy="6370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65734"/>
          </a:xfrm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rgbClr val="1A9220"/>
                </a:solidFill>
              </a:rPr>
              <a:t>это программа предназначенная для создания картинок, поздравительных открыток, рекламных объявлений, приглашений,  иллюстраций к докладам и других изображений.</a:t>
            </a:r>
            <a:endParaRPr lang="ru-RU" sz="2500" dirty="0">
              <a:solidFill>
                <a:srgbClr val="1A922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321471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Графический</a:t>
            </a:r>
          </a:p>
          <a:p>
            <a:pPr algn="ctr"/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редактор -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7413" name="Picture 5" descr="C:\Users\сш 13\AppData\Local\Microsoft\Windows\Temporary Internet Files\Content.IE5\31QGJ1SE\MC90041245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4260"/>
            <a:ext cx="1857388" cy="3164440"/>
          </a:xfrm>
          <a:prstGeom prst="rect">
            <a:avLst/>
          </a:prstGeom>
          <a:noFill/>
        </p:spPr>
      </p:pic>
      <p:pic>
        <p:nvPicPr>
          <p:cNvPr id="17414" name="Picture 6" descr="C:\Users\сш 13\AppData\Local\Microsoft\Windows\Temporary Internet Files\Content.IE5\6UP218E1\MC90025065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785794"/>
            <a:ext cx="1571636" cy="2533850"/>
          </a:xfrm>
          <a:prstGeom prst="rect">
            <a:avLst/>
          </a:prstGeom>
          <a:noFill/>
        </p:spPr>
      </p:pic>
      <p:pic>
        <p:nvPicPr>
          <p:cNvPr id="17416" name="Picture 8" descr="C:\Users\сш 13\AppData\Local\Microsoft\Windows\Temporary Internet Files\Content.IE5\366VN2GY\MC90043528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72008"/>
            <a:ext cx="2786082" cy="2019303"/>
          </a:xfrm>
          <a:prstGeom prst="rect">
            <a:avLst/>
          </a:prstGeom>
          <a:noFill/>
        </p:spPr>
      </p:pic>
      <p:pic>
        <p:nvPicPr>
          <p:cNvPr id="17417" name="Picture 9" descr="C:\Users\сш 13\AppData\Local\Microsoft\Windows\Temporary Internet Files\Content.IE5\QZZPFP8H\MM900283289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285728"/>
            <a:ext cx="1643074" cy="1643074"/>
          </a:xfrm>
          <a:prstGeom prst="rect">
            <a:avLst/>
          </a:prstGeom>
          <a:noFill/>
        </p:spPr>
      </p:pic>
      <p:pic>
        <p:nvPicPr>
          <p:cNvPr id="17419" name="Picture 11" descr="C:\Users\сш 13\AppData\Local\Microsoft\Windows\Temporary Internet Files\Content.IE5\31QGJ1SE\MC90044030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143116"/>
            <a:ext cx="1785950" cy="2571768"/>
          </a:xfrm>
          <a:prstGeom prst="rect">
            <a:avLst/>
          </a:prstGeom>
          <a:noFill/>
        </p:spPr>
      </p:pic>
      <p:pic>
        <p:nvPicPr>
          <p:cNvPr id="17411" name="Picture 3" descr="C:\Users\сш 13\AppData\Local\Microsoft\Windows\Temporary Internet Files\Content.IE5\31QGJ1SE\MP90038295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27416" y="3786190"/>
            <a:ext cx="2030864" cy="2843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7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1" y="164546"/>
            <a:ext cx="8964488" cy="54868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Запуск программы: Пуск/Программы/Графический редактор </a:t>
            </a:r>
            <a:r>
              <a:rPr lang="en-US" sz="2400" dirty="0" smtClean="0"/>
              <a:t>Paint</a:t>
            </a:r>
            <a:r>
              <a:rPr lang="ru-RU" sz="24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46000" contrast="52000"/>
          </a:blip>
          <a:srcRect b="5413"/>
          <a:stretch>
            <a:fillRect/>
          </a:stretch>
        </p:blipFill>
        <p:spPr bwMode="auto">
          <a:xfrm>
            <a:off x="2643174" y="1285860"/>
            <a:ext cx="6160580" cy="49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10" y="1500174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Кнопка основного меню </a:t>
            </a:r>
            <a:r>
              <a:rPr lang="en-US" dirty="0" smtClean="0"/>
              <a:t>Paint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929322" y="1142984"/>
            <a:ext cx="571504" cy="21431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72264" y="9286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Строка заголовка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7224" y="2714620"/>
            <a:ext cx="19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Ленты с инструментами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18010" y="3222293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Рабочая область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500826" y="364331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Полосы прокрутки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071538" y="600076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Строка состояния</a:t>
            </a:r>
            <a:endParaRPr lang="ru-RU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10800000" flipV="1">
            <a:off x="7858148" y="2786058"/>
            <a:ext cx="857256" cy="785818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2357422" y="6143644"/>
            <a:ext cx="1071570" cy="28575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357422" y="2000240"/>
            <a:ext cx="2000264" cy="92869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1857356" y="1500174"/>
            <a:ext cx="785818" cy="35719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857752" y="4143380"/>
            <a:ext cx="2214578" cy="171451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6500826" y="2285992"/>
            <a:ext cx="714380" cy="142876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86512" y="27860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Палитра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214942" y="6286520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Окно регулировки размеров рисунка</a:t>
            </a:r>
            <a:endParaRPr lang="ru-RU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4714876" y="6215082"/>
            <a:ext cx="428628" cy="21431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44381" y="728909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Основные элементы окна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5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75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25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50"/>
                            </p:stCondLst>
                            <p:childTnLst>
                              <p:par>
                                <p:cTn id="6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25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6" grpId="0"/>
      <p:bldP spid="17" grpId="0"/>
      <p:bldP spid="22" grpId="0"/>
      <p:bldP spid="27" grpId="0"/>
      <p:bldP spid="46" grpId="0"/>
      <p:bldP spid="47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928</Words>
  <Application>Microsoft Office PowerPoint</Application>
  <PresentationFormat>Экран (4:3)</PresentationFormat>
  <Paragraphs>142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Лист</vt:lpstr>
      <vt:lpstr>Презентация PowerPoint</vt:lpstr>
      <vt:lpstr>Презентация PowerPoint</vt:lpstr>
      <vt:lpstr>Разгадайте кроссворд «Наглядные формы представления информации»</vt:lpstr>
      <vt:lpstr>Ответы:</vt:lpstr>
      <vt:lpstr>Презентация PowerPoint</vt:lpstr>
      <vt:lpstr>Компьютерную графику применяют представители самых разных профессий:</vt:lpstr>
      <vt:lpstr>Виды компьютерной графики</vt:lpstr>
      <vt:lpstr>Презентация PowerPoint</vt:lpstr>
      <vt:lpstr> Запуск программы: Пуск/Программы/Графический редактор Paint. </vt:lpstr>
      <vt:lpstr>Презентация PowerPoint</vt:lpstr>
      <vt:lpstr>Презентация PowerPoint</vt:lpstr>
      <vt:lpstr>Инструменты художника</vt:lpstr>
      <vt:lpstr>Инструменты чертёжника</vt:lpstr>
      <vt:lpstr>Редактирование рисунка</vt:lpstr>
      <vt:lpstr>Выделенный фрагмент можно:</vt:lpstr>
      <vt:lpstr>Выделенный фрагмент можно:</vt:lpstr>
      <vt:lpstr>Исправление ошибок</vt:lpstr>
      <vt:lpstr>Устройства ввода графической информации</vt:lpstr>
      <vt:lpstr>Практическая работа:</vt:lpstr>
      <vt:lpstr>Проверка практического задания  РТ №138, №139 с.102 </vt:lpstr>
      <vt:lpstr>Гимнастика  для глаз (физкультминутка)</vt:lpstr>
      <vt:lpstr>Домашнее задание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сш 13</dc:creator>
  <cp:lastModifiedBy>Пользователь Windows</cp:lastModifiedBy>
  <cp:revision>71</cp:revision>
  <dcterms:created xsi:type="dcterms:W3CDTF">2014-03-27T05:39:49Z</dcterms:created>
  <dcterms:modified xsi:type="dcterms:W3CDTF">2014-03-30T18:17:15Z</dcterms:modified>
</cp:coreProperties>
</file>