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86" r:id="rId2"/>
    <p:sldId id="259" r:id="rId3"/>
    <p:sldId id="261" r:id="rId4"/>
    <p:sldId id="263" r:id="rId5"/>
    <p:sldId id="291" r:id="rId6"/>
    <p:sldId id="270" r:id="rId7"/>
    <p:sldId id="289" r:id="rId8"/>
    <p:sldId id="288" r:id="rId9"/>
    <p:sldId id="292" r:id="rId10"/>
    <p:sldId id="264" r:id="rId11"/>
    <p:sldId id="266" r:id="rId12"/>
    <p:sldId id="267" r:id="rId13"/>
    <p:sldId id="293" r:id="rId14"/>
    <p:sldId id="273" r:id="rId15"/>
    <p:sldId id="290" r:id="rId16"/>
    <p:sldId id="294" r:id="rId17"/>
    <p:sldId id="278" r:id="rId18"/>
    <p:sldId id="279" r:id="rId19"/>
    <p:sldId id="295" r:id="rId20"/>
    <p:sldId id="274" r:id="rId21"/>
    <p:sldId id="275" r:id="rId22"/>
    <p:sldId id="276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0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3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8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84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9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1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3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0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9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5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3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8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1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8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6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2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ACD4BA-4999-4A45-970B-7DFD1945E2C7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5AE1C-BE21-42A1-BDFF-1AEE996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208912" cy="41044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92D050"/>
                </a:solidFill>
              </a:rPr>
              <a:t>Градусная </a:t>
            </a:r>
            <a:r>
              <a:rPr lang="ru-RU" sz="4800" b="1" dirty="0" smtClean="0">
                <a:solidFill>
                  <a:srgbClr val="92D050"/>
                </a:solidFill>
              </a:rPr>
              <a:t>сеть на глобусе и картах</a:t>
            </a:r>
            <a:r>
              <a:rPr lang="ru-RU" sz="4800" b="1" dirty="0">
                <a:solidFill>
                  <a:srgbClr val="92D050"/>
                </a:solidFill>
              </a:rPr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Определяем длину меридиана в градусах и километрах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84710" y="2852936"/>
            <a:ext cx="6967610" cy="35283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Окружность Земли = </a:t>
            </a:r>
            <a:r>
              <a:rPr lang="ru-RU" sz="2800" dirty="0" err="1" smtClean="0"/>
              <a:t>360°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Меридиан(полуокружность) = </a:t>
            </a:r>
            <a:r>
              <a:rPr lang="ru-RU" sz="2800" dirty="0" err="1" smtClean="0"/>
              <a:t>180°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Длина окружности = 40 000 км</a:t>
            </a:r>
          </a:p>
          <a:p>
            <a:r>
              <a:rPr lang="ru-RU" sz="2800" dirty="0" smtClean="0"/>
              <a:t>Длина меридиана = ? км</a:t>
            </a:r>
          </a:p>
          <a:p>
            <a:endParaRPr lang="ru-RU" dirty="0"/>
          </a:p>
        </p:txBody>
      </p:sp>
      <p:pic>
        <p:nvPicPr>
          <p:cNvPr id="3077" name="Picture 5" descr="C:\Users\Directioner\Desktop\глобу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384" y="1330"/>
            <a:ext cx="2261616" cy="288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Определяем длину дуги </a:t>
            </a:r>
            <a:r>
              <a:rPr lang="ru-RU" sz="4400" dirty="0" err="1" smtClean="0">
                <a:solidFill>
                  <a:srgbClr val="92D050"/>
                </a:solidFill>
              </a:rPr>
              <a:t>1°</a:t>
            </a:r>
            <a:r>
              <a:rPr lang="ru-RU" sz="4400" dirty="0" smtClean="0">
                <a:solidFill>
                  <a:srgbClr val="92D050"/>
                </a:solidFill>
              </a:rPr>
              <a:t> меридиана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5122" name="Picture 2" descr="C:\Users\Directioner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8908830" cy="4545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Определяем направление по карте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Users\Directioner\Desktop\нап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525658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Работа с учебником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3. По карте полушарий в атласе определите:</a:t>
            </a:r>
          </a:p>
          <a:p>
            <a:pPr>
              <a:buNone/>
            </a:pPr>
            <a:r>
              <a:rPr lang="ru-RU" sz="2800" dirty="0" smtClean="0"/>
              <a:t>а) в каком направлении от Лондона находится Париж;</a:t>
            </a:r>
          </a:p>
          <a:p>
            <a:pPr>
              <a:buNone/>
            </a:pPr>
            <a:r>
              <a:rPr lang="ru-RU" sz="2800" dirty="0" smtClean="0"/>
              <a:t>б) в каком направлении от Каира находится Санкт-Петербург.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irectioner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46440" y="0"/>
            <a:ext cx="4104456" cy="338437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260648"/>
            <a:ext cx="4042792" cy="62646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Параллели- это окружности</a:t>
            </a:r>
          </a:p>
          <a:p>
            <a:r>
              <a:rPr lang="ru-RU" sz="2000" dirty="0" smtClean="0"/>
              <a:t>Параллельны экватору</a:t>
            </a:r>
          </a:p>
          <a:p>
            <a:r>
              <a:rPr lang="ru-RU" sz="2000" dirty="0" smtClean="0"/>
              <a:t>Параллели различны по длине</a:t>
            </a:r>
          </a:p>
          <a:p>
            <a:r>
              <a:rPr lang="ru-RU" sz="2000" dirty="0" smtClean="0"/>
              <a:t>Экватор- самая длинная параллель</a:t>
            </a:r>
          </a:p>
          <a:p>
            <a:r>
              <a:rPr lang="ru-RU" sz="2000" dirty="0" smtClean="0"/>
              <a:t>Длина параллелей уменьшается от экватора на север и на юг</a:t>
            </a:r>
          </a:p>
          <a:p>
            <a:r>
              <a:rPr lang="ru-RU" sz="2000" dirty="0" smtClean="0"/>
              <a:t>Линии параллелей всегда показывают направление </a:t>
            </a:r>
            <a:r>
              <a:rPr lang="ru-RU" sz="2000" dirty="0" err="1" smtClean="0"/>
              <a:t>З-В</a:t>
            </a:r>
            <a:endParaRPr lang="ru-RU" sz="2000" dirty="0" smtClean="0"/>
          </a:p>
          <a:p>
            <a:r>
              <a:rPr lang="ru-RU" sz="2000" dirty="0" smtClean="0"/>
              <a:t>Через любую точку Земли можно провести  параллель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6406" y="1319467"/>
            <a:ext cx="4040188" cy="1698203"/>
          </a:xfrm>
        </p:spPr>
        <p:txBody>
          <a:bodyPr>
            <a:normAutofit/>
          </a:bodyPr>
          <a:lstStyle/>
          <a:p>
            <a:r>
              <a:rPr lang="ru-RU" dirty="0" smtClean="0"/>
              <a:t>Столица Эквадора, город Кито, располагается на экваторе</a:t>
            </a:r>
          </a:p>
          <a:p>
            <a:endParaRPr lang="ru-RU" dirty="0"/>
          </a:p>
        </p:txBody>
      </p:sp>
      <p:pic>
        <p:nvPicPr>
          <p:cNvPr id="3074" name="Picture 2" descr="C:\Users\Directioner\Desktop\эк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6406" y="3299359"/>
            <a:ext cx="3298825" cy="2171165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8024" y="1186768"/>
            <a:ext cx="4041775" cy="1554187"/>
          </a:xfrm>
        </p:spPr>
        <p:txBody>
          <a:bodyPr/>
          <a:lstStyle/>
          <a:p>
            <a:r>
              <a:rPr lang="ru-RU" dirty="0" smtClean="0"/>
              <a:t>Памятник экватору- 30-ти метровая башня, увенчанная глобусом</a:t>
            </a:r>
          </a:p>
          <a:p>
            <a:endParaRPr lang="ru-RU" dirty="0"/>
          </a:p>
        </p:txBody>
      </p:sp>
      <p:pic>
        <p:nvPicPr>
          <p:cNvPr id="3075" name="Picture 3" descr="C:\Users\Directioner\Desktop\э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3299359"/>
            <a:ext cx="3298825" cy="218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Работа с учебником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Задания пункта «Меридианы и параллели» на странице 29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Найдите на карте полушарий в атласе несколько параллелей. Где подписаны их градусы?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Какая параллель на карте полушарий в атласе самая короткая? Прочитайте длину </a:t>
            </a:r>
            <a:r>
              <a:rPr lang="ru-RU" sz="2800" dirty="0" err="1" smtClean="0"/>
              <a:t>1°</a:t>
            </a:r>
            <a:r>
              <a:rPr lang="ru-RU" sz="2800" dirty="0" smtClean="0"/>
              <a:t>  этой параллели у рамки карты и сравните её с длиной </a:t>
            </a:r>
            <a:r>
              <a:rPr lang="ru-RU" sz="2800" dirty="0" err="1" smtClean="0"/>
              <a:t>1°</a:t>
            </a:r>
            <a:r>
              <a:rPr lang="ru-RU" sz="2800" dirty="0" smtClean="0"/>
              <a:t> экватора.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Определяем направление по карте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7170" name="Picture 2" descr="C:\Users\Directioner\Desktop\напр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60851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Определяем направление по карте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194" name="Picture 2" descr="C:\Users\Directioner\Desktop\напр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87625" y="2559844"/>
            <a:ext cx="3190875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Работа с учебником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3. По карте полушарий в атласе определите:</a:t>
            </a:r>
          </a:p>
          <a:p>
            <a:pPr>
              <a:buNone/>
            </a:pPr>
            <a:r>
              <a:rPr lang="ru-RU" sz="3200" dirty="0" smtClean="0"/>
              <a:t>а) в каком направлении от озера Виктория находится река Конго;</a:t>
            </a:r>
          </a:p>
          <a:p>
            <a:pPr>
              <a:buNone/>
            </a:pPr>
            <a:r>
              <a:rPr lang="ru-RU" sz="3200" dirty="0" smtClean="0"/>
              <a:t>б) в каком направлении от Берлина находится Москва.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ЦЕЛЬ УРОКА: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726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Познакомиться с линиями градусной сети</a:t>
            </a:r>
          </a:p>
          <a:p>
            <a:r>
              <a:rPr lang="ru-RU" sz="2400" dirty="0" smtClean="0"/>
              <a:t> с понятиями: «градусная сеть»,</a:t>
            </a:r>
            <a:r>
              <a:rPr lang="ru-RU" sz="2400" dirty="0"/>
              <a:t> </a:t>
            </a:r>
            <a:r>
              <a:rPr lang="ru-RU" sz="2400" dirty="0" smtClean="0"/>
              <a:t>«параллели», «меридианы», «Гринвичский (нулевой, начальный) меридиан»</a:t>
            </a:r>
          </a:p>
          <a:p>
            <a:r>
              <a:rPr lang="ru-RU" sz="2400" dirty="0" smtClean="0"/>
              <a:t>Знать различия градусной сети на глобусе и картах</a:t>
            </a:r>
          </a:p>
          <a:p>
            <a:r>
              <a:rPr lang="ru-RU" sz="2400" dirty="0" smtClean="0"/>
              <a:t>Уметь определять на картах и глобусе экватор, начальный меридиан, полюса (Северный и Южный), полушария (Северное и Южное, Западное и Восточное)</a:t>
            </a:r>
          </a:p>
          <a:p>
            <a:r>
              <a:rPr lang="ru-RU" sz="2400" dirty="0" smtClean="0"/>
              <a:t>Научиться определять направления по карте  с помощью градусной сети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055380" cy="14005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Определяем северную и южную части материка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1266" name="Picture 2" descr="C:\Users\Directioner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10" y="3355107"/>
            <a:ext cx="3171825" cy="3162300"/>
          </a:xfrm>
          <a:prstGeom prst="rect">
            <a:avLst/>
          </a:prstGeom>
          <a:noFill/>
        </p:spPr>
      </p:pic>
      <p:pic>
        <p:nvPicPr>
          <p:cNvPr id="1026" name="Picture 2" descr="C:\Users\Directioner\Desktop\авст с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97982"/>
            <a:ext cx="3053333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55380" cy="14005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Определяем западную и восточную части материка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42" name="Picture 2" descr="C:\Users\Directioner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10" y="3284984"/>
            <a:ext cx="3133725" cy="3181350"/>
          </a:xfrm>
          <a:prstGeom prst="rect">
            <a:avLst/>
          </a:prstGeom>
          <a:noFill/>
        </p:spPr>
      </p:pic>
      <p:pic>
        <p:nvPicPr>
          <p:cNvPr id="10243" name="Picture 3" descr="C:\Users\Directioner\Desktop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56409"/>
            <a:ext cx="3171825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5583113" cy="35283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Изображение меридианов и параллелей на глобусе и картах различно</a:t>
            </a:r>
            <a:endParaRPr lang="ru-RU" sz="3600" dirty="0"/>
          </a:p>
        </p:txBody>
      </p:sp>
      <p:pic>
        <p:nvPicPr>
          <p:cNvPr id="13314" name="Picture 2" descr="C:\Users\Directioner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5725"/>
            <a:ext cx="5762625" cy="2962275"/>
          </a:xfrm>
          <a:prstGeom prst="rect">
            <a:avLst/>
          </a:prstGeom>
          <a:noFill/>
        </p:spPr>
      </p:pic>
      <p:pic>
        <p:nvPicPr>
          <p:cNvPr id="13315" name="Picture 3" descr="C:\Users\Directioner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0"/>
            <a:ext cx="31623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394" y="1138734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 физической карте полушарий в атласе определите, какие материки и океаны пересекает: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2394" y="3501008"/>
            <a:ext cx="8229600" cy="20162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Экватор (с запада на восток)</a:t>
            </a:r>
          </a:p>
          <a:p>
            <a:r>
              <a:rPr lang="ru-RU" sz="3200" dirty="0" smtClean="0"/>
              <a:t>Нулевой меридиан (с севера на юг)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92D050"/>
                </a:solidFill>
              </a:rPr>
              <a:t>Градусная </a:t>
            </a:r>
            <a:r>
              <a:rPr lang="ru-RU" sz="3600" b="1" u="sng" dirty="0" smtClean="0">
                <a:solidFill>
                  <a:srgbClr val="92D050"/>
                </a:solidFill>
              </a:rPr>
              <a:t>сеть</a:t>
            </a:r>
            <a:r>
              <a:rPr lang="ru-RU" sz="3600" b="1" dirty="0" smtClean="0">
                <a:solidFill>
                  <a:srgbClr val="92D050"/>
                </a:solidFill>
              </a:rPr>
              <a:t> </a:t>
            </a:r>
            <a:r>
              <a:rPr lang="ru-RU" sz="3600" dirty="0" smtClean="0"/>
              <a:t>- </a:t>
            </a:r>
            <a:r>
              <a:rPr lang="ru-RU" sz="3600" dirty="0" smtClean="0"/>
              <a:t>система пересекающихся условных линий – параллелей и меридианов</a:t>
            </a:r>
            <a:endParaRPr lang="ru-RU" sz="3600" dirty="0"/>
          </a:p>
        </p:txBody>
      </p:sp>
      <p:pic>
        <p:nvPicPr>
          <p:cNvPr id="4100" name="Picture 4" descr="C:\Users\Directioner\Desktop\г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3247" y="2204864"/>
            <a:ext cx="3894490" cy="419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Меридиан- «полуденный»</a:t>
            </a:r>
          </a:p>
          <a:p>
            <a:r>
              <a:rPr lang="ru-RU" sz="2400" dirty="0" smtClean="0"/>
              <a:t>Меридиан- полуокружность</a:t>
            </a:r>
          </a:p>
          <a:p>
            <a:r>
              <a:rPr lang="ru-RU" sz="2400" dirty="0" smtClean="0"/>
              <a:t>Все меридианы равны по длине</a:t>
            </a:r>
          </a:p>
          <a:p>
            <a:r>
              <a:rPr lang="ru-RU" sz="2400" dirty="0" smtClean="0"/>
              <a:t>Меридиан можно провести через любую точку земного шара</a:t>
            </a:r>
          </a:p>
          <a:p>
            <a:r>
              <a:rPr lang="ru-RU" sz="2400" dirty="0" smtClean="0"/>
              <a:t>Меридиан показывает направление </a:t>
            </a:r>
            <a:r>
              <a:rPr lang="ru-RU" sz="2400" dirty="0" err="1" smtClean="0"/>
              <a:t>С-Ю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Directioner\Desktop\м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3605" y="4005064"/>
            <a:ext cx="3298825" cy="2487492"/>
          </a:xfrm>
          <a:prstGeom prst="rect">
            <a:avLst/>
          </a:prstGeom>
          <a:noFill/>
        </p:spPr>
      </p:pic>
      <p:pic>
        <p:nvPicPr>
          <p:cNvPr id="2051" name="Picture 3" descr="C:\Users\Directioner\Desktop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295232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038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Начальный меридиан и меридиан 180 ° разделяют Землю на Восточное и Западное полушария</a:t>
            </a:r>
          </a:p>
          <a:p>
            <a:pPr>
              <a:buNone/>
            </a:pPr>
            <a:endParaRPr lang="ru-RU" sz="2800" dirty="0" smtClean="0"/>
          </a:p>
          <a:p>
            <a:pPr marL="0" indent="271463">
              <a:buNone/>
            </a:pPr>
            <a:r>
              <a:rPr lang="ru-RU" sz="2800" dirty="0" smtClean="0"/>
              <a:t>Гринвичский (нулевой, начальный) меридиан</a:t>
            </a:r>
            <a:endParaRPr lang="ru-RU" sz="2800" dirty="0"/>
          </a:p>
        </p:txBody>
      </p:sp>
      <p:pic>
        <p:nvPicPr>
          <p:cNvPr id="3074" name="Picture 2" descr="C:\Users\Directioner\Desktop\пол 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95853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330957"/>
            <a:ext cx="4040188" cy="1698203"/>
          </a:xfrm>
        </p:spPr>
        <p:txBody>
          <a:bodyPr/>
          <a:lstStyle/>
          <a:p>
            <a:r>
              <a:rPr lang="ru-RU" sz="3200" dirty="0" smtClean="0"/>
              <a:t>Королевская обсерватория,</a:t>
            </a:r>
          </a:p>
          <a:p>
            <a:r>
              <a:rPr lang="ru-RU" sz="3200" dirty="0" smtClean="0"/>
              <a:t>Гринвич</a:t>
            </a:r>
          </a:p>
        </p:txBody>
      </p:sp>
      <p:pic>
        <p:nvPicPr>
          <p:cNvPr id="9218" name="Picture 2" descr="C:\Users\Directioner\Desktop\ла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4437112"/>
            <a:ext cx="2381250" cy="224790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62511" y="2180058"/>
            <a:ext cx="4041775" cy="1698203"/>
          </a:xfrm>
        </p:spPr>
        <p:txBody>
          <a:bodyPr/>
          <a:lstStyle/>
          <a:p>
            <a:r>
              <a:rPr lang="ru-RU" sz="3200" dirty="0" smtClean="0"/>
              <a:t>Лазер в обсерватории, луч которого отмечает нулевой меридиан</a:t>
            </a:r>
            <a:endParaRPr lang="ru-RU" sz="3200" dirty="0"/>
          </a:p>
        </p:txBody>
      </p:sp>
      <p:pic>
        <p:nvPicPr>
          <p:cNvPr id="9219" name="Picture 3" descr="C:\Users\Directioner\Desktop\луч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2511" y="4410794"/>
            <a:ext cx="2057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92D050"/>
                </a:solidFill>
              </a:rPr>
              <a:t>Гринвич</a:t>
            </a:r>
            <a:r>
              <a:rPr lang="ru-RU" dirty="0" smtClean="0"/>
              <a:t> – район нулевого меридиана и «морские ворота» Лондона</a:t>
            </a:r>
            <a:endParaRPr lang="ru-RU" dirty="0"/>
          </a:p>
        </p:txBody>
      </p:sp>
      <p:pic>
        <p:nvPicPr>
          <p:cNvPr id="2050" name="Picture 2" descr="C:\Users\Directioner\Desktop\иии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3501008"/>
            <a:ext cx="523875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13681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Знак Гринвичского меридиана.</a:t>
            </a:r>
          </a:p>
          <a:p>
            <a:r>
              <a:rPr lang="ru-RU" dirty="0" smtClean="0"/>
              <a:t>Гринвичская обсерватория</a:t>
            </a:r>
            <a:endParaRPr lang="ru-RU" dirty="0"/>
          </a:p>
        </p:txBody>
      </p:sp>
      <p:pic>
        <p:nvPicPr>
          <p:cNvPr id="1026" name="Picture 2" descr="C:\Users\Directioner\Desktop\зна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1944216" cy="309634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92697"/>
            <a:ext cx="4041775" cy="1296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Гринвичская обсерватория.</a:t>
            </a:r>
          </a:p>
          <a:p>
            <a:r>
              <a:rPr lang="ru-RU" dirty="0" smtClean="0"/>
              <a:t>Медная лента, указывающая на меридиан</a:t>
            </a:r>
            <a:endParaRPr lang="ru-RU" dirty="0"/>
          </a:p>
        </p:txBody>
      </p:sp>
      <p:pic>
        <p:nvPicPr>
          <p:cNvPr id="1028" name="Picture 4" descr="C:\Users\Directioner\Desktop\о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672408" cy="2160239"/>
          </a:xfrm>
          <a:prstGeom prst="rect">
            <a:avLst/>
          </a:prstGeom>
          <a:noFill/>
        </p:spPr>
      </p:pic>
      <p:pic>
        <p:nvPicPr>
          <p:cNvPr id="1027" name="Picture 3" descr="C:\Users\Directioner\Desktop\грин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348880"/>
            <a:ext cx="2304256" cy="3528392"/>
          </a:xfrm>
          <a:prstGeom prst="rect">
            <a:avLst/>
          </a:prstGeom>
          <a:noFill/>
        </p:spPr>
      </p:pic>
      <p:pic>
        <p:nvPicPr>
          <p:cNvPr id="1029" name="Picture 5" descr="C:\Users\Directioner\Desktop\п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365104"/>
            <a:ext cx="367240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Работа с учебником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Задания пункта «Меридианы и параллели» на странице 28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Найдите на карте полушарий в атласе несколько меридианов. Где подписаны их градусы?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Вспомните, чему равна длина окружности в градусах. Меридиан – полуокружность: чему равна его длина в градусах? В километрах (длина окружности Земли равна 40 000 км) ?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1987</TotalTime>
  <Words>506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Ион</vt:lpstr>
      <vt:lpstr>Градусная сеть на глобусе и картах.   </vt:lpstr>
      <vt:lpstr>ЦЕЛЬ УРОКА:</vt:lpstr>
      <vt:lpstr>Градусная сеть - система пересекающихся условных линий – параллелей и меридианов</vt:lpstr>
      <vt:lpstr>Презентация PowerPoint</vt:lpstr>
      <vt:lpstr>Презентация PowerPoint</vt:lpstr>
      <vt:lpstr>Презентация PowerPoint</vt:lpstr>
      <vt:lpstr>Гринвич – район нулевого меридиана и «морские ворота» Лондона</vt:lpstr>
      <vt:lpstr>Презентация PowerPoint</vt:lpstr>
      <vt:lpstr>Работа с учебником</vt:lpstr>
      <vt:lpstr>Определяем длину меридиана в градусах и километрах</vt:lpstr>
      <vt:lpstr>Определяем длину дуги 1° меридиана</vt:lpstr>
      <vt:lpstr>Определяем направление по карте</vt:lpstr>
      <vt:lpstr>Работа с учебником</vt:lpstr>
      <vt:lpstr>Презентация PowerPoint</vt:lpstr>
      <vt:lpstr>Презентация PowerPoint</vt:lpstr>
      <vt:lpstr>Работа с учебником</vt:lpstr>
      <vt:lpstr>Определяем направление по карте</vt:lpstr>
      <vt:lpstr>Определяем направление по карте</vt:lpstr>
      <vt:lpstr>Работа с учебником</vt:lpstr>
      <vt:lpstr>Определяем северную и южную части материка</vt:lpstr>
      <vt:lpstr>Определяем западную и восточную части материка</vt:lpstr>
      <vt:lpstr>Изображение меридианов и параллелей на глобусе и картах различно</vt:lpstr>
      <vt:lpstr>По физической карте полушарий в атласе определите, какие материки и океаны пересекает: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Directioner</dc:creator>
  <cp:lastModifiedBy>рпппппззнииан</cp:lastModifiedBy>
  <cp:revision>156</cp:revision>
  <dcterms:created xsi:type="dcterms:W3CDTF">2015-10-16T16:46:03Z</dcterms:created>
  <dcterms:modified xsi:type="dcterms:W3CDTF">2017-10-17T20:16:17Z</dcterms:modified>
</cp:coreProperties>
</file>