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gif" ContentType="image/gif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60" r:id="rId4"/>
    <p:sldId id="267" r:id="rId5"/>
    <p:sldId id="298" r:id="rId6"/>
    <p:sldId id="276" r:id="rId7"/>
    <p:sldId id="271" r:id="rId8"/>
    <p:sldId id="272" r:id="rId9"/>
    <p:sldId id="273" r:id="rId10"/>
    <p:sldId id="274" r:id="rId11"/>
    <p:sldId id="263" r:id="rId12"/>
    <p:sldId id="264" r:id="rId13"/>
    <p:sldId id="265" r:id="rId14"/>
    <p:sldId id="277" r:id="rId15"/>
    <p:sldId id="291" r:id="rId16"/>
    <p:sldId id="294" r:id="rId17"/>
    <p:sldId id="285" r:id="rId18"/>
    <p:sldId id="286" r:id="rId19"/>
    <p:sldId id="287" r:id="rId20"/>
    <p:sldId id="288" r:id="rId21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98" autoAdjust="0"/>
    <p:restoredTop sz="94660"/>
  </p:normalViewPr>
  <p:slideViewPr>
    <p:cSldViewPr snapToGrid="0">
      <p:cViewPr varScale="1">
        <p:scale>
          <a:sx n="74" d="100"/>
          <a:sy n="74" d="100"/>
        </p:scale>
        <p:origin x="498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1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324268-B9EA-4BB0-9568-51525AA9C02F}" type="datetimeFigureOut">
              <a:rPr lang="ru-RU" smtClean="0"/>
              <a:t>20.01.2019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60BF3E-C445-4ADC-9D22-86A5F765F0A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999781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324268-B9EA-4BB0-9568-51525AA9C02F}" type="datetimeFigureOut">
              <a:rPr lang="ru-RU" smtClean="0"/>
              <a:t>20.01.2019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60BF3E-C445-4ADC-9D22-86A5F765F0A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167164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324268-B9EA-4BB0-9568-51525AA9C02F}" type="datetimeFigureOut">
              <a:rPr lang="ru-RU" smtClean="0"/>
              <a:t>20.01.2019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60BF3E-C445-4ADC-9D22-86A5F765F0A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5347304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/>
          </p:nvPr>
        </p:nvSpPr>
        <p:spPr>
          <a:xfrm>
            <a:off x="609600" y="277813"/>
            <a:ext cx="10972800" cy="584835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3" name="Rectangle 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C10F21-8290-41F0-9443-B40A232DE42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0360954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dgm">
  <p:cSld name="Заголовок, схема или организационная диаграмм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7814"/>
            <a:ext cx="10972800" cy="11398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SmartArt 2"/>
          <p:cNvSpPr>
            <a:spLocks noGrp="1"/>
          </p:cNvSpPr>
          <p:nvPr>
            <p:ph type="dgm" idx="1"/>
          </p:nvPr>
        </p:nvSpPr>
        <p:spPr>
          <a:xfrm>
            <a:off x="609600" y="1600201"/>
            <a:ext cx="10972800" cy="4525963"/>
          </a:xfrm>
        </p:spPr>
        <p:txBody>
          <a:bodyPr/>
          <a:lstStyle/>
          <a:p>
            <a:pPr lvl="0"/>
            <a:endParaRPr lang="ru-RU" noProof="0" smtClean="0"/>
          </a:p>
        </p:txBody>
      </p:sp>
      <p:sp>
        <p:nvSpPr>
          <p:cNvPr id="4" name="Rectangle 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FCE6F7-E04B-473C-8150-21F292398D6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141411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324268-B9EA-4BB0-9568-51525AA9C02F}" type="datetimeFigureOut">
              <a:rPr lang="ru-RU" smtClean="0"/>
              <a:t>20.01.2019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60BF3E-C445-4ADC-9D22-86A5F765F0A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472901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324268-B9EA-4BB0-9568-51525AA9C02F}" type="datetimeFigureOut">
              <a:rPr lang="ru-RU" smtClean="0"/>
              <a:t>20.01.2019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60BF3E-C445-4ADC-9D22-86A5F765F0A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469884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324268-B9EA-4BB0-9568-51525AA9C02F}" type="datetimeFigureOut">
              <a:rPr lang="ru-RU" smtClean="0"/>
              <a:t>20.01.2019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60BF3E-C445-4ADC-9D22-86A5F765F0A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325074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324268-B9EA-4BB0-9568-51525AA9C02F}" type="datetimeFigureOut">
              <a:rPr lang="ru-RU" smtClean="0"/>
              <a:t>20.01.2019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60BF3E-C445-4ADC-9D22-86A5F765F0A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714783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324268-B9EA-4BB0-9568-51525AA9C02F}" type="datetimeFigureOut">
              <a:rPr lang="ru-RU" smtClean="0"/>
              <a:t>20.01.2019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60BF3E-C445-4ADC-9D22-86A5F765F0A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229033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324268-B9EA-4BB0-9568-51525AA9C02F}" type="datetimeFigureOut">
              <a:rPr lang="ru-RU" smtClean="0"/>
              <a:t>20.01.2019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60BF3E-C445-4ADC-9D22-86A5F765F0A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807802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324268-B9EA-4BB0-9568-51525AA9C02F}" type="datetimeFigureOut">
              <a:rPr lang="ru-RU" smtClean="0"/>
              <a:t>20.01.2019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60BF3E-C445-4ADC-9D22-86A5F765F0A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526533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324268-B9EA-4BB0-9568-51525AA9C02F}" type="datetimeFigureOut">
              <a:rPr lang="ru-RU" smtClean="0"/>
              <a:t>20.01.2019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60BF3E-C445-4ADC-9D22-86A5F765F0A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569211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/>
            </a:gs>
            <a:gs pos="50000">
              <a:schemeClr val="bg1">
                <a:tint val="98000"/>
                <a:satMod val="130000"/>
                <a:shade val="90000"/>
                <a:lumMod val="103000"/>
              </a:schemeClr>
            </a:gs>
            <a:gs pos="100000">
              <a:schemeClr val="bg1">
                <a:shade val="63000"/>
                <a:satMod val="120000"/>
              </a:schemeClr>
            </a:gs>
          </a:gsLst>
          <a:lin ang="162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324268-B9EA-4BB0-9568-51525AA9C02F}" type="datetimeFigureOut">
              <a:rPr lang="ru-RU" smtClean="0"/>
              <a:t>20.01.2019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60BF3E-C445-4ADC-9D22-86A5F765F0A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166113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6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0.png"/><Relationship Id="rId4" Type="http://schemas.openxmlformats.org/officeDocument/2006/relationships/image" Target="../media/image19.jpe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1.emf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jpeg"/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4.jpe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slide" Target="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25389" y="995320"/>
            <a:ext cx="10228332" cy="3293460"/>
          </a:xfrm>
        </p:spPr>
        <p:txBody>
          <a:bodyPr>
            <a:noAutofit/>
          </a:bodyPr>
          <a:lstStyle/>
          <a:p>
            <a:r>
              <a:rPr lang="ru-RU" sz="1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ПОДЗЕМНЫЕ ВОДЫ</a:t>
            </a:r>
            <a:endParaRPr lang="ru-RU" sz="10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70405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3" name="Rectangle 5"/>
          <p:cNvSpPr>
            <a:spLocks noGrp="1" noChangeArrowheads="1"/>
          </p:cNvSpPr>
          <p:nvPr>
            <p:ph type="body" sz="half" idx="1"/>
          </p:nvPr>
        </p:nvSpPr>
        <p:spPr>
          <a:xfrm>
            <a:off x="357809" y="0"/>
            <a:ext cx="6663193" cy="3608388"/>
          </a:xfrm>
        </p:spPr>
        <p:txBody>
          <a:bodyPr>
            <a:noAutofit/>
          </a:bodyPr>
          <a:lstStyle/>
          <a:p>
            <a:pPr marL="0" indent="0" algn="ctr" eaLnBrk="1" hangingPunct="1">
              <a:buNone/>
              <a:defRPr/>
            </a:pPr>
            <a:r>
              <a:rPr lang="ru-RU" sz="3200" b="1" u="sng" dirty="0"/>
              <a:t>Грунтовые воды</a:t>
            </a:r>
            <a:r>
              <a:rPr lang="ru-RU" sz="3200" b="1" dirty="0"/>
              <a:t> </a:t>
            </a:r>
          </a:p>
          <a:p>
            <a:pPr eaLnBrk="1" hangingPunct="1">
              <a:defRPr/>
            </a:pPr>
            <a:r>
              <a:rPr lang="ru-RU" sz="3200" dirty="0"/>
              <a:t>Расположены на первом от поверхности  водоупорном слое </a:t>
            </a:r>
          </a:p>
          <a:p>
            <a:pPr eaLnBrk="1" hangingPunct="1">
              <a:defRPr/>
            </a:pPr>
            <a:r>
              <a:rPr lang="ru-RU" sz="3200" dirty="0"/>
              <a:t>Их уровень изменяется по сезонам года </a:t>
            </a:r>
          </a:p>
          <a:p>
            <a:pPr eaLnBrk="1" hangingPunct="1">
              <a:defRPr/>
            </a:pPr>
            <a:r>
              <a:rPr lang="ru-RU" sz="3200" dirty="0"/>
              <a:t>Сильно загрязняются при просачивании сточных вод </a:t>
            </a:r>
          </a:p>
        </p:txBody>
      </p:sp>
      <p:sp>
        <p:nvSpPr>
          <p:cNvPr id="32774" name="Rectangle 6"/>
          <p:cNvSpPr>
            <a:spLocks noGrp="1" noChangeArrowheads="1"/>
          </p:cNvSpPr>
          <p:nvPr>
            <p:ph type="body" sz="half" idx="2"/>
          </p:nvPr>
        </p:nvSpPr>
        <p:spPr>
          <a:xfrm>
            <a:off x="7108466" y="0"/>
            <a:ext cx="4913906" cy="3500438"/>
          </a:xfrm>
        </p:spPr>
        <p:txBody>
          <a:bodyPr>
            <a:normAutofit/>
          </a:bodyPr>
          <a:lstStyle/>
          <a:p>
            <a:pPr marL="0" indent="0" algn="ctr" eaLnBrk="1" hangingPunct="1">
              <a:buNone/>
              <a:defRPr/>
            </a:pPr>
            <a:r>
              <a:rPr lang="ru-RU" sz="3200" b="1" u="sng" dirty="0" smtClean="0"/>
              <a:t>Межпластовые </a:t>
            </a:r>
            <a:r>
              <a:rPr lang="ru-RU" sz="3200" b="1" u="sng" dirty="0"/>
              <a:t>воды</a:t>
            </a:r>
            <a:r>
              <a:rPr lang="ru-RU" sz="3200" b="1" dirty="0" smtClean="0"/>
              <a:t> </a:t>
            </a:r>
          </a:p>
          <a:p>
            <a:pPr eaLnBrk="1" hangingPunct="1">
              <a:defRPr/>
            </a:pPr>
            <a:r>
              <a:rPr lang="ru-RU" sz="3200" dirty="0"/>
              <a:t>Находятся между двумя водоупорными слоями </a:t>
            </a:r>
          </a:p>
          <a:p>
            <a:pPr eaLnBrk="1" hangingPunct="1">
              <a:defRPr/>
            </a:pPr>
            <a:r>
              <a:rPr lang="ru-RU" sz="3200" dirty="0"/>
              <a:t>Их уровень практически постоянен </a:t>
            </a:r>
          </a:p>
          <a:p>
            <a:pPr eaLnBrk="1" hangingPunct="1">
              <a:defRPr/>
            </a:pPr>
            <a:r>
              <a:rPr lang="ru-RU" sz="3200" dirty="0"/>
              <a:t>Мало загрязнены </a:t>
            </a:r>
          </a:p>
        </p:txBody>
      </p:sp>
      <p:pic>
        <p:nvPicPr>
          <p:cNvPr id="32775" name="Picture 7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2215917" y="3608388"/>
            <a:ext cx="7604125" cy="3249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2777" name="Text Box 9"/>
          <p:cNvSpPr txBox="1">
            <a:spLocks noChangeArrowheads="1"/>
          </p:cNvSpPr>
          <p:nvPr/>
        </p:nvSpPr>
        <p:spPr bwMode="auto">
          <a:xfrm>
            <a:off x="3486150" y="4117976"/>
            <a:ext cx="1835150" cy="4572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 b="1" dirty="0">
                <a:solidFill>
                  <a:srgbClr val="000000"/>
                </a:solidFill>
              </a:rPr>
              <a:t>Грунтовые </a:t>
            </a:r>
          </a:p>
        </p:txBody>
      </p:sp>
      <p:sp>
        <p:nvSpPr>
          <p:cNvPr id="32779" name="Text Box 11"/>
          <p:cNvSpPr txBox="1">
            <a:spLocks noChangeArrowheads="1"/>
          </p:cNvSpPr>
          <p:nvPr/>
        </p:nvSpPr>
        <p:spPr bwMode="auto">
          <a:xfrm>
            <a:off x="3216275" y="5373688"/>
            <a:ext cx="2278076" cy="461665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 b="1" dirty="0" smtClean="0">
                <a:solidFill>
                  <a:srgbClr val="000000"/>
                </a:solidFill>
              </a:rPr>
              <a:t>Межпластовые </a:t>
            </a:r>
            <a:endParaRPr lang="ru-RU" sz="2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846712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27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2000"/>
                                        <p:tgtEl>
                                          <p:spTgt spid="3277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5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2000"/>
                                        <p:tgtEl>
                                          <p:spTgt spid="3277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5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2000"/>
                                        <p:tgtEl>
                                          <p:spTgt spid="3277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327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"/>
                            </p:stCondLst>
                            <p:childTnLst>
                              <p:par>
                                <p:cTn id="2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2000"/>
                                        <p:tgtEl>
                                          <p:spTgt spid="327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500"/>
                            </p:stCondLst>
                            <p:childTnLst>
                              <p:par>
                                <p:cTn id="3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2000"/>
                                        <p:tgtEl>
                                          <p:spTgt spid="3277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4500"/>
                            </p:stCondLst>
                            <p:childTnLst>
                              <p:par>
                                <p:cTn id="3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2000"/>
                                        <p:tgtEl>
                                          <p:spTgt spid="3277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2000"/>
                                        <p:tgtEl>
                                          <p:spTgt spid="3277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2000" fill="hold"/>
                                        <p:tgtEl>
                                          <p:spTgt spid="327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2000" fill="hold"/>
                                        <p:tgtEl>
                                          <p:spTgt spid="327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27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27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500"/>
                            </p:stCondLst>
                            <p:childTnLst>
                              <p:par>
                                <p:cTn id="51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2000" fill="hold"/>
                                        <p:tgtEl>
                                          <p:spTgt spid="327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2000" fill="hold"/>
                                        <p:tgtEl>
                                          <p:spTgt spid="327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73" grpId="0" build="p"/>
      <p:bldP spid="32774" grpId="0" build="p"/>
      <p:bldP spid="32777" grpId="0" animBg="1"/>
      <p:bldP spid="32779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</a:rPr>
              <a:t>ВИДЫ ПОДЗЕМНЫХ ВОД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ru-RU" sz="66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ПО ТЕМПЕРАТУРЕ:</a:t>
            </a:r>
            <a:endParaRPr lang="ru-RU" sz="6600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6600" b="1" dirty="0">
                <a:latin typeface="Times New Roman" panose="02020603050405020304" pitchFamily="18" charset="0"/>
                <a:ea typeface="Calibri" panose="020F0502020204030204" pitchFamily="34" charset="0"/>
              </a:rPr>
              <a:t> ХОЛОДНЫЕ</a:t>
            </a:r>
            <a:endParaRPr lang="ru-RU" sz="6600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6600" b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 ТЕРМАЛЬНЫЕ</a:t>
            </a:r>
            <a:r>
              <a:rPr lang="ru-RU" sz="6600" b="1" dirty="0">
                <a:latin typeface="Times New Roman" panose="02020603050405020304" pitchFamily="18" charset="0"/>
                <a:ea typeface="Calibri" panose="020F0502020204030204" pitchFamily="34" charset="0"/>
              </a:rPr>
              <a:t> </a:t>
            </a:r>
            <a:endParaRPr lang="ru-RU" sz="6600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652403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</a:rPr>
              <a:t>ВИДЫ ПОДЗЕМНЫХ ВОД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ru-RU" sz="66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ПО СОСТАВУ:</a:t>
            </a:r>
            <a:endParaRPr lang="ru-RU" sz="6600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6600" b="1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6600" b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ПРЕСНЫЕ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6600" b="1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6600" b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СОЛЕНЫЕ</a:t>
            </a:r>
            <a:endParaRPr lang="ru-RU" sz="6600" b="1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endParaRPr lang="ru-RU" b="1" dirty="0" smtClean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0" indent="0" algn="ctr">
              <a:lnSpc>
                <a:spcPct val="107000"/>
              </a:lnSpc>
              <a:spcAft>
                <a:spcPts val="800"/>
              </a:spcAft>
              <a:buNone/>
            </a:pPr>
            <a:endParaRPr lang="ru-RU" sz="1400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27258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</a:rPr>
              <a:t>ВИДЫ ПОДЗЕМНЫХ ВОД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49857" y="1825625"/>
            <a:ext cx="11251096" cy="4351338"/>
          </a:xfrm>
        </p:spPr>
        <p:txBody>
          <a:bodyPr>
            <a:noAutofit/>
          </a:bodyPr>
          <a:lstStyle/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ru-RU" sz="66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ПО СТЕПЕНИ КАЧЕСТВА:</a:t>
            </a:r>
            <a:endParaRPr lang="ru-RU" sz="6600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6600" b="1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6600" b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ПИТЬЕВАЯ</a:t>
            </a:r>
            <a:endParaRPr lang="ru-RU" sz="6600" b="1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6600" b="1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6600" b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ТЕХНИЧЕСКАЯ</a:t>
            </a:r>
            <a:endParaRPr lang="ru-RU" sz="6600" dirty="0"/>
          </a:p>
        </p:txBody>
      </p:sp>
    </p:spTree>
    <p:extLst>
      <p:ext uri="{BB962C8B-B14F-4D97-AF65-F5344CB8AC3E}">
        <p14:creationId xmlns:p14="http://schemas.microsoft.com/office/powerpoint/2010/main" val="3960198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29473" y="71562"/>
            <a:ext cx="11749635" cy="1701676"/>
          </a:xfrm>
        </p:spPr>
        <p:txBody>
          <a:bodyPr/>
          <a:lstStyle/>
          <a:p>
            <a:pPr marL="0" indent="0" algn="just" eaLnBrk="1" hangingPunct="1">
              <a:lnSpc>
                <a:spcPct val="90000"/>
              </a:lnSpc>
              <a:buNone/>
              <a:defRPr/>
            </a:pP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Минеральные воды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содержат растворенные минеральные вещества и газы. Свойства минеральных вод позволяют лечить некоторые болезни, поддерживать здоровье организма. </a:t>
            </a:r>
          </a:p>
        </p:txBody>
      </p:sp>
      <p:pic>
        <p:nvPicPr>
          <p:cNvPr id="16387" name="Picture 3" descr="2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3900361" y="1619250"/>
            <a:ext cx="4102661" cy="5238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88" name="Picture 4" descr="12022948604422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72829" y="1619250"/>
            <a:ext cx="3827531" cy="5238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89" name="Picture 5" descr="drkwcv 400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8003023" y="1619250"/>
            <a:ext cx="4183582" cy="5238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8995659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821" name="Picture 5" descr="пятигорск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-1" y="-62645"/>
            <a:ext cx="6718851" cy="3790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1" y="1"/>
            <a:ext cx="3203575" cy="1323975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ru-RU" sz="4000">
                <a:solidFill>
                  <a:schemeClr val="tx2"/>
                </a:solidFill>
              </a:rPr>
              <a:t>Пятигорск </a:t>
            </a:r>
          </a:p>
        </p:txBody>
      </p:sp>
      <p:pic>
        <p:nvPicPr>
          <p:cNvPr id="34822" name="Picture 6" descr="лермонтовские ванны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1" y="3790950"/>
            <a:ext cx="5384800" cy="29438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4823" name="Picture 7" descr="парк цветник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5653377" y="3665660"/>
            <a:ext cx="5883966" cy="31406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4825" name="Picture 9" descr="p10_1"/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6718851" y="0"/>
            <a:ext cx="5384799" cy="3665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4826" name="Text Box 10"/>
          <p:cNvSpPr txBox="1">
            <a:spLocks noChangeArrowheads="1"/>
          </p:cNvSpPr>
          <p:nvPr/>
        </p:nvSpPr>
        <p:spPr bwMode="auto">
          <a:xfrm>
            <a:off x="5519739" y="6524626"/>
            <a:ext cx="302418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000" b="1">
                <a:solidFill>
                  <a:srgbClr val="000000"/>
                </a:solidFill>
              </a:rPr>
              <a:t>Парк «Цветник»</a:t>
            </a:r>
          </a:p>
        </p:txBody>
      </p:sp>
      <p:sp>
        <p:nvSpPr>
          <p:cNvPr id="34827" name="Text Box 11"/>
          <p:cNvSpPr txBox="1">
            <a:spLocks noChangeArrowheads="1"/>
          </p:cNvSpPr>
          <p:nvPr/>
        </p:nvSpPr>
        <p:spPr bwMode="auto">
          <a:xfrm>
            <a:off x="1822533" y="3909972"/>
            <a:ext cx="33845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000" b="1">
                <a:solidFill>
                  <a:srgbClr val="000000"/>
                </a:solidFill>
              </a:rPr>
              <a:t>Лермонтовские ванны</a:t>
            </a:r>
          </a:p>
        </p:txBody>
      </p:sp>
    </p:spTree>
    <p:extLst>
      <p:ext uri="{BB962C8B-B14F-4D97-AF65-F5344CB8AC3E}">
        <p14:creationId xmlns:p14="http://schemas.microsoft.com/office/powerpoint/2010/main" val="18137867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48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3000" fill="hold"/>
                                        <p:tgtEl>
                                          <p:spTgt spid="348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3000" fill="hold"/>
                                        <p:tgtEl>
                                          <p:spTgt spid="348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3" dur="3000"/>
                                        <p:tgtEl>
                                          <p:spTgt spid="348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4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4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3500"/>
                            </p:stCondLst>
                            <p:childTnLst>
                              <p:par>
                                <p:cTn id="1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2000"/>
                                        <p:tgtEl>
                                          <p:spTgt spid="348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48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48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500"/>
                            </p:stCondLst>
                            <p:childTnLst>
                              <p:par>
                                <p:cTn id="27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348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0" fill="hold"/>
                                        <p:tgtEl>
                                          <p:spTgt spid="348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1" dur="2000"/>
                                        <p:tgtEl>
                                          <p:spTgt spid="348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48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48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27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5"/>
          <p:cNvSpPr>
            <a:spLocks noGrp="1" noChangeArrowheads="1"/>
          </p:cNvSpPr>
          <p:nvPr>
            <p:ph type="title"/>
          </p:nvPr>
        </p:nvSpPr>
        <p:spPr>
          <a:xfrm>
            <a:off x="389614" y="277814"/>
            <a:ext cx="11569148" cy="1139825"/>
          </a:xfrm>
        </p:spPr>
        <p:txBody>
          <a:bodyPr>
            <a:noAutofit/>
          </a:bodyPr>
          <a:lstStyle/>
          <a:p>
            <a:pPr algn="ctr" eaLnBrk="1" hangingPunct="1"/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Наиболее известные минеральные источники</a:t>
            </a:r>
            <a:r>
              <a:rPr lang="ru-RU" sz="4000" b="1" dirty="0"/>
              <a:t/>
            </a:r>
            <a:br>
              <a:rPr lang="ru-RU" sz="4000" b="1" dirty="0"/>
            </a:br>
            <a:endParaRPr lang="ru-RU" sz="4000" b="1" dirty="0"/>
          </a:p>
        </p:txBody>
      </p:sp>
      <p:graphicFrame>
        <p:nvGraphicFramePr>
          <p:cNvPr id="2050" name="Object 4">
            <a:hlinkClick r:id="" action="ppaction://noaction"/>
          </p:cNvPr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63679061"/>
              </p:ext>
            </p:extLst>
          </p:nvPr>
        </p:nvGraphicFramePr>
        <p:xfrm>
          <a:off x="723569" y="985962"/>
          <a:ext cx="11179534" cy="5872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3" name="Документ" r:id="rId3" imgW="5581777" imgH="2593867" progId="Word.Document.8">
                  <p:embed/>
                </p:oleObj>
              </mc:Choice>
              <mc:Fallback>
                <p:oleObj name="Документ" r:id="rId3" imgW="5581777" imgH="2593867" progId="Word.Document.8">
                  <p:embed/>
                  <p:pic>
                    <p:nvPicPr>
                      <p:cNvPr id="2050" name="Object 4">
                        <a:hlinkClick r:id="" action="ppaction://noaction"/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3569" y="985962"/>
                        <a:ext cx="11179534" cy="5872038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2091925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>
          <a:xfrm>
            <a:off x="1992313" y="115888"/>
            <a:ext cx="8229600" cy="774700"/>
          </a:xfrm>
        </p:spPr>
        <p:txBody>
          <a:bodyPr>
            <a:noAutofit/>
          </a:bodyPr>
          <a:lstStyle/>
          <a:p>
            <a:pPr eaLnBrk="1" hangingPunct="1">
              <a:defRPr/>
            </a:pPr>
            <a:r>
              <a:rPr lang="ru-RU" sz="6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Значение подземных вод </a:t>
            </a:r>
          </a:p>
        </p:txBody>
      </p:sp>
      <p:sp>
        <p:nvSpPr>
          <p:cNvPr id="50181" name="Rectangle 5"/>
          <p:cNvSpPr>
            <a:spLocks noChangeArrowheads="1"/>
          </p:cNvSpPr>
          <p:nvPr/>
        </p:nvSpPr>
        <p:spPr bwMode="auto">
          <a:xfrm>
            <a:off x="4151313" y="3284539"/>
            <a:ext cx="3744912" cy="720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ru-RU" sz="3200" b="1" u="sng">
                <a:solidFill>
                  <a:schemeClr val="tx2"/>
                </a:solidFill>
              </a:rPr>
              <a:t>Подземные воды</a:t>
            </a:r>
          </a:p>
        </p:txBody>
      </p:sp>
      <p:sp>
        <p:nvSpPr>
          <p:cNvPr id="50182" name="Rectangle 6"/>
          <p:cNvSpPr>
            <a:spLocks noChangeArrowheads="1"/>
          </p:cNvSpPr>
          <p:nvPr/>
        </p:nvSpPr>
        <p:spPr bwMode="auto">
          <a:xfrm>
            <a:off x="1524001" y="4581526"/>
            <a:ext cx="3097213" cy="792163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ru-RU" sz="2400"/>
              <a:t>Питьевое </a:t>
            </a:r>
          </a:p>
          <a:p>
            <a:r>
              <a:rPr lang="ru-RU" sz="2400"/>
              <a:t>водоснабжение</a:t>
            </a:r>
          </a:p>
        </p:txBody>
      </p:sp>
      <p:sp>
        <p:nvSpPr>
          <p:cNvPr id="50183" name="Rectangle 7"/>
          <p:cNvSpPr>
            <a:spLocks noChangeArrowheads="1"/>
          </p:cNvSpPr>
          <p:nvPr/>
        </p:nvSpPr>
        <p:spPr bwMode="auto">
          <a:xfrm>
            <a:off x="1524001" y="1628776"/>
            <a:ext cx="3241675" cy="9366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ru-RU" sz="2400"/>
              <a:t>Регулируют уровень</a:t>
            </a:r>
          </a:p>
          <a:p>
            <a:r>
              <a:rPr lang="ru-RU" sz="2400"/>
              <a:t>воды в реках и озёрах</a:t>
            </a:r>
          </a:p>
        </p:txBody>
      </p:sp>
      <p:sp>
        <p:nvSpPr>
          <p:cNvPr id="50184" name="Rectangle 8"/>
          <p:cNvSpPr>
            <a:spLocks noChangeArrowheads="1"/>
          </p:cNvSpPr>
          <p:nvPr/>
        </p:nvSpPr>
        <p:spPr bwMode="auto">
          <a:xfrm>
            <a:off x="7354888" y="1484314"/>
            <a:ext cx="3313112" cy="1081087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ru-RU" sz="2400"/>
              <a:t>Водоснабжение  </a:t>
            </a:r>
          </a:p>
          <a:p>
            <a:r>
              <a:rPr lang="ru-RU" sz="2400"/>
              <a:t>промышленных </a:t>
            </a:r>
          </a:p>
          <a:p>
            <a:r>
              <a:rPr lang="ru-RU" sz="2400"/>
              <a:t>предприятий</a:t>
            </a:r>
          </a:p>
        </p:txBody>
      </p:sp>
      <p:sp>
        <p:nvSpPr>
          <p:cNvPr id="50185" name="Rectangle 9"/>
          <p:cNvSpPr>
            <a:spLocks noChangeArrowheads="1"/>
          </p:cNvSpPr>
          <p:nvPr/>
        </p:nvSpPr>
        <p:spPr bwMode="auto">
          <a:xfrm>
            <a:off x="7570788" y="4652963"/>
            <a:ext cx="3097212" cy="6477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ru-RU" sz="2400"/>
              <a:t>Орошение полей</a:t>
            </a:r>
          </a:p>
        </p:txBody>
      </p:sp>
      <p:sp>
        <p:nvSpPr>
          <p:cNvPr id="50186" name="Rectangle 10"/>
          <p:cNvSpPr>
            <a:spLocks noChangeArrowheads="1"/>
          </p:cNvSpPr>
          <p:nvPr/>
        </p:nvSpPr>
        <p:spPr bwMode="auto">
          <a:xfrm>
            <a:off x="4583113" y="5876926"/>
            <a:ext cx="3168650" cy="76517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ru-RU" sz="2400"/>
              <a:t>Используются </a:t>
            </a:r>
          </a:p>
          <a:p>
            <a:r>
              <a:rPr lang="ru-RU" sz="2400"/>
              <a:t>в лечебных целях</a:t>
            </a:r>
          </a:p>
        </p:txBody>
      </p:sp>
    </p:spTree>
    <p:extLst>
      <p:ext uri="{BB962C8B-B14F-4D97-AF65-F5344CB8AC3E}">
        <p14:creationId xmlns:p14="http://schemas.microsoft.com/office/powerpoint/2010/main" val="23687692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01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01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501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501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500"/>
                            </p:stCondLst>
                            <p:childTnLst>
                              <p:par>
                                <p:cTn id="1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501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501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" dur="2000"/>
                                        <p:tgtEl>
                                          <p:spTgt spid="501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4500"/>
                            </p:stCondLst>
                            <p:childTnLst>
                              <p:par>
                                <p:cTn id="21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2000" fill="hold"/>
                                        <p:tgtEl>
                                          <p:spTgt spid="501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2000" fill="hold"/>
                                        <p:tgtEl>
                                          <p:spTgt spid="501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6500"/>
                            </p:stCondLst>
                            <p:childTnLst>
                              <p:par>
                                <p:cTn id="26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501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501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0" dur="2000"/>
                                        <p:tgtEl>
                                          <p:spTgt spid="501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8500"/>
                            </p:stCondLst>
                            <p:childTnLst>
                              <p:par>
                                <p:cTn id="32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2000"/>
                                        <p:tgtEl>
                                          <p:spTgt spid="5018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2000" fill="hold"/>
                                        <p:tgtEl>
                                          <p:spTgt spid="501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2000" fill="hold"/>
                                        <p:tgtEl>
                                          <p:spTgt spid="501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181" grpId="0" animBg="1"/>
      <p:bldP spid="50182" grpId="0" animBg="1"/>
      <p:bldP spid="50183" grpId="0" animBg="1"/>
      <p:bldP spid="50184" grpId="0" animBg="1"/>
      <p:bldP spid="50185" grpId="0" animBg="1"/>
      <p:bldP spid="50186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2737" y="836613"/>
            <a:ext cx="11314706" cy="3816350"/>
          </a:xfrm>
        </p:spPr>
        <p:txBody>
          <a:bodyPr/>
          <a:lstStyle/>
          <a:p>
            <a:pPr algn="just" eaLnBrk="1" hangingPunct="1">
              <a:lnSpc>
                <a:spcPct val="80000"/>
              </a:lnSpc>
              <a:defRPr/>
            </a:pP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настоящее время на всем земном шаре пробурены сотни тысяч скважин, через которые извлекается межпластовая вода, и количество ее под землей в некоторых районах уменьшается год от года. </a:t>
            </a:r>
          </a:p>
          <a:p>
            <a:pPr algn="just" eaLnBrk="1" hangingPunct="1">
              <a:lnSpc>
                <a:spcPct val="80000"/>
              </a:lnSpc>
              <a:defRPr/>
            </a:pP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Если грунтовые воды ежегодно пополняются и их количество остается неизменным, то межпластовые воды пополняются очень медленно, так как их накопление шло сотни и даже тысячи лет. </a:t>
            </a:r>
          </a:p>
          <a:p>
            <a:pPr algn="just" eaLnBrk="1" hangingPunct="1">
              <a:lnSpc>
                <a:spcPct val="80000"/>
              </a:lnSpc>
              <a:defRPr/>
            </a:pP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Подземные воды — драгоценная часть мирового запаса пресных вод. Их надо разумно использовать, расходовать экономно, не допускать загрязнения промышленными отходами. </a:t>
            </a:r>
          </a:p>
        </p:txBody>
      </p:sp>
      <p:sp>
        <p:nvSpPr>
          <p:cNvPr id="16395" name="Rectangle 11"/>
          <p:cNvSpPr>
            <a:spLocks noGrp="1" noChangeArrowheads="1"/>
          </p:cNvSpPr>
          <p:nvPr>
            <p:ph type="title"/>
          </p:nvPr>
        </p:nvSpPr>
        <p:spPr>
          <a:xfrm>
            <a:off x="1992313" y="0"/>
            <a:ext cx="8229600" cy="692150"/>
          </a:xfrm>
        </p:spPr>
        <p:txBody>
          <a:bodyPr/>
          <a:lstStyle/>
          <a:p>
            <a:pPr algn="ctr" eaLnBrk="1" hangingPunct="1">
              <a:defRPr/>
            </a:pPr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Охрана подземных вод.</a:t>
            </a:r>
          </a:p>
        </p:txBody>
      </p:sp>
      <p:pic>
        <p:nvPicPr>
          <p:cNvPr id="32772" name="Picture 13" descr="Артезианская скважина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4656139" y="4581526"/>
            <a:ext cx="3095625" cy="227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2773" name="Picture 14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7824788" y="4581526"/>
            <a:ext cx="2843212" cy="2276475"/>
          </a:xfrm>
          <a:prstGeom prst="rect">
            <a:avLst/>
          </a:prstGeom>
          <a:noFill/>
          <a:ln w="12700">
            <a:solidFill>
              <a:srgbClr val="AF071F"/>
            </a:solidFill>
            <a:miter lim="800000"/>
            <a:headEnd/>
            <a:tailEnd/>
          </a:ln>
        </p:spPr>
      </p:pic>
      <p:pic>
        <p:nvPicPr>
          <p:cNvPr id="32774" name="Picture 16" descr="105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1524001" y="4581526"/>
            <a:ext cx="3059113" cy="227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7215198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7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title"/>
          </p:nvPr>
        </p:nvSpPr>
        <p:spPr>
          <a:xfrm>
            <a:off x="1992313" y="115888"/>
            <a:ext cx="8229600" cy="703262"/>
          </a:xfrm>
        </p:spPr>
        <p:txBody>
          <a:bodyPr>
            <a:noAutofit/>
          </a:bodyPr>
          <a:lstStyle/>
          <a:p>
            <a:pPr eaLnBrk="1" hangingPunct="1">
              <a:defRPr/>
            </a:pPr>
            <a:r>
              <a:rPr lang="ru-RU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Найди </a:t>
            </a:r>
            <a:r>
              <a:rPr lang="ru-RU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соответствие</a:t>
            </a:r>
            <a:endParaRPr lang="ru-RU" sz="5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914401" y="1052513"/>
            <a:ext cx="3776869" cy="4525962"/>
          </a:xfrm>
        </p:spPr>
        <p:txBody>
          <a:bodyPr/>
          <a:lstStyle/>
          <a:p>
            <a:pPr marL="457200" indent="-457200">
              <a:buNone/>
              <a:defRPr/>
            </a:pP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Водоупорные породы</a:t>
            </a:r>
          </a:p>
          <a:p>
            <a:pPr marL="457200" indent="-457200">
              <a:buNone/>
              <a:defRPr/>
            </a:pP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Грунтовые воды</a:t>
            </a:r>
          </a:p>
          <a:p>
            <a:pPr marL="457200" indent="-457200">
              <a:buNone/>
              <a:defRPr/>
            </a:pP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Артезианские воды</a:t>
            </a:r>
          </a:p>
          <a:p>
            <a:pPr marL="457200" indent="-457200">
              <a:buNone/>
              <a:defRPr/>
            </a:pP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Подземные воды</a:t>
            </a:r>
          </a:p>
          <a:p>
            <a:pPr marL="457200" indent="-457200">
              <a:buNone/>
              <a:defRPr/>
            </a:pP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5. Источник</a:t>
            </a:r>
          </a:p>
          <a:p>
            <a:pPr marL="457200" indent="-457200">
              <a:buNone/>
              <a:defRPr/>
            </a:pP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6. Минеральные воды</a:t>
            </a:r>
          </a:p>
          <a:p>
            <a:pPr marL="457200" indent="-457200">
              <a:buNone/>
              <a:defRPr/>
            </a:pP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7. Водопроницаемые породы</a:t>
            </a:r>
          </a:p>
          <a:p>
            <a:pPr marL="457200" indent="-457200">
              <a:buNone/>
              <a:defRPr/>
            </a:pP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8. Межпластовые воды</a:t>
            </a:r>
          </a:p>
          <a:p>
            <a:pPr marL="457200" indent="-457200">
              <a:buNone/>
              <a:defRPr/>
            </a:pP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9. Водоносный слой</a:t>
            </a:r>
          </a:p>
        </p:txBody>
      </p:sp>
      <p:sp>
        <p:nvSpPr>
          <p:cNvPr id="55300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5016499" y="1052513"/>
            <a:ext cx="6878651" cy="4230687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Н) вода, находящаяся в земной коры.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В) горные породы, пропускающие воду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Г) горные породы, не пропускающие воду.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Е) слой, насыщенный водой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Р) подземные воды, образующие водоносный горизонт над первым от поверхности водоупорным слоем.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Ы) воды, расположенные между двумя водоупорными слоями.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Т) выход подземных вод на земную поверхность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О) подземные воды, насыщенные газами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У)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самофонтанирующие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подземные воды</a:t>
            </a:r>
          </a:p>
        </p:txBody>
      </p:sp>
      <p:graphicFrame>
        <p:nvGraphicFramePr>
          <p:cNvPr id="55301" name="Group 5"/>
          <p:cNvGraphicFramePr>
            <a:graphicFrameLocks noGrp="1"/>
          </p:cNvGraphicFramePr>
          <p:nvPr/>
        </p:nvGraphicFramePr>
        <p:xfrm>
          <a:off x="1524000" y="5516563"/>
          <a:ext cx="9144000" cy="1219200"/>
        </p:xfrm>
        <a:graphic>
          <a:graphicData uri="http://schemas.openxmlformats.org/drawingml/2006/table">
            <a:tbl>
              <a:tblPr/>
              <a:tblGrid>
                <a:gridCol w="1165225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887413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885825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887412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885825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885825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887413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  <a:gridCol w="885825">
                  <a:extLst>
                    <a:ext uri="{9D8B030D-6E8A-4147-A177-3AD203B41FA5}">
                      <a16:colId xmlns:a16="http://schemas.microsoft.com/office/drawing/2014/main" xmlns="" val="20007"/>
                    </a:ext>
                  </a:extLst>
                </a:gridCol>
                <a:gridCol w="887412">
                  <a:extLst>
                    <a:ext uri="{9D8B030D-6E8A-4147-A177-3AD203B41FA5}">
                      <a16:colId xmlns:a16="http://schemas.microsoft.com/office/drawing/2014/main" xmlns="" val="20008"/>
                    </a:ext>
                  </a:extLst>
                </a:gridCol>
                <a:gridCol w="885825">
                  <a:extLst>
                    <a:ext uri="{9D8B030D-6E8A-4147-A177-3AD203B41FA5}">
                      <a16:colId xmlns:a16="http://schemas.microsoft.com/office/drawing/2014/main" xmlns="" val="20009"/>
                    </a:ext>
                  </a:extLst>
                </a:gridCol>
              </a:tblGrid>
              <a:tr h="3508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№ термина</a:t>
                      </a: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kumimoji="0" lang="ru-RU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kumimoji="0" lang="ru-RU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kumimoji="0" lang="ru-RU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kumimoji="0" lang="ru-RU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kumimoji="0" lang="ru-RU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kumimoji="0" lang="ru-RU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  <a:endParaRPr kumimoji="0" lang="ru-RU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  <a:endParaRPr kumimoji="0" lang="ru-RU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</a:t>
                      </a:r>
                      <a:endParaRPr kumimoji="0" lang="ru-RU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ru-RU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ru-RU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ru-RU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ru-RU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ru-RU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ru-RU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ru-RU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ru-RU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ru-RU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505614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4" descr="26_01_00-1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246491" y="1"/>
            <a:ext cx="5251024" cy="26795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413" name="Rectangle 5"/>
          <p:cNvSpPr>
            <a:spLocks noChangeArrowheads="1"/>
          </p:cNvSpPr>
          <p:nvPr/>
        </p:nvSpPr>
        <p:spPr bwMode="auto">
          <a:xfrm>
            <a:off x="2957885" y="2894275"/>
            <a:ext cx="1598211" cy="895089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ru-RU" sz="3600" dirty="0" smtClean="0"/>
              <a:t>  Реки </a:t>
            </a:r>
            <a:endParaRPr lang="ru-RU" sz="3600" dirty="0"/>
          </a:p>
        </p:txBody>
      </p:sp>
      <p:sp>
        <p:nvSpPr>
          <p:cNvPr id="17415" name="Rectangle 7"/>
          <p:cNvSpPr>
            <a:spLocks noChangeArrowheads="1"/>
          </p:cNvSpPr>
          <p:nvPr/>
        </p:nvSpPr>
        <p:spPr bwMode="auto">
          <a:xfrm>
            <a:off x="4834391" y="2894275"/>
            <a:ext cx="1837873" cy="895089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ru-RU" sz="3600" dirty="0" smtClean="0"/>
              <a:t>  Озёра </a:t>
            </a:r>
            <a:endParaRPr lang="ru-RU" sz="3600" dirty="0"/>
          </a:p>
        </p:txBody>
      </p:sp>
      <p:sp>
        <p:nvSpPr>
          <p:cNvPr id="17416" name="Rectangle 8"/>
          <p:cNvSpPr>
            <a:spLocks noChangeArrowheads="1"/>
          </p:cNvSpPr>
          <p:nvPr/>
        </p:nvSpPr>
        <p:spPr bwMode="auto">
          <a:xfrm>
            <a:off x="6734756" y="2894275"/>
            <a:ext cx="1971922" cy="895089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ru-RU" sz="3600" dirty="0"/>
              <a:t>Ледники </a:t>
            </a:r>
          </a:p>
        </p:txBody>
      </p:sp>
      <p:sp>
        <p:nvSpPr>
          <p:cNvPr id="17417" name="Rectangle 9"/>
          <p:cNvSpPr>
            <a:spLocks noChangeArrowheads="1"/>
          </p:cNvSpPr>
          <p:nvPr/>
        </p:nvSpPr>
        <p:spPr bwMode="auto">
          <a:xfrm>
            <a:off x="246492" y="2894275"/>
            <a:ext cx="2433098" cy="9665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ru-RU" sz="3600" dirty="0"/>
              <a:t>Подземные </a:t>
            </a:r>
          </a:p>
          <a:p>
            <a:r>
              <a:rPr lang="ru-RU" sz="3600" dirty="0"/>
              <a:t>воды</a:t>
            </a:r>
          </a:p>
        </p:txBody>
      </p:sp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8873656" y="2894275"/>
            <a:ext cx="3108960" cy="9665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ru-RU" sz="3600" dirty="0"/>
              <a:t>Искусственные </a:t>
            </a:r>
          </a:p>
          <a:p>
            <a:r>
              <a:rPr lang="ru-RU" sz="3600" dirty="0"/>
              <a:t>воды</a:t>
            </a:r>
          </a:p>
        </p:txBody>
      </p:sp>
      <p:sp>
        <p:nvSpPr>
          <p:cNvPr id="17419" name="Rectangle 11"/>
          <p:cNvSpPr>
            <a:spLocks noChangeArrowheads="1"/>
          </p:cNvSpPr>
          <p:nvPr/>
        </p:nvSpPr>
        <p:spPr bwMode="auto">
          <a:xfrm>
            <a:off x="5945908" y="516227"/>
            <a:ext cx="5082551" cy="1629381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ru-RU" sz="8000" dirty="0"/>
              <a:t>Воды суши</a:t>
            </a:r>
          </a:p>
        </p:txBody>
      </p:sp>
      <p:pic>
        <p:nvPicPr>
          <p:cNvPr id="17420" name="Picture 12" descr="skvajina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190831" y="4149726"/>
            <a:ext cx="2488759" cy="270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22" name="Picture 14" descr="чуя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2957885" y="4103688"/>
            <a:ext cx="1733385" cy="2727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24" name="Picture 16" descr="озеро"/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4834393" y="4103688"/>
            <a:ext cx="2053770" cy="2754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25" name="Picture 17" descr="ледники"/>
          <p:cNvPicPr>
            <a:picLocks noChangeAspect="1" noChangeArrowheads="1"/>
          </p:cNvPicPr>
          <p:nvPr/>
        </p:nvPicPr>
        <p:blipFill>
          <a:blip r:embed="rId6" cstate="email"/>
          <a:srcRect/>
          <a:stretch>
            <a:fillRect/>
          </a:stretch>
        </p:blipFill>
        <p:spPr bwMode="auto">
          <a:xfrm>
            <a:off x="6959600" y="4076700"/>
            <a:ext cx="1747078" cy="2781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26" name="Picture 18" descr="канал"/>
          <p:cNvPicPr>
            <a:picLocks noChangeAspect="1" noChangeArrowheads="1"/>
          </p:cNvPicPr>
          <p:nvPr/>
        </p:nvPicPr>
        <p:blipFill>
          <a:blip r:embed="rId7" cstate="email"/>
          <a:srcRect/>
          <a:stretch>
            <a:fillRect/>
          </a:stretch>
        </p:blipFill>
        <p:spPr bwMode="auto">
          <a:xfrm>
            <a:off x="8953169" y="4076700"/>
            <a:ext cx="3029447" cy="2781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9211646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74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500" fill="hold"/>
                                        <p:tgtEl>
                                          <p:spTgt spid="174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74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"/>
                            </p:stCondLst>
                            <p:childTnLst>
                              <p:par>
                                <p:cTn id="1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1000"/>
                                        <p:tgtEl>
                                          <p:spTgt spid="174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74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74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500"/>
                            </p:stCondLst>
                            <p:childTnLst>
                              <p:par>
                                <p:cTn id="2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1000"/>
                                        <p:tgtEl>
                                          <p:spTgt spid="174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74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74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500"/>
                            </p:stCondLst>
                            <p:childTnLst>
                              <p:par>
                                <p:cTn id="2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1000"/>
                                        <p:tgtEl>
                                          <p:spTgt spid="174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74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74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3500"/>
                            </p:stCondLst>
                            <p:childTnLst>
                              <p:par>
                                <p:cTn id="3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1000"/>
                                        <p:tgtEl>
                                          <p:spTgt spid="174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74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74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4500"/>
                            </p:stCondLst>
                            <p:childTnLst>
                              <p:par>
                                <p:cTn id="4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0" fill="hold"/>
                                        <p:tgtEl>
                                          <p:spTgt spid="174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0" fill="hold"/>
                                        <p:tgtEl>
                                          <p:spTgt spid="174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3" grpId="0" animBg="1"/>
      <p:bldP spid="17415" grpId="0" animBg="1"/>
      <p:bldP spid="17416" grpId="0" animBg="1"/>
      <p:bldP spid="17417" grpId="0" animBg="1"/>
      <p:bldP spid="17418" grpId="0" animBg="1"/>
      <p:bldP spid="17419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>
          <a:xfrm>
            <a:off x="79513" y="84932"/>
            <a:ext cx="12038275" cy="703262"/>
          </a:xfrm>
        </p:spPr>
        <p:txBody>
          <a:bodyPr>
            <a:noAutofit/>
          </a:bodyPr>
          <a:lstStyle/>
          <a:p>
            <a:pPr algn="ctr" eaLnBrk="1" hangingPunct="1">
              <a:defRPr/>
            </a:pPr>
            <a:r>
              <a:rPr lang="ru-RU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Проверка  </a:t>
            </a:r>
            <a:endParaRPr lang="ru-RU" sz="5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85031" y="889397"/>
            <a:ext cx="3904090" cy="4525962"/>
          </a:xfrm>
        </p:spPr>
        <p:txBody>
          <a:bodyPr/>
          <a:lstStyle/>
          <a:p>
            <a:pPr marL="457200" indent="-457200">
              <a:buNone/>
              <a:defRPr/>
            </a:pPr>
            <a:r>
              <a:rPr lang="ru-RU" sz="2000" dirty="0"/>
              <a:t>1.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Водоупорные породы</a:t>
            </a:r>
          </a:p>
          <a:p>
            <a:pPr marL="457200" indent="-457200">
              <a:buNone/>
              <a:defRPr/>
            </a:pP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Грунтовые воды</a:t>
            </a:r>
          </a:p>
          <a:p>
            <a:pPr marL="457200" indent="-457200">
              <a:buNone/>
              <a:defRPr/>
            </a:pP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Артезианские воды</a:t>
            </a:r>
          </a:p>
          <a:p>
            <a:pPr marL="457200" indent="-457200">
              <a:buNone/>
              <a:defRPr/>
            </a:pP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Подземные воды</a:t>
            </a:r>
          </a:p>
          <a:p>
            <a:pPr marL="457200" indent="-457200">
              <a:buNone/>
              <a:defRPr/>
            </a:pP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5. Источник</a:t>
            </a:r>
          </a:p>
          <a:p>
            <a:pPr marL="457200" indent="-457200">
              <a:buNone/>
              <a:defRPr/>
            </a:pP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6. Минеральные воды</a:t>
            </a:r>
          </a:p>
          <a:p>
            <a:pPr marL="457200" indent="-457200">
              <a:buNone/>
              <a:defRPr/>
            </a:pP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7. Водопроницаемые породы</a:t>
            </a:r>
          </a:p>
          <a:p>
            <a:pPr marL="457200" indent="-457200">
              <a:buNone/>
              <a:defRPr/>
            </a:pP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8. Межпластовые воды</a:t>
            </a:r>
          </a:p>
          <a:p>
            <a:pPr marL="457200" indent="-457200">
              <a:buNone/>
              <a:defRPr/>
            </a:pP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9. Водоносный слой</a:t>
            </a:r>
          </a:p>
        </p:txBody>
      </p:sp>
      <p:sp>
        <p:nvSpPr>
          <p:cNvPr id="53252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063117" y="788194"/>
            <a:ext cx="7665057" cy="4642547"/>
          </a:xfrm>
        </p:spPr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Н) вода, находящаяся в земной коры.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В) горные породы, пропускающие воду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Г) горные породы, не пропускающие воду.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Е) слой, насыщенный водой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Р) подземные воды, образующие водоносный горизонт над первым от поверхности водоупорным слоем.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Ы) воды, расположенные между двумя водоупорными слоями.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Т) выход подземных вод на земную поверхность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О) подземные воды, насыщенные газами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У)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самофонтанирующие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подземные воды</a:t>
            </a:r>
          </a:p>
        </p:txBody>
      </p:sp>
      <p:graphicFrame>
        <p:nvGraphicFramePr>
          <p:cNvPr id="53253" name="Group 5"/>
          <p:cNvGraphicFramePr>
            <a:graphicFrameLocks noGrp="1"/>
          </p:cNvGraphicFramePr>
          <p:nvPr/>
        </p:nvGraphicFramePr>
        <p:xfrm>
          <a:off x="1524000" y="5516563"/>
          <a:ext cx="9144000" cy="1219200"/>
        </p:xfrm>
        <a:graphic>
          <a:graphicData uri="http://schemas.openxmlformats.org/drawingml/2006/table">
            <a:tbl>
              <a:tblPr/>
              <a:tblGrid>
                <a:gridCol w="1165225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887413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885825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887412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885825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885825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887413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  <a:gridCol w="885825">
                  <a:extLst>
                    <a:ext uri="{9D8B030D-6E8A-4147-A177-3AD203B41FA5}">
                      <a16:colId xmlns:a16="http://schemas.microsoft.com/office/drawing/2014/main" xmlns="" val="20007"/>
                    </a:ext>
                  </a:extLst>
                </a:gridCol>
                <a:gridCol w="887412">
                  <a:extLst>
                    <a:ext uri="{9D8B030D-6E8A-4147-A177-3AD203B41FA5}">
                      <a16:colId xmlns:a16="http://schemas.microsoft.com/office/drawing/2014/main" xmlns="" val="20008"/>
                    </a:ext>
                  </a:extLst>
                </a:gridCol>
                <a:gridCol w="885825">
                  <a:extLst>
                    <a:ext uri="{9D8B030D-6E8A-4147-A177-3AD203B41FA5}">
                      <a16:colId xmlns:a16="http://schemas.microsoft.com/office/drawing/2014/main" xmlns="" val="20009"/>
                    </a:ext>
                  </a:extLst>
                </a:gridCol>
              </a:tblGrid>
              <a:tr h="3508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№ термина</a:t>
                      </a: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kumimoji="0" lang="ru-RU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kumimoji="0" lang="ru-RU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kumimoji="0" lang="ru-RU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kumimoji="0" lang="ru-RU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kumimoji="0" lang="ru-RU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kumimoji="0" lang="ru-RU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  <a:endParaRPr kumimoji="0" lang="ru-RU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  <a:endParaRPr kumimoji="0" lang="ru-RU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</a:t>
                      </a:r>
                      <a:endParaRPr kumimoji="0" lang="ru-RU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Г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Р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У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Н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Т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О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В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Ы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Е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86944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270343" y="87463"/>
            <a:ext cx="11632759" cy="1184745"/>
          </a:xfrm>
        </p:spPr>
        <p:txBody>
          <a:bodyPr>
            <a:noAutofit/>
          </a:bodyPr>
          <a:lstStyle/>
          <a:p>
            <a:pPr eaLnBrk="1" hangingPunct="1">
              <a:defRPr/>
            </a:pPr>
            <a:r>
              <a:rPr lang="ru-RU" sz="4800" b="1" dirty="0"/>
              <a:t>Подземные воды — воды, находящиеся в земной коре.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70343" y="1600200"/>
            <a:ext cx="7323153" cy="5086847"/>
          </a:xfrm>
        </p:spPr>
        <p:txBody>
          <a:bodyPr>
            <a:noAutofit/>
          </a:bodyPr>
          <a:lstStyle/>
          <a:p>
            <a:pPr eaLnBrk="1" hangingPunct="1">
              <a:defRPr/>
            </a:pPr>
            <a:r>
              <a:rPr lang="ru-RU" sz="3600" dirty="0" smtClean="0"/>
              <a:t>Как вода попала под землю?</a:t>
            </a:r>
          </a:p>
          <a:p>
            <a:pPr eaLnBrk="1" hangingPunct="1">
              <a:defRPr/>
            </a:pPr>
            <a:endParaRPr lang="ru-RU" sz="3600" dirty="0" smtClean="0"/>
          </a:p>
          <a:p>
            <a:pPr eaLnBrk="1" hangingPunct="1">
              <a:defRPr/>
            </a:pPr>
            <a:r>
              <a:rPr lang="ru-RU" sz="3600" dirty="0" smtClean="0"/>
              <a:t>Основной источник пополнения подземных вод – атмосферные осадки.</a:t>
            </a:r>
          </a:p>
          <a:p>
            <a:pPr eaLnBrk="1" hangingPunct="1">
              <a:defRPr/>
            </a:pPr>
            <a:r>
              <a:rPr lang="ru-RU" sz="3600" dirty="0" smtClean="0"/>
              <a:t> Вода  просачивается сквозь горные породы сразу после дождя, или таяния снега, либо поступает постепенно через реки и озёра.</a:t>
            </a:r>
          </a:p>
        </p:txBody>
      </p:sp>
      <p:pic>
        <p:nvPicPr>
          <p:cNvPr id="18436" name="Picture 4" descr="дождь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7720716" y="1351722"/>
            <a:ext cx="4102873" cy="5263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5989275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84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84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84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2000" fill="hold"/>
                                        <p:tgtEl>
                                          <p:spTgt spid="18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2000" fill="hold"/>
                                        <p:tgtEl>
                                          <p:spTgt spid="18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84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84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4" grpId="0"/>
      <p:bldP spid="18435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1129085" y="1"/>
            <a:ext cx="9538915" cy="620713"/>
          </a:xfrm>
        </p:spPr>
        <p:txBody>
          <a:bodyPr/>
          <a:lstStyle/>
          <a:p>
            <a:pPr algn="ctr" eaLnBrk="1" hangingPunct="1">
              <a:defRPr/>
            </a:pPr>
            <a:r>
              <a:rPr lang="ru-RU" sz="3600" b="1" dirty="0" smtClean="0"/>
              <a:t>  Горные </a:t>
            </a:r>
            <a:r>
              <a:rPr lang="ru-RU" sz="3600" b="1" dirty="0"/>
              <a:t>породы и их водопроницаемость</a:t>
            </a:r>
          </a:p>
        </p:txBody>
      </p:sp>
      <p:grpSp>
        <p:nvGrpSpPr>
          <p:cNvPr id="2" name="Organization Chart 9"/>
          <p:cNvGrpSpPr>
            <a:grpSpLocks noChangeAspect="1"/>
          </p:cNvGrpSpPr>
          <p:nvPr/>
        </p:nvGrpSpPr>
        <p:grpSpPr bwMode="auto">
          <a:xfrm>
            <a:off x="572493" y="621847"/>
            <a:ext cx="11298803" cy="5975804"/>
            <a:chOff x="1134" y="1247"/>
            <a:chExt cx="3024" cy="2040"/>
          </a:xfrm>
        </p:grpSpPr>
        <p:cxnSp>
          <p:nvCxnSpPr>
            <p:cNvPr id="1028" name="_s1028"/>
            <p:cNvCxnSpPr>
              <a:cxnSpLocks noChangeShapeType="1"/>
              <a:stCxn id="11" idx="1"/>
              <a:endCxn id="5" idx="2"/>
            </p:cNvCxnSpPr>
            <p:nvPr/>
          </p:nvCxnSpPr>
          <p:spPr bwMode="auto">
            <a:xfrm rot="10800000">
              <a:off x="3150" y="1991"/>
              <a:ext cx="144" cy="1152"/>
            </a:xfrm>
            <a:prstGeom prst="bentConnector2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029" name="_s1029"/>
            <p:cNvCxnSpPr>
              <a:cxnSpLocks noChangeShapeType="1"/>
              <a:stCxn id="10" idx="1"/>
              <a:endCxn id="5" idx="2"/>
            </p:cNvCxnSpPr>
            <p:nvPr/>
          </p:nvCxnSpPr>
          <p:spPr bwMode="auto">
            <a:xfrm rot="10800000">
              <a:off x="3150" y="1991"/>
              <a:ext cx="144" cy="720"/>
            </a:xfrm>
            <a:prstGeom prst="bentConnector2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030" name="_s1030"/>
            <p:cNvCxnSpPr>
              <a:cxnSpLocks noChangeShapeType="1"/>
              <a:stCxn id="9" idx="1"/>
              <a:endCxn id="5" idx="2"/>
            </p:cNvCxnSpPr>
            <p:nvPr/>
          </p:nvCxnSpPr>
          <p:spPr bwMode="auto">
            <a:xfrm rot="10800000">
              <a:off x="3150" y="1991"/>
              <a:ext cx="144" cy="288"/>
            </a:xfrm>
            <a:prstGeom prst="bentConnector2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031" name="_s1031"/>
            <p:cNvCxnSpPr>
              <a:cxnSpLocks noChangeShapeType="1"/>
              <a:stCxn id="8" idx="3"/>
              <a:endCxn id="4" idx="2"/>
            </p:cNvCxnSpPr>
            <p:nvPr/>
          </p:nvCxnSpPr>
          <p:spPr bwMode="auto">
            <a:xfrm flipV="1">
              <a:off x="1998" y="1991"/>
              <a:ext cx="144" cy="1152"/>
            </a:xfrm>
            <a:prstGeom prst="bentConnector2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032" name="_s1032"/>
            <p:cNvCxnSpPr>
              <a:cxnSpLocks noChangeShapeType="1"/>
              <a:stCxn id="7" idx="3"/>
              <a:endCxn id="4" idx="2"/>
            </p:cNvCxnSpPr>
            <p:nvPr/>
          </p:nvCxnSpPr>
          <p:spPr bwMode="auto">
            <a:xfrm flipV="1">
              <a:off x="1998" y="1991"/>
              <a:ext cx="144" cy="720"/>
            </a:xfrm>
            <a:prstGeom prst="bentConnector2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033" name="_s1033"/>
            <p:cNvCxnSpPr>
              <a:cxnSpLocks noChangeShapeType="1"/>
              <a:stCxn id="6" idx="3"/>
              <a:endCxn id="4" idx="2"/>
            </p:cNvCxnSpPr>
            <p:nvPr/>
          </p:nvCxnSpPr>
          <p:spPr bwMode="auto">
            <a:xfrm flipV="1">
              <a:off x="1998" y="1991"/>
              <a:ext cx="144" cy="288"/>
            </a:xfrm>
            <a:prstGeom prst="bentConnector2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034" name="_s1034"/>
            <p:cNvCxnSpPr>
              <a:cxnSpLocks noChangeShapeType="1"/>
              <a:stCxn id="5" idx="0"/>
              <a:endCxn id="3" idx="2"/>
            </p:cNvCxnSpPr>
            <p:nvPr/>
          </p:nvCxnSpPr>
          <p:spPr bwMode="auto">
            <a:xfrm rot="16200000" flipV="1">
              <a:off x="2826" y="1379"/>
              <a:ext cx="144" cy="504"/>
            </a:xfrm>
            <a:prstGeom prst="bentConnector3">
              <a:avLst>
                <a:gd name="adj1" fmla="val 50000"/>
              </a:avLst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035" name="_s1035"/>
            <p:cNvCxnSpPr>
              <a:cxnSpLocks noChangeShapeType="1"/>
              <a:stCxn id="4" idx="0"/>
              <a:endCxn id="3" idx="2"/>
            </p:cNvCxnSpPr>
            <p:nvPr/>
          </p:nvCxnSpPr>
          <p:spPr bwMode="auto">
            <a:xfrm rot="5400000" flipH="1" flipV="1">
              <a:off x="2322" y="1379"/>
              <a:ext cx="144" cy="504"/>
            </a:xfrm>
            <a:prstGeom prst="bentConnector3">
              <a:avLst>
                <a:gd name="adj1" fmla="val 50000"/>
              </a:avLst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3" name="_s1036"/>
            <p:cNvSpPr>
              <a:spLocks noChangeArrowheads="1"/>
            </p:cNvSpPr>
            <p:nvPr/>
          </p:nvSpPr>
          <p:spPr bwMode="auto">
            <a:xfrm>
              <a:off x="2214" y="1247"/>
              <a:ext cx="864" cy="312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non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3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cs typeface="Arial" panose="020B0604020202020204" pitchFamily="34" charset="0"/>
                </a:rPr>
                <a:t>Способность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3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cs typeface="Arial" panose="020B0604020202020204" pitchFamily="34" charset="0"/>
                </a:rPr>
                <a:t>пропускать воду</a:t>
              </a:r>
            </a:p>
          </p:txBody>
        </p:sp>
        <p:sp>
          <p:nvSpPr>
            <p:cNvPr id="4" name="_s1037"/>
            <p:cNvSpPr>
              <a:spLocks noChangeArrowheads="1"/>
            </p:cNvSpPr>
            <p:nvPr/>
          </p:nvSpPr>
          <p:spPr bwMode="auto">
            <a:xfrm>
              <a:off x="1710" y="1703"/>
              <a:ext cx="864" cy="288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non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5" name="_s1038"/>
            <p:cNvSpPr>
              <a:spLocks noChangeArrowheads="1"/>
            </p:cNvSpPr>
            <p:nvPr/>
          </p:nvSpPr>
          <p:spPr bwMode="auto">
            <a:xfrm>
              <a:off x="2718" y="1703"/>
              <a:ext cx="864" cy="288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non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6" name="_s1039"/>
            <p:cNvSpPr>
              <a:spLocks noChangeArrowheads="1"/>
            </p:cNvSpPr>
            <p:nvPr/>
          </p:nvSpPr>
          <p:spPr bwMode="auto">
            <a:xfrm>
              <a:off x="1134" y="2135"/>
              <a:ext cx="864" cy="288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non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7" name="_s1040"/>
            <p:cNvSpPr>
              <a:spLocks noChangeArrowheads="1"/>
            </p:cNvSpPr>
            <p:nvPr/>
          </p:nvSpPr>
          <p:spPr bwMode="auto">
            <a:xfrm>
              <a:off x="1134" y="2567"/>
              <a:ext cx="864" cy="288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non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8" name="_s1041"/>
            <p:cNvSpPr>
              <a:spLocks noChangeArrowheads="1"/>
            </p:cNvSpPr>
            <p:nvPr/>
          </p:nvSpPr>
          <p:spPr bwMode="auto">
            <a:xfrm>
              <a:off x="1134" y="2999"/>
              <a:ext cx="864" cy="288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non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9" name="_s1042"/>
            <p:cNvSpPr>
              <a:spLocks noChangeArrowheads="1"/>
            </p:cNvSpPr>
            <p:nvPr/>
          </p:nvSpPr>
          <p:spPr bwMode="auto">
            <a:xfrm>
              <a:off x="3294" y="2135"/>
              <a:ext cx="864" cy="288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non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" name="_s1043"/>
            <p:cNvSpPr>
              <a:spLocks noChangeArrowheads="1"/>
            </p:cNvSpPr>
            <p:nvPr/>
          </p:nvSpPr>
          <p:spPr bwMode="auto">
            <a:xfrm>
              <a:off x="3294" y="2567"/>
              <a:ext cx="863" cy="288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non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1" name="_s1044"/>
            <p:cNvSpPr>
              <a:spLocks noChangeArrowheads="1"/>
            </p:cNvSpPr>
            <p:nvPr/>
          </p:nvSpPr>
          <p:spPr bwMode="auto">
            <a:xfrm>
              <a:off x="3294" y="2999"/>
              <a:ext cx="863" cy="288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non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sp>
        <p:nvSpPr>
          <p:cNvPr id="21534" name="Text Box 30"/>
          <p:cNvSpPr txBox="1">
            <a:spLocks noChangeArrowheads="1"/>
          </p:cNvSpPr>
          <p:nvPr/>
        </p:nvSpPr>
        <p:spPr bwMode="auto">
          <a:xfrm>
            <a:off x="3143251" y="2133600"/>
            <a:ext cx="28813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ru-RU" sz="2400" u="sng" dirty="0"/>
              <a:t>Водопроницаемые</a:t>
            </a:r>
          </a:p>
        </p:txBody>
      </p:sp>
      <p:sp>
        <p:nvSpPr>
          <p:cNvPr id="21535" name="Text Box 31"/>
          <p:cNvSpPr txBox="1">
            <a:spLocks noChangeArrowheads="1"/>
          </p:cNvSpPr>
          <p:nvPr/>
        </p:nvSpPr>
        <p:spPr bwMode="auto">
          <a:xfrm>
            <a:off x="6600825" y="2133600"/>
            <a:ext cx="25209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ru-RU" sz="2400" u="sng" dirty="0" smtClean="0"/>
              <a:t>Водоупорные </a:t>
            </a:r>
            <a:endParaRPr lang="ru-RU" sz="2400" u="sng" dirty="0"/>
          </a:p>
        </p:txBody>
      </p:sp>
      <p:sp>
        <p:nvSpPr>
          <p:cNvPr id="21536" name="Text Box 32"/>
          <p:cNvSpPr txBox="1">
            <a:spLocks noChangeArrowheads="1"/>
          </p:cNvSpPr>
          <p:nvPr/>
        </p:nvSpPr>
        <p:spPr bwMode="auto">
          <a:xfrm>
            <a:off x="2063751" y="3429000"/>
            <a:ext cx="15843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ru-RU" sz="2400"/>
              <a:t>песок</a:t>
            </a:r>
          </a:p>
        </p:txBody>
      </p:sp>
      <p:sp>
        <p:nvSpPr>
          <p:cNvPr id="21537" name="Text Box 33"/>
          <p:cNvSpPr txBox="1">
            <a:spLocks noChangeArrowheads="1"/>
          </p:cNvSpPr>
          <p:nvPr/>
        </p:nvSpPr>
        <p:spPr bwMode="auto">
          <a:xfrm>
            <a:off x="2135188" y="4652963"/>
            <a:ext cx="143986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ru-RU" sz="2400"/>
              <a:t>галька</a:t>
            </a:r>
          </a:p>
        </p:txBody>
      </p:sp>
      <p:sp>
        <p:nvSpPr>
          <p:cNvPr id="21538" name="Text Box 34"/>
          <p:cNvSpPr txBox="1">
            <a:spLocks noChangeArrowheads="1"/>
          </p:cNvSpPr>
          <p:nvPr/>
        </p:nvSpPr>
        <p:spPr bwMode="auto">
          <a:xfrm>
            <a:off x="2063750" y="5949950"/>
            <a:ext cx="15113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ru-RU" sz="2400"/>
              <a:t>гравий</a:t>
            </a:r>
          </a:p>
        </p:txBody>
      </p:sp>
      <p:sp>
        <p:nvSpPr>
          <p:cNvPr id="21539" name="Text Box 35"/>
          <p:cNvSpPr txBox="1">
            <a:spLocks noChangeArrowheads="1"/>
          </p:cNvSpPr>
          <p:nvPr/>
        </p:nvSpPr>
        <p:spPr bwMode="auto">
          <a:xfrm>
            <a:off x="8832850" y="3429000"/>
            <a:ext cx="1295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ru-RU" sz="2400"/>
              <a:t>глина</a:t>
            </a:r>
          </a:p>
        </p:txBody>
      </p:sp>
      <p:sp>
        <p:nvSpPr>
          <p:cNvPr id="21540" name="Text Box 36"/>
          <p:cNvSpPr txBox="1">
            <a:spLocks noChangeArrowheads="1"/>
          </p:cNvSpPr>
          <p:nvPr/>
        </p:nvSpPr>
        <p:spPr bwMode="auto">
          <a:xfrm>
            <a:off x="8688388" y="4652963"/>
            <a:ext cx="15113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ru-RU" sz="2400"/>
              <a:t>мрамор</a:t>
            </a:r>
          </a:p>
        </p:txBody>
      </p:sp>
      <p:sp>
        <p:nvSpPr>
          <p:cNvPr id="21541" name="Text Box 37"/>
          <p:cNvSpPr txBox="1">
            <a:spLocks noChangeArrowheads="1"/>
          </p:cNvSpPr>
          <p:nvPr/>
        </p:nvSpPr>
        <p:spPr bwMode="auto">
          <a:xfrm>
            <a:off x="8688389" y="5949950"/>
            <a:ext cx="13684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ru-RU" sz="2400"/>
              <a:t>гранит</a:t>
            </a:r>
          </a:p>
        </p:txBody>
      </p:sp>
    </p:spTree>
    <p:extLst>
      <p:ext uri="{BB962C8B-B14F-4D97-AF65-F5344CB8AC3E}">
        <p14:creationId xmlns:p14="http://schemas.microsoft.com/office/powerpoint/2010/main" val="20819173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15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215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1000" fill="hold"/>
                                        <p:tgtEl>
                                          <p:spTgt spid="215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1000" fill="hold"/>
                                        <p:tgtEl>
                                          <p:spTgt spid="215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000"/>
                            </p:stCondLst>
                            <p:childTnLst>
                              <p:par>
                                <p:cTn id="24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215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1000" fill="hold"/>
                                        <p:tgtEl>
                                          <p:spTgt spid="215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000"/>
                            </p:stCondLst>
                            <p:childTnLst>
                              <p:par>
                                <p:cTn id="2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215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215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3000"/>
                            </p:stCondLst>
                            <p:childTnLst>
                              <p:par>
                                <p:cTn id="34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1000" fill="hold"/>
                                        <p:tgtEl>
                                          <p:spTgt spid="215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1000" fill="hold"/>
                                        <p:tgtEl>
                                          <p:spTgt spid="215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4000"/>
                            </p:stCondLst>
                            <p:childTnLst>
                              <p:par>
                                <p:cTn id="3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1000" fill="hold"/>
                                        <p:tgtEl>
                                          <p:spTgt spid="215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1000" fill="hold"/>
                                        <p:tgtEl>
                                          <p:spTgt spid="215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5000"/>
                            </p:stCondLst>
                            <p:childTnLst>
                              <p:par>
                                <p:cTn id="44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1000" fill="hold"/>
                                        <p:tgtEl>
                                          <p:spTgt spid="215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1000" fill="hold"/>
                                        <p:tgtEl>
                                          <p:spTgt spid="215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34" grpId="0"/>
      <p:bldP spid="21535" grpId="0"/>
      <p:bldP spid="21536" grpId="0"/>
      <p:bldP spid="21537" grpId="0"/>
      <p:bldP spid="21538" grpId="0"/>
      <p:bldP spid="21539" grpId="0"/>
      <p:bldP spid="21540" grpId="0"/>
      <p:bldP spid="2154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947576" y="1341438"/>
            <a:ext cx="4504524" cy="3992562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ru-RU" sz="3200" dirty="0" smtClean="0"/>
              <a:t>Почва 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ru-RU" sz="3200" dirty="0" smtClean="0"/>
              <a:t>Водопроницаемый 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ru-RU" sz="3200" dirty="0" smtClean="0"/>
              <a:t>Водоупорный 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ru-RU" sz="3200" dirty="0" smtClean="0"/>
              <a:t>Водопроницаемый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ru-RU" sz="3200" dirty="0" smtClean="0"/>
              <a:t>Водоупорный </a:t>
            </a:r>
          </a:p>
          <a:p>
            <a:pPr eaLnBrk="1" hangingPunct="1">
              <a:buFont typeface="Wingdings" pitchFamily="2" charset="2"/>
              <a:buNone/>
              <a:defRPr/>
            </a:pPr>
            <a:endParaRPr lang="ru-RU" dirty="0" smtClean="0"/>
          </a:p>
        </p:txBody>
      </p:sp>
      <p:pic>
        <p:nvPicPr>
          <p:cNvPr id="10244" name="Picture 4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230588" y="1517631"/>
            <a:ext cx="5759052" cy="2901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6629" name="Text Box 5"/>
          <p:cNvSpPr txBox="1">
            <a:spLocks noChangeArrowheads="1"/>
          </p:cNvSpPr>
          <p:nvPr/>
        </p:nvSpPr>
        <p:spPr bwMode="auto">
          <a:xfrm>
            <a:off x="469127" y="5229226"/>
            <a:ext cx="11060263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l">
              <a:spcBef>
                <a:spcPct val="50000"/>
              </a:spcBef>
            </a:pPr>
            <a:r>
              <a:rPr lang="ru-RU" sz="3200" b="1" dirty="0"/>
              <a:t>Слои горных пород, поры и трещины которых заполнены подземной водой, называются водоносными.</a:t>
            </a:r>
          </a:p>
        </p:txBody>
      </p:sp>
      <p:sp>
        <p:nvSpPr>
          <p:cNvPr id="26630" name="Line 6"/>
          <p:cNvSpPr>
            <a:spLocks noChangeShapeType="1"/>
          </p:cNvSpPr>
          <p:nvPr/>
        </p:nvSpPr>
        <p:spPr bwMode="auto">
          <a:xfrm flipH="1" flipV="1">
            <a:off x="2424113" y="2060575"/>
            <a:ext cx="1223962" cy="3384550"/>
          </a:xfrm>
          <a:prstGeom prst="line">
            <a:avLst/>
          </a:prstGeom>
          <a:noFill/>
          <a:ln w="57150">
            <a:solidFill>
              <a:schemeClr val="bg2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26631" name="Line 7"/>
          <p:cNvSpPr>
            <a:spLocks noChangeShapeType="1"/>
          </p:cNvSpPr>
          <p:nvPr/>
        </p:nvSpPr>
        <p:spPr bwMode="auto">
          <a:xfrm flipV="1">
            <a:off x="3648075" y="3284538"/>
            <a:ext cx="71438" cy="2089150"/>
          </a:xfrm>
          <a:prstGeom prst="line">
            <a:avLst/>
          </a:prstGeom>
          <a:noFill/>
          <a:ln w="57150">
            <a:solidFill>
              <a:schemeClr val="bg2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644294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500"/>
                            </p:stCondLst>
                            <p:childTnLst>
                              <p:par>
                                <p:cTn id="1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2000" fill="hold"/>
                                        <p:tgtEl>
                                          <p:spTgt spid="26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2000" fill="hold"/>
                                        <p:tgtEl>
                                          <p:spTgt spid="26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4500"/>
                            </p:stCondLst>
                            <p:childTnLst>
                              <p:par>
                                <p:cTn id="2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2000" fill="hold"/>
                                        <p:tgtEl>
                                          <p:spTgt spid="266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2000" fill="hold"/>
                                        <p:tgtEl>
                                          <p:spTgt spid="266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266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66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266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66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66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30" grpId="0" animBg="1"/>
      <p:bldP spid="26631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</a:rPr>
              <a:t>ВИДЫ ПОДЗЕМНЫХ ВОД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359672"/>
            <a:ext cx="10515600" cy="5319423"/>
          </a:xfrm>
        </p:spPr>
        <p:txBody>
          <a:bodyPr/>
          <a:lstStyle/>
          <a:p>
            <a:pPr marL="0" indent="0">
              <a:buNone/>
            </a:pPr>
            <a:r>
              <a:rPr lang="ru-RU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УСЛОВИЯМ ЗАЛЕГАНИЯ:</a:t>
            </a:r>
            <a:endParaRPr lang="ru-RU" sz="36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ВЕРХОВОДКА</a:t>
            </a:r>
            <a:endParaRPr lang="ru-RU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ГРУНТОВЫЕ </a:t>
            </a:r>
            <a:r>
              <a:rPr lang="ru-RU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ВОДЫ</a:t>
            </a:r>
            <a:endParaRPr lang="ru-RU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МЕЖПЛАСТОВЫЕ </a:t>
            </a:r>
            <a:r>
              <a:rPr lang="ru-RU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ВОДЫ </a:t>
            </a:r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(БЕЗНАПОРНЫЕ)</a:t>
            </a:r>
          </a:p>
          <a:p>
            <a:r>
              <a:rPr lang="ru-RU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АРТЕЗИАНСКИЕ </a:t>
            </a:r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(НАПОРНЫЕ) ВОДЫ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09233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>
          <a:xfrm>
            <a:off x="413468" y="115889"/>
            <a:ext cx="11600953" cy="1139825"/>
          </a:xfrm>
        </p:spPr>
        <p:txBody>
          <a:bodyPr>
            <a:normAutofit/>
          </a:bodyPr>
          <a:lstStyle/>
          <a:p>
            <a:pPr algn="l" eaLnBrk="1" hangingPunct="1">
              <a:defRPr/>
            </a:pP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Воды,  содержащиеся в водоносном слое, не прикрытом сверху водоупорными породами, называются грунтовыми. 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1825625"/>
            <a:ext cx="3776664" cy="4351338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ru-RU" sz="3600" b="1" dirty="0" smtClean="0"/>
              <a:t>Грунтовые 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ru-RU" sz="3600" b="1" dirty="0" smtClean="0"/>
              <a:t>воды</a:t>
            </a:r>
          </a:p>
        </p:txBody>
      </p:sp>
      <p:pic>
        <p:nvPicPr>
          <p:cNvPr id="27653" name="Picture 5" descr="Подземные воды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4727576" y="1412876"/>
            <a:ext cx="5940425" cy="5445125"/>
          </a:xfrm>
          <a:prstGeom prst="rect">
            <a:avLst/>
          </a:prstGeom>
          <a:noFill/>
          <a:ln w="3175">
            <a:solidFill>
              <a:srgbClr val="333333"/>
            </a:solidFill>
            <a:miter lim="800000"/>
            <a:headEnd/>
            <a:tailEnd/>
          </a:ln>
          <a:effectLst>
            <a:outerShdw dist="125724" dir="2700000" algn="ctr" rotWithShape="0">
              <a:srgbClr val="333333">
                <a:alpha val="50000"/>
              </a:srgbClr>
            </a:outerShdw>
          </a:effectLst>
        </p:spPr>
      </p:pic>
      <p:sp>
        <p:nvSpPr>
          <p:cNvPr id="27654" name="Line 6"/>
          <p:cNvSpPr>
            <a:spLocks noChangeShapeType="1"/>
          </p:cNvSpPr>
          <p:nvPr/>
        </p:nvSpPr>
        <p:spPr bwMode="auto">
          <a:xfrm>
            <a:off x="3287714" y="2205038"/>
            <a:ext cx="2592387" cy="1223962"/>
          </a:xfrm>
          <a:prstGeom prst="line">
            <a:avLst/>
          </a:prstGeom>
          <a:noFill/>
          <a:ln w="76200">
            <a:solidFill>
              <a:schemeClr val="tx2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pic>
        <p:nvPicPr>
          <p:cNvPr id="27655" name="Picture 7" descr="25_01_00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500933" y="3005593"/>
            <a:ext cx="4113932" cy="37412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295" name="Text Box 8"/>
          <p:cNvSpPr txBox="1">
            <a:spLocks noChangeArrowheads="1"/>
          </p:cNvSpPr>
          <p:nvPr/>
        </p:nvSpPr>
        <p:spPr bwMode="auto">
          <a:xfrm>
            <a:off x="9409114" y="3716338"/>
            <a:ext cx="125888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ru-RU"/>
          </a:p>
        </p:txBody>
      </p:sp>
      <p:sp>
        <p:nvSpPr>
          <p:cNvPr id="27657" name="Text Box 9"/>
          <p:cNvSpPr txBox="1">
            <a:spLocks noChangeArrowheads="1"/>
          </p:cNvSpPr>
          <p:nvPr/>
        </p:nvSpPr>
        <p:spPr bwMode="auto">
          <a:xfrm>
            <a:off x="9409115" y="3500437"/>
            <a:ext cx="1062754" cy="369332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ru-RU" dirty="0">
                <a:solidFill>
                  <a:schemeClr val="bg1"/>
                </a:solidFill>
              </a:rPr>
              <a:t>Родники </a:t>
            </a:r>
          </a:p>
        </p:txBody>
      </p:sp>
      <p:sp>
        <p:nvSpPr>
          <p:cNvPr id="27659" name="Line 11"/>
          <p:cNvSpPr>
            <a:spLocks noChangeShapeType="1"/>
          </p:cNvSpPr>
          <p:nvPr/>
        </p:nvSpPr>
        <p:spPr bwMode="auto">
          <a:xfrm flipH="1">
            <a:off x="8256589" y="4005263"/>
            <a:ext cx="1584325" cy="360362"/>
          </a:xfrm>
          <a:prstGeom prst="line">
            <a:avLst/>
          </a:prstGeom>
          <a:noFill/>
          <a:ln w="57150">
            <a:solidFill>
              <a:schemeClr val="bg2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27661" name="Line 13"/>
          <p:cNvSpPr>
            <a:spLocks noChangeShapeType="1"/>
          </p:cNvSpPr>
          <p:nvPr/>
        </p:nvSpPr>
        <p:spPr bwMode="auto">
          <a:xfrm flipH="1">
            <a:off x="9264651" y="4005263"/>
            <a:ext cx="576263" cy="1295400"/>
          </a:xfrm>
          <a:prstGeom prst="line">
            <a:avLst/>
          </a:prstGeom>
          <a:noFill/>
          <a:ln w="57150">
            <a:solidFill>
              <a:schemeClr val="bg2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70423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76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76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2765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76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76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0" dur="1000"/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7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7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5" dur="1000"/>
                                        <p:tgtEl>
                                          <p:spTgt spid="27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76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76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76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76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276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2000"/>
                                        <p:tgtEl>
                                          <p:spTgt spid="276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2000"/>
                            </p:stCondLst>
                            <p:childTnLst>
                              <p:par>
                                <p:cTn id="43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1000" fill="hold"/>
                                        <p:tgtEl>
                                          <p:spTgt spid="276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1000" fill="hold"/>
                                        <p:tgtEl>
                                          <p:spTgt spid="276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76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76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0" grpId="0"/>
      <p:bldP spid="27654" grpId="0" animBg="1"/>
      <p:bldP spid="27657" grpId="0" animBg="1"/>
      <p:bldP spid="27659" grpId="0" animBg="1"/>
      <p:bldP spid="27661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>
          <a:xfrm>
            <a:off x="119270" y="115889"/>
            <a:ext cx="12014420" cy="1139825"/>
          </a:xfrm>
        </p:spPr>
        <p:txBody>
          <a:bodyPr>
            <a:noAutofit/>
          </a:bodyPr>
          <a:lstStyle/>
          <a:p>
            <a:pPr algn="l" eaLnBrk="1" hangingPunct="1">
              <a:defRPr/>
            </a:pP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Подземные  воды, заключенные между двумя водоупорными пластами называются межпластовыми.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83221" y="1600201"/>
            <a:ext cx="4377791" cy="5189017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Межпластовые 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воды</a:t>
            </a:r>
          </a:p>
        </p:txBody>
      </p:sp>
      <p:pic>
        <p:nvPicPr>
          <p:cNvPr id="30724" name="Picture 4" descr="Подземные воды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4751852" y="1412875"/>
            <a:ext cx="6916863" cy="5445125"/>
          </a:xfrm>
          <a:prstGeom prst="rect">
            <a:avLst/>
          </a:prstGeom>
          <a:noFill/>
          <a:ln w="3175">
            <a:solidFill>
              <a:srgbClr val="333333"/>
            </a:solidFill>
            <a:miter lim="800000"/>
            <a:headEnd/>
            <a:tailEnd/>
          </a:ln>
          <a:effectLst>
            <a:outerShdw dist="125724" dir="2700000" algn="ctr" rotWithShape="0">
              <a:srgbClr val="333333">
                <a:alpha val="50000"/>
              </a:srgbClr>
            </a:outerShdw>
          </a:effectLst>
        </p:spPr>
      </p:pic>
      <p:sp>
        <p:nvSpPr>
          <p:cNvPr id="30725" name="Line 5"/>
          <p:cNvSpPr>
            <a:spLocks noChangeShapeType="1"/>
          </p:cNvSpPr>
          <p:nvPr/>
        </p:nvSpPr>
        <p:spPr bwMode="auto">
          <a:xfrm>
            <a:off x="2711451" y="2276475"/>
            <a:ext cx="3313113" cy="2089150"/>
          </a:xfrm>
          <a:prstGeom prst="line">
            <a:avLst/>
          </a:prstGeom>
          <a:noFill/>
          <a:ln w="57150">
            <a:solidFill>
              <a:schemeClr val="tx2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0617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07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07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307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07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0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307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07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07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2" grpId="0"/>
      <p:bldP spid="3072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954471" y="0"/>
            <a:ext cx="4135030" cy="2379058"/>
          </a:xfrm>
        </p:spPr>
        <p:txBody>
          <a:bodyPr>
            <a:normAutofit fontScale="92500" lnSpcReduction="20000"/>
          </a:bodyPr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ru-RU" b="1" dirty="0"/>
              <a:t>    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Артезианские воды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это воды, которые могут изливаться на поверхность земли (фонтанировать).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ru-RU" sz="2400" dirty="0"/>
              <a:t>    </a:t>
            </a:r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210393" y="137564"/>
            <a:ext cx="7436580" cy="6720435"/>
            <a:chOff x="952" y="630"/>
            <a:chExt cx="3855" cy="3060"/>
          </a:xfrm>
        </p:grpSpPr>
        <p:pic>
          <p:nvPicPr>
            <p:cNvPr id="31749" name="Picture 5" descr="Артезианский источник">
              <a:hlinkClick r:id="rId2" action="ppaction://hlinksldjump"/>
            </p:cNvPr>
            <p:cNvPicPr>
              <a:picLocks noChangeAspect="1" noChangeArrowheads="1"/>
            </p:cNvPicPr>
            <p:nvPr/>
          </p:nvPicPr>
          <p:blipFill>
            <a:blip r:embed="rId3" cstate="email"/>
            <a:srcRect/>
            <a:stretch>
              <a:fillRect/>
            </a:stretch>
          </p:blipFill>
          <p:spPr bwMode="auto">
            <a:xfrm>
              <a:off x="952" y="630"/>
              <a:ext cx="3855" cy="3060"/>
            </a:xfrm>
            <a:prstGeom prst="rect">
              <a:avLst/>
            </a:prstGeom>
            <a:noFill/>
            <a:ln w="3175">
              <a:solidFill>
                <a:srgbClr val="333333"/>
              </a:solidFill>
              <a:miter lim="800000"/>
              <a:headEnd/>
              <a:tailEnd/>
            </a:ln>
            <a:effectLst>
              <a:outerShdw dist="117088" dir="2436078" algn="ctr" rotWithShape="0">
                <a:srgbClr val="333333">
                  <a:alpha val="50000"/>
                </a:srgbClr>
              </a:outerShdw>
            </a:effectLst>
          </p:spPr>
        </p:pic>
        <p:sp>
          <p:nvSpPr>
            <p:cNvPr id="14342" name="Rectangle 6"/>
            <p:cNvSpPr>
              <a:spLocks noChangeArrowheads="1"/>
            </p:cNvSpPr>
            <p:nvPr/>
          </p:nvSpPr>
          <p:spPr bwMode="auto">
            <a:xfrm>
              <a:off x="1020" y="799"/>
              <a:ext cx="2088" cy="182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ru-RU" sz="2400" dirty="0">
                  <a:solidFill>
                    <a:srgbClr val="000000"/>
                  </a:solidFill>
                </a:rPr>
                <a:t>        </a:t>
              </a:r>
              <a:r>
                <a:rPr lang="ru-RU" sz="2400" b="1" dirty="0">
                  <a:solidFill>
                    <a:srgbClr val="000000"/>
                  </a:solidFill>
                </a:rPr>
                <a:t>Артезианский источник</a:t>
              </a:r>
            </a:p>
          </p:txBody>
        </p:sp>
      </p:grpSp>
      <p:pic>
        <p:nvPicPr>
          <p:cNvPr id="31752" name="Picture 8" descr="b24695-1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7896225" y="1602224"/>
            <a:ext cx="4193276" cy="52557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40488217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" dur="3000"/>
                                        <p:tgtEl>
                                          <p:spTgt spid="317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4000"/>
                            </p:stCondLst>
                            <p:childTnLst>
                              <p:par>
                                <p:cTn id="1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17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245</TotalTime>
  <Words>636</Words>
  <Application>Microsoft Office PowerPoint</Application>
  <PresentationFormat>Широкоэкранный</PresentationFormat>
  <Paragraphs>159</Paragraphs>
  <Slides>20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7" baseType="lpstr">
      <vt:lpstr>Arial</vt:lpstr>
      <vt:lpstr>Calibri</vt:lpstr>
      <vt:lpstr>Calibri Light</vt:lpstr>
      <vt:lpstr>Times New Roman</vt:lpstr>
      <vt:lpstr>Wingdings</vt:lpstr>
      <vt:lpstr>Тема Office</vt:lpstr>
      <vt:lpstr>Документ</vt:lpstr>
      <vt:lpstr>ПОДЗЕМНЫЕ ВОДЫ</vt:lpstr>
      <vt:lpstr>Презентация PowerPoint</vt:lpstr>
      <vt:lpstr>Подземные воды — воды, находящиеся в земной коре.</vt:lpstr>
      <vt:lpstr>  Горные породы и их водопроницаемость</vt:lpstr>
      <vt:lpstr>Презентация PowerPoint</vt:lpstr>
      <vt:lpstr>ВИДЫ ПОДЗЕМНЫХ ВОД</vt:lpstr>
      <vt:lpstr>Воды,  содержащиеся в водоносном слое, не прикрытом сверху водоупорными породами, называются грунтовыми. </vt:lpstr>
      <vt:lpstr>Подземные  воды, заключенные между двумя водоупорными пластами называются межпластовыми.</vt:lpstr>
      <vt:lpstr>Презентация PowerPoint</vt:lpstr>
      <vt:lpstr>Презентация PowerPoint</vt:lpstr>
      <vt:lpstr>ВИДЫ ПОДЗЕМНЫХ ВОД</vt:lpstr>
      <vt:lpstr>ВИДЫ ПОДЗЕМНЫХ ВОД</vt:lpstr>
      <vt:lpstr>ВИДЫ ПОДЗЕМНЫХ ВОД</vt:lpstr>
      <vt:lpstr>Презентация PowerPoint</vt:lpstr>
      <vt:lpstr>Презентация PowerPoint</vt:lpstr>
      <vt:lpstr>Наиболее известные минеральные источники </vt:lpstr>
      <vt:lpstr>Значение подземных вод </vt:lpstr>
      <vt:lpstr>Охрана подземных вод.</vt:lpstr>
      <vt:lpstr>Найди соответствие</vt:lpstr>
      <vt:lpstr>Проверка 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ПОДЗЕМНЫЕ ВОДЫ</dc:title>
  <dc:creator>Пользователь Windows</dc:creator>
  <cp:lastModifiedBy>рпппппззнииан</cp:lastModifiedBy>
  <cp:revision>64</cp:revision>
  <dcterms:created xsi:type="dcterms:W3CDTF">2016-11-14T19:27:38Z</dcterms:created>
  <dcterms:modified xsi:type="dcterms:W3CDTF">2019-01-20T11:29:59Z</dcterms:modified>
</cp:coreProperties>
</file>