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80" r:id="rId2"/>
    <p:sldId id="321" r:id="rId3"/>
    <p:sldId id="335" r:id="rId4"/>
    <p:sldId id="324" r:id="rId5"/>
    <p:sldId id="277" r:id="rId6"/>
    <p:sldId id="325" r:id="rId7"/>
    <p:sldId id="330" r:id="rId8"/>
    <p:sldId id="326" r:id="rId9"/>
    <p:sldId id="275" r:id="rId10"/>
    <p:sldId id="305" r:id="rId11"/>
    <p:sldId id="322" r:id="rId12"/>
    <p:sldId id="288" r:id="rId13"/>
    <p:sldId id="327" r:id="rId14"/>
    <p:sldId id="331" r:id="rId15"/>
    <p:sldId id="328" r:id="rId16"/>
    <p:sldId id="329" r:id="rId17"/>
    <p:sldId id="332" r:id="rId18"/>
    <p:sldId id="333" r:id="rId19"/>
    <p:sldId id="282" r:id="rId20"/>
    <p:sldId id="334" r:id="rId21"/>
    <p:sldId id="338" r:id="rId22"/>
    <p:sldId id="291" r:id="rId23"/>
    <p:sldId id="337" r:id="rId2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Клюшкины"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23"/>
    <p:penClr>
      <a:srgbClr val="99FF66"/>
    </p:penClr>
    <p:extLst>
      <p:ext uri="{EC167BDD-8182-4AB7-AECC-EB403E3ABB37}">
        <p14:laserClr xmlns:p14="http://schemas.microsoft.com/office/powerpoint/2010/main">
          <a:srgbClr val="00FF00"/>
        </p14:laserClr>
      </p:ext>
      <p:ext uri="{2FDB2607-1784-4EEB-B798-7EB5836EED8A}">
        <p14:showMediaCtrls xmlns:p14="http://schemas.microsoft.com/office/powerpoint/2010/main" val="1"/>
      </p:ext>
    </p:extLst>
  </p:showPr>
  <p:clrMru>
    <a:srgbClr val="FF9900"/>
    <a:srgbClr val="FF00FF"/>
    <a:srgbClr val="CCCC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930" y="24"/>
      </p:cViewPr>
      <p:guideLst>
        <p:guide orient="horz"/>
        <p:guide/>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7.png"/></Relationships>
</file>

<file path=ppt/diagrams/_rels/drawing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7.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E7F1AE-CD57-4C68-B18D-228EF1A1122E}" type="doc">
      <dgm:prSet loTypeId="urn:microsoft.com/office/officeart/2005/8/layout/venn1" loCatId="relationship" qsTypeId="urn:microsoft.com/office/officeart/2005/8/quickstyle/3d1" qsCatId="3D" csTypeId="urn:microsoft.com/office/officeart/2005/8/colors/colorful5" csCatId="colorful" phldr="1"/>
      <dgm:spPr/>
      <dgm:t>
        <a:bodyPr/>
        <a:lstStyle/>
        <a:p>
          <a:endParaRPr lang="ru-RU"/>
        </a:p>
      </dgm:t>
    </dgm:pt>
    <dgm:pt modelId="{3A5F195D-59AA-4E9B-81AE-FA4F19925F67}">
      <dgm:prSet custT="1"/>
      <dgm:spPr/>
      <dgm:t>
        <a:bodyPr/>
        <a:lstStyle/>
        <a:p>
          <a:pPr rtl="0"/>
          <a:r>
            <a:rPr lang="ru-RU" sz="1400" b="1" i="0" dirty="0" smtClean="0">
              <a:solidFill>
                <a:schemeClr val="accent5"/>
              </a:solidFill>
            </a:rPr>
            <a:t>4. Является одним из методов развивающего обучения и самообразования;</a:t>
          </a:r>
          <a:endParaRPr lang="ru-RU" sz="1400" i="0" dirty="0">
            <a:solidFill>
              <a:schemeClr val="accent5"/>
            </a:solidFill>
          </a:endParaRPr>
        </a:p>
      </dgm:t>
    </dgm:pt>
    <dgm:pt modelId="{0097F5CD-3F2C-4296-87AE-EE02912D39ED}" type="parTrans" cxnId="{87392030-2267-461C-B6CB-5B289C93F255}">
      <dgm:prSet/>
      <dgm:spPr/>
      <dgm:t>
        <a:bodyPr/>
        <a:lstStyle/>
        <a:p>
          <a:endParaRPr lang="ru-RU"/>
        </a:p>
      </dgm:t>
    </dgm:pt>
    <dgm:pt modelId="{823ECF12-7E2D-4C4B-9313-5E33A56C6409}" type="sibTrans" cxnId="{87392030-2267-461C-B6CB-5B289C93F255}">
      <dgm:prSet/>
      <dgm:spPr/>
      <dgm:t>
        <a:bodyPr/>
        <a:lstStyle/>
        <a:p>
          <a:endParaRPr lang="ru-RU"/>
        </a:p>
      </dgm:t>
    </dgm:pt>
    <dgm:pt modelId="{ED5BF2BF-79A7-4C5B-A8DD-F0B055C996D9}">
      <dgm:prSet custT="1"/>
      <dgm:spPr/>
      <dgm:t>
        <a:bodyPr/>
        <a:lstStyle/>
        <a:p>
          <a:pPr rtl="0"/>
          <a:r>
            <a:rPr lang="ru-RU" sz="1600" b="1" i="1" dirty="0" smtClean="0">
              <a:solidFill>
                <a:srgbClr val="0070C0"/>
              </a:solidFill>
            </a:rPr>
            <a:t>5. Способствует выработке исследовательских умений</a:t>
          </a:r>
          <a:r>
            <a:rPr lang="ru-RU" sz="700" b="1" i="1" dirty="0" smtClean="0"/>
            <a:t>;</a:t>
          </a:r>
          <a:endParaRPr lang="ru-RU" sz="700" dirty="0"/>
        </a:p>
      </dgm:t>
    </dgm:pt>
    <dgm:pt modelId="{B08A2466-6815-4C32-93EF-1EB9313D211D}" type="parTrans" cxnId="{240F5A49-F8AC-4899-919F-65939816B930}">
      <dgm:prSet/>
      <dgm:spPr/>
      <dgm:t>
        <a:bodyPr/>
        <a:lstStyle/>
        <a:p>
          <a:endParaRPr lang="ru-RU"/>
        </a:p>
      </dgm:t>
    </dgm:pt>
    <dgm:pt modelId="{CF80D8C4-5FBB-4FE2-97BF-B2BA5D7192E7}" type="sibTrans" cxnId="{240F5A49-F8AC-4899-919F-65939816B930}">
      <dgm:prSet/>
      <dgm:spPr/>
      <dgm:t>
        <a:bodyPr/>
        <a:lstStyle/>
        <a:p>
          <a:endParaRPr lang="ru-RU"/>
        </a:p>
      </dgm:t>
    </dgm:pt>
    <dgm:pt modelId="{B88DA594-01AC-4D9C-B5C1-E1F226D7454D}">
      <dgm:prSet custT="1"/>
      <dgm:spPr/>
      <dgm:t>
        <a:bodyPr/>
        <a:lstStyle/>
        <a:p>
          <a:pPr rtl="0"/>
          <a:r>
            <a:rPr lang="ru-RU" sz="1600" b="1" i="1" dirty="0" smtClean="0">
              <a:solidFill>
                <a:srgbClr val="7030A0"/>
              </a:solidFill>
            </a:rPr>
            <a:t>6. Способствует развитию креативности и логического мышления</a:t>
          </a:r>
          <a:r>
            <a:rPr lang="ru-RU" sz="700" b="1" i="1" dirty="0" smtClean="0">
              <a:solidFill>
                <a:srgbClr val="7030A0"/>
              </a:solidFill>
            </a:rPr>
            <a:t>;</a:t>
          </a:r>
          <a:endParaRPr lang="ru-RU" sz="700" dirty="0">
            <a:solidFill>
              <a:srgbClr val="7030A0"/>
            </a:solidFill>
          </a:endParaRPr>
        </a:p>
      </dgm:t>
    </dgm:pt>
    <dgm:pt modelId="{CF9CEC25-3487-4564-83A2-239F7C9CC88D}" type="parTrans" cxnId="{51EA0FB6-C80C-4E51-82E5-FB242479B1E6}">
      <dgm:prSet/>
      <dgm:spPr/>
      <dgm:t>
        <a:bodyPr/>
        <a:lstStyle/>
        <a:p>
          <a:endParaRPr lang="ru-RU"/>
        </a:p>
      </dgm:t>
    </dgm:pt>
    <dgm:pt modelId="{CD55BA6D-6C3F-4288-B5B8-7FFD849B1440}" type="sibTrans" cxnId="{51EA0FB6-C80C-4E51-82E5-FB242479B1E6}">
      <dgm:prSet/>
      <dgm:spPr/>
      <dgm:t>
        <a:bodyPr/>
        <a:lstStyle/>
        <a:p>
          <a:endParaRPr lang="ru-RU"/>
        </a:p>
      </dgm:t>
    </dgm:pt>
    <dgm:pt modelId="{BF8B83F5-1398-4B0E-BDF7-2A378ED7102C}">
      <dgm:prSet custT="1"/>
      <dgm:spPr/>
      <dgm:t>
        <a:bodyPr/>
        <a:lstStyle/>
        <a:p>
          <a:pPr rtl="0"/>
          <a:r>
            <a:rPr lang="ru-RU" sz="1600" b="1" i="1" dirty="0" smtClean="0">
              <a:solidFill>
                <a:schemeClr val="accent2">
                  <a:lumMod val="75000"/>
                </a:schemeClr>
              </a:solidFill>
            </a:rPr>
            <a:t>7. Объединяет знания, полученные на курсах повышения квалификации</a:t>
          </a:r>
          <a:r>
            <a:rPr lang="ru-RU" sz="900" b="1" i="1" dirty="0" smtClean="0">
              <a:solidFill>
                <a:schemeClr val="accent2">
                  <a:lumMod val="75000"/>
                </a:schemeClr>
              </a:solidFill>
            </a:rPr>
            <a:t>;</a:t>
          </a:r>
          <a:endParaRPr lang="ru-RU" sz="900" dirty="0">
            <a:solidFill>
              <a:schemeClr val="accent2">
                <a:lumMod val="75000"/>
              </a:schemeClr>
            </a:solidFill>
          </a:endParaRPr>
        </a:p>
      </dgm:t>
    </dgm:pt>
    <dgm:pt modelId="{14601801-16D5-4B77-9FBD-D710A7472B43}" type="parTrans" cxnId="{D38DA786-1010-4DFD-9C5F-3F40A5A342A4}">
      <dgm:prSet/>
      <dgm:spPr/>
      <dgm:t>
        <a:bodyPr/>
        <a:lstStyle/>
        <a:p>
          <a:endParaRPr lang="ru-RU"/>
        </a:p>
      </dgm:t>
    </dgm:pt>
    <dgm:pt modelId="{5368D01C-390A-4BAC-A4C0-CB5D163697B3}" type="sibTrans" cxnId="{D38DA786-1010-4DFD-9C5F-3F40A5A342A4}">
      <dgm:prSet/>
      <dgm:spPr/>
      <dgm:t>
        <a:bodyPr/>
        <a:lstStyle/>
        <a:p>
          <a:endParaRPr lang="ru-RU"/>
        </a:p>
      </dgm:t>
    </dgm:pt>
    <dgm:pt modelId="{67B5C7D0-A4FB-40BB-80D3-2268403D5E71}">
      <dgm:prSet custT="1"/>
      <dgm:spPr/>
      <dgm:t>
        <a:bodyPr/>
        <a:lstStyle/>
        <a:p>
          <a:pPr rtl="0"/>
          <a:r>
            <a:rPr lang="ru-RU" sz="2200" b="1" i="1" dirty="0" smtClean="0">
              <a:solidFill>
                <a:srgbClr val="FF0000"/>
              </a:solidFill>
            </a:rPr>
            <a:t>1. </a:t>
          </a:r>
          <a:r>
            <a:rPr lang="ru-RU" sz="1800" b="1" i="1" dirty="0" smtClean="0">
              <a:solidFill>
                <a:srgbClr val="FF0000"/>
              </a:solidFill>
            </a:rPr>
            <a:t>Является одной из форм организации воспитательно-образовательной работы</a:t>
          </a:r>
          <a:r>
            <a:rPr lang="ru-RU" sz="2200" b="1" i="1" dirty="0" smtClean="0">
              <a:solidFill>
                <a:srgbClr val="FF0000"/>
              </a:solidFill>
            </a:rPr>
            <a:t>;</a:t>
          </a:r>
          <a:endParaRPr lang="ru-RU" sz="2200" dirty="0">
            <a:solidFill>
              <a:srgbClr val="FF0000"/>
            </a:solidFill>
          </a:endParaRPr>
        </a:p>
      </dgm:t>
    </dgm:pt>
    <dgm:pt modelId="{2768CF88-C433-41D6-B73C-9D97F2A8C894}" type="parTrans" cxnId="{D71F7583-10F2-4CD5-A7E5-418A4B8FD476}">
      <dgm:prSet/>
      <dgm:spPr/>
      <dgm:t>
        <a:bodyPr/>
        <a:lstStyle/>
        <a:p>
          <a:endParaRPr lang="ru-RU"/>
        </a:p>
      </dgm:t>
    </dgm:pt>
    <dgm:pt modelId="{D543FAB5-B2D6-4772-85E3-EEE05A82D0D4}" type="sibTrans" cxnId="{D71F7583-10F2-4CD5-A7E5-418A4B8FD476}">
      <dgm:prSet/>
      <dgm:spPr/>
      <dgm:t>
        <a:bodyPr/>
        <a:lstStyle/>
        <a:p>
          <a:endParaRPr lang="ru-RU"/>
        </a:p>
      </dgm:t>
    </dgm:pt>
    <dgm:pt modelId="{0A0B12DB-1555-469C-A8A4-EBFDD17F6D61}">
      <dgm:prSet custT="1"/>
      <dgm:spPr/>
      <dgm:t>
        <a:bodyPr/>
        <a:lstStyle/>
        <a:p>
          <a:pPr rtl="0"/>
          <a:r>
            <a:rPr lang="ru-RU" sz="1600" b="1" i="1" dirty="0" smtClean="0">
              <a:solidFill>
                <a:schemeClr val="accent6">
                  <a:lumMod val="50000"/>
                </a:schemeClr>
              </a:solidFill>
            </a:rPr>
            <a:t>2. Повышает </a:t>
          </a:r>
        </a:p>
        <a:p>
          <a:pPr rtl="0"/>
          <a:r>
            <a:rPr lang="ru-RU" sz="1600" b="1" i="1" dirty="0" smtClean="0">
              <a:solidFill>
                <a:schemeClr val="accent6">
                  <a:lumMod val="50000"/>
                </a:schemeClr>
              </a:solidFill>
            </a:rPr>
            <a:t>компетентность </a:t>
          </a:r>
        </a:p>
        <a:p>
          <a:pPr rtl="0"/>
          <a:r>
            <a:rPr lang="ru-RU" sz="1600" b="1" i="1" dirty="0" smtClean="0">
              <a:solidFill>
                <a:schemeClr val="accent6">
                  <a:lumMod val="50000"/>
                </a:schemeClr>
              </a:solidFill>
            </a:rPr>
            <a:t>педагога;</a:t>
          </a:r>
          <a:endParaRPr lang="ru-RU" sz="1600" dirty="0">
            <a:solidFill>
              <a:schemeClr val="accent6">
                <a:lumMod val="50000"/>
              </a:schemeClr>
            </a:solidFill>
          </a:endParaRPr>
        </a:p>
      </dgm:t>
    </dgm:pt>
    <dgm:pt modelId="{2C200C81-59E7-492C-95C6-904945DB4EE4}" type="parTrans" cxnId="{326291DD-B84F-4FC9-8851-A9F780305577}">
      <dgm:prSet/>
      <dgm:spPr/>
      <dgm:t>
        <a:bodyPr/>
        <a:lstStyle/>
        <a:p>
          <a:endParaRPr lang="ru-RU"/>
        </a:p>
      </dgm:t>
    </dgm:pt>
    <dgm:pt modelId="{A4340EC8-8240-45BA-91FF-715EA5E2653C}" type="sibTrans" cxnId="{326291DD-B84F-4FC9-8851-A9F780305577}">
      <dgm:prSet/>
      <dgm:spPr/>
      <dgm:t>
        <a:bodyPr/>
        <a:lstStyle/>
        <a:p>
          <a:endParaRPr lang="ru-RU"/>
        </a:p>
      </dgm:t>
    </dgm:pt>
    <dgm:pt modelId="{EB3FBDB3-B02D-46A8-9759-BF3394B4B2A5}">
      <dgm:prSet custT="1"/>
      <dgm:spPr/>
      <dgm:t>
        <a:bodyPr/>
        <a:lstStyle/>
        <a:p>
          <a:pPr rtl="0"/>
          <a:r>
            <a:rPr lang="ru-RU" sz="1600" b="1" i="1" dirty="0" smtClean="0">
              <a:solidFill>
                <a:srgbClr val="00B050"/>
              </a:solidFill>
            </a:rPr>
            <a:t>3. Повышает качество образовательного процесса;</a:t>
          </a:r>
          <a:endParaRPr lang="ru-RU" sz="1600" dirty="0">
            <a:solidFill>
              <a:srgbClr val="00B050"/>
            </a:solidFill>
          </a:endParaRPr>
        </a:p>
      </dgm:t>
    </dgm:pt>
    <dgm:pt modelId="{5BFE03A0-22C0-4F2F-80E3-0D7227D8339D}" type="parTrans" cxnId="{A5ABFA2A-D016-4DAB-9212-89801B415B8E}">
      <dgm:prSet/>
      <dgm:spPr/>
      <dgm:t>
        <a:bodyPr/>
        <a:lstStyle/>
        <a:p>
          <a:endParaRPr lang="ru-RU"/>
        </a:p>
      </dgm:t>
    </dgm:pt>
    <dgm:pt modelId="{FFBA4F9B-3EBF-4FA4-8E1D-C118C258DDB0}" type="sibTrans" cxnId="{A5ABFA2A-D016-4DAB-9212-89801B415B8E}">
      <dgm:prSet/>
      <dgm:spPr/>
      <dgm:t>
        <a:bodyPr/>
        <a:lstStyle/>
        <a:p>
          <a:endParaRPr lang="ru-RU"/>
        </a:p>
      </dgm:t>
    </dgm:pt>
    <dgm:pt modelId="{F4D23E4B-B61A-47A5-8CD7-EA4C2F8E8447}">
      <dgm:prSet/>
      <dgm:spPr/>
      <dgm:t>
        <a:bodyPr/>
        <a:lstStyle/>
        <a:p>
          <a:endParaRPr lang="ru-RU"/>
        </a:p>
      </dgm:t>
    </dgm:pt>
    <dgm:pt modelId="{5A971EE9-C063-4B98-8606-A56177DD387B}" type="parTrans" cxnId="{0401DE67-97E5-4574-85E3-3A2A2CF70F27}">
      <dgm:prSet/>
      <dgm:spPr/>
      <dgm:t>
        <a:bodyPr/>
        <a:lstStyle/>
        <a:p>
          <a:endParaRPr lang="ru-RU"/>
        </a:p>
      </dgm:t>
    </dgm:pt>
    <dgm:pt modelId="{3BB5FE3B-C8FF-4626-997B-5137F4FAC452}" type="sibTrans" cxnId="{0401DE67-97E5-4574-85E3-3A2A2CF70F27}">
      <dgm:prSet/>
      <dgm:spPr/>
      <dgm:t>
        <a:bodyPr/>
        <a:lstStyle/>
        <a:p>
          <a:endParaRPr lang="ru-RU"/>
        </a:p>
      </dgm:t>
    </dgm:pt>
    <dgm:pt modelId="{33261907-98FD-48E8-8C0E-B776DEB65303}" type="pres">
      <dgm:prSet presAssocID="{99E7F1AE-CD57-4C68-B18D-228EF1A1122E}" presName="compositeShape" presStyleCnt="0">
        <dgm:presLayoutVars>
          <dgm:chMax val="7"/>
          <dgm:dir/>
          <dgm:resizeHandles val="exact"/>
        </dgm:presLayoutVars>
      </dgm:prSet>
      <dgm:spPr/>
      <dgm:t>
        <a:bodyPr/>
        <a:lstStyle/>
        <a:p>
          <a:endParaRPr lang="ru-RU"/>
        </a:p>
      </dgm:t>
    </dgm:pt>
    <dgm:pt modelId="{9D7A8C91-0508-4471-A8CE-C354A25DCB17}" type="pres">
      <dgm:prSet presAssocID="{3A5F195D-59AA-4E9B-81AE-FA4F19925F67}" presName="circ1" presStyleLbl="vennNode1" presStyleIdx="0" presStyleCnt="7"/>
      <dgm:spPr/>
      <dgm:t>
        <a:bodyPr/>
        <a:lstStyle/>
        <a:p>
          <a:endParaRPr lang="ru-RU"/>
        </a:p>
      </dgm:t>
    </dgm:pt>
    <dgm:pt modelId="{C8EE8491-DCFE-46EB-BCDE-F9EDFA86ED63}" type="pres">
      <dgm:prSet presAssocID="{3A5F195D-59AA-4E9B-81AE-FA4F19925F67}" presName="circ1Tx" presStyleLbl="revTx" presStyleIdx="0" presStyleCnt="0" custScaleX="156633" custScaleY="136325" custLinFactNeighborX="-5758" custLinFactNeighborY="-11487">
        <dgm:presLayoutVars>
          <dgm:chMax val="0"/>
          <dgm:chPref val="0"/>
          <dgm:bulletEnabled val="1"/>
        </dgm:presLayoutVars>
      </dgm:prSet>
      <dgm:spPr/>
      <dgm:t>
        <a:bodyPr/>
        <a:lstStyle/>
        <a:p>
          <a:endParaRPr lang="ru-RU"/>
        </a:p>
      </dgm:t>
    </dgm:pt>
    <dgm:pt modelId="{784F1889-9A99-4050-93B1-7082149F9D19}" type="pres">
      <dgm:prSet presAssocID="{ED5BF2BF-79A7-4C5B-A8DD-F0B055C996D9}" presName="circ2" presStyleLbl="vennNode1" presStyleIdx="1" presStyleCnt="7"/>
      <dgm:spPr/>
      <dgm:t>
        <a:bodyPr/>
        <a:lstStyle/>
        <a:p>
          <a:endParaRPr lang="ru-RU"/>
        </a:p>
      </dgm:t>
    </dgm:pt>
    <dgm:pt modelId="{839C485B-AF32-48FA-A7ED-04275BF53F56}" type="pres">
      <dgm:prSet presAssocID="{ED5BF2BF-79A7-4C5B-A8DD-F0B055C996D9}" presName="circ2Tx" presStyleLbl="revTx" presStyleIdx="0" presStyleCnt="0" custScaleX="145473" custLinFactNeighborX="24033" custLinFactNeighborY="-38525">
        <dgm:presLayoutVars>
          <dgm:chMax val="0"/>
          <dgm:chPref val="0"/>
          <dgm:bulletEnabled val="1"/>
        </dgm:presLayoutVars>
      </dgm:prSet>
      <dgm:spPr/>
      <dgm:t>
        <a:bodyPr/>
        <a:lstStyle/>
        <a:p>
          <a:endParaRPr lang="ru-RU"/>
        </a:p>
      </dgm:t>
    </dgm:pt>
    <dgm:pt modelId="{0DABFEA1-A3B9-4D81-903D-A0FF7D54F36C}" type="pres">
      <dgm:prSet presAssocID="{B88DA594-01AC-4D9C-B5C1-E1F226D7454D}" presName="circ3" presStyleLbl="vennNode1" presStyleIdx="2" presStyleCnt="7"/>
      <dgm:spPr/>
      <dgm:t>
        <a:bodyPr/>
        <a:lstStyle/>
        <a:p>
          <a:endParaRPr lang="ru-RU"/>
        </a:p>
      </dgm:t>
    </dgm:pt>
    <dgm:pt modelId="{C87F0DF5-B5EF-41BE-8F97-8D503DE67786}" type="pres">
      <dgm:prSet presAssocID="{B88DA594-01AC-4D9C-B5C1-E1F226D7454D}" presName="circ3Tx" presStyleLbl="revTx" presStyleIdx="0" presStyleCnt="0" custScaleX="111068" custLinFactNeighborX="4304" custLinFactNeighborY="-45503">
        <dgm:presLayoutVars>
          <dgm:chMax val="0"/>
          <dgm:chPref val="0"/>
          <dgm:bulletEnabled val="1"/>
        </dgm:presLayoutVars>
      </dgm:prSet>
      <dgm:spPr/>
      <dgm:t>
        <a:bodyPr/>
        <a:lstStyle/>
        <a:p>
          <a:endParaRPr lang="ru-RU"/>
        </a:p>
      </dgm:t>
    </dgm:pt>
    <dgm:pt modelId="{708BF932-1971-41C0-9112-EBB544E6B031}" type="pres">
      <dgm:prSet presAssocID="{BF8B83F5-1398-4B0E-BDF7-2A378ED7102C}" presName="circ4" presStyleLbl="vennNode1" presStyleIdx="3" presStyleCnt="7"/>
      <dgm:spPr/>
      <dgm:t>
        <a:bodyPr/>
        <a:lstStyle/>
        <a:p>
          <a:endParaRPr lang="ru-RU"/>
        </a:p>
      </dgm:t>
    </dgm:pt>
    <dgm:pt modelId="{A8EAC65C-CC79-441D-8AE7-0A4A4C1019E9}" type="pres">
      <dgm:prSet presAssocID="{BF8B83F5-1398-4B0E-BDF7-2A378ED7102C}" presName="circ4Tx" presStyleLbl="revTx" presStyleIdx="0" presStyleCnt="0" custScaleX="124328" custScaleY="112126" custLinFactNeighborX="45170" custLinFactNeighborY="-48306">
        <dgm:presLayoutVars>
          <dgm:chMax val="0"/>
          <dgm:chPref val="0"/>
          <dgm:bulletEnabled val="1"/>
        </dgm:presLayoutVars>
      </dgm:prSet>
      <dgm:spPr/>
      <dgm:t>
        <a:bodyPr/>
        <a:lstStyle/>
        <a:p>
          <a:endParaRPr lang="ru-RU"/>
        </a:p>
      </dgm:t>
    </dgm:pt>
    <dgm:pt modelId="{04310EC8-A336-46AE-A0D5-25B1A8A87691}" type="pres">
      <dgm:prSet presAssocID="{67B5C7D0-A4FB-40BB-80D3-2268403D5E71}" presName="circ5" presStyleLbl="vennNode1" presStyleIdx="4" presStyleCnt="7"/>
      <dgm:spPr/>
      <dgm:t>
        <a:bodyPr/>
        <a:lstStyle/>
        <a:p>
          <a:endParaRPr lang="ru-RU"/>
        </a:p>
      </dgm:t>
    </dgm:pt>
    <dgm:pt modelId="{4E53BC45-8BC7-4B42-8B6A-D8D0E18C51D3}" type="pres">
      <dgm:prSet presAssocID="{67B5C7D0-A4FB-40BB-80D3-2268403D5E71}" presName="circ5Tx" presStyleLbl="revTx" presStyleIdx="0" presStyleCnt="0" custScaleX="164165" custLinFactNeighborX="-24995" custLinFactNeighborY="-57943">
        <dgm:presLayoutVars>
          <dgm:chMax val="0"/>
          <dgm:chPref val="0"/>
          <dgm:bulletEnabled val="1"/>
        </dgm:presLayoutVars>
      </dgm:prSet>
      <dgm:spPr/>
      <dgm:t>
        <a:bodyPr/>
        <a:lstStyle/>
        <a:p>
          <a:endParaRPr lang="ru-RU"/>
        </a:p>
      </dgm:t>
    </dgm:pt>
    <dgm:pt modelId="{01AC0978-A13E-46E4-A597-986F07974489}" type="pres">
      <dgm:prSet presAssocID="{0A0B12DB-1555-469C-A8A4-EBFDD17F6D61}" presName="circ6" presStyleLbl="vennNode1" presStyleIdx="5" presStyleCnt="7"/>
      <dgm:spPr/>
      <dgm:t>
        <a:bodyPr/>
        <a:lstStyle/>
        <a:p>
          <a:endParaRPr lang="ru-RU"/>
        </a:p>
      </dgm:t>
    </dgm:pt>
    <dgm:pt modelId="{30434B57-18B4-4C7D-925F-944BDA8142E7}" type="pres">
      <dgm:prSet presAssocID="{0A0B12DB-1555-469C-A8A4-EBFDD17F6D61}" presName="circ6Tx" presStyleLbl="revTx" presStyleIdx="0" presStyleCnt="0" custScaleX="210661" custLinFactNeighborX="-17831" custLinFactNeighborY="-41436">
        <dgm:presLayoutVars>
          <dgm:chMax val="0"/>
          <dgm:chPref val="0"/>
          <dgm:bulletEnabled val="1"/>
        </dgm:presLayoutVars>
      </dgm:prSet>
      <dgm:spPr/>
      <dgm:t>
        <a:bodyPr/>
        <a:lstStyle/>
        <a:p>
          <a:endParaRPr lang="ru-RU"/>
        </a:p>
      </dgm:t>
    </dgm:pt>
    <dgm:pt modelId="{629CC4CD-1825-4F37-830F-7288F35AB4B2}" type="pres">
      <dgm:prSet presAssocID="{EB3FBDB3-B02D-46A8-9759-BF3394B4B2A5}" presName="circ7" presStyleLbl="vennNode1" presStyleIdx="6" presStyleCnt="7"/>
      <dgm:spPr/>
      <dgm:t>
        <a:bodyPr/>
        <a:lstStyle/>
        <a:p>
          <a:endParaRPr lang="ru-RU"/>
        </a:p>
      </dgm:t>
    </dgm:pt>
    <dgm:pt modelId="{CB03CF4C-8451-4563-9315-92FE8B9C0A32}" type="pres">
      <dgm:prSet presAssocID="{EB3FBDB3-B02D-46A8-9759-BF3394B4B2A5}" presName="circ7Tx" presStyleLbl="revTx" presStyleIdx="0" presStyleCnt="0" custScaleX="171397" custLinFactNeighborX="-42005" custLinFactNeighborY="-8683">
        <dgm:presLayoutVars>
          <dgm:chMax val="0"/>
          <dgm:chPref val="0"/>
          <dgm:bulletEnabled val="1"/>
        </dgm:presLayoutVars>
      </dgm:prSet>
      <dgm:spPr/>
      <dgm:t>
        <a:bodyPr/>
        <a:lstStyle/>
        <a:p>
          <a:endParaRPr lang="ru-RU"/>
        </a:p>
      </dgm:t>
    </dgm:pt>
  </dgm:ptLst>
  <dgm:cxnLst>
    <dgm:cxn modelId="{3D89EEA2-849B-41A5-BA95-1EAA6DF5922F}" type="presOf" srcId="{3A5F195D-59AA-4E9B-81AE-FA4F19925F67}" destId="{C8EE8491-DCFE-46EB-BCDE-F9EDFA86ED63}" srcOrd="0" destOrd="0" presId="urn:microsoft.com/office/officeart/2005/8/layout/venn1"/>
    <dgm:cxn modelId="{42EDAAE3-5B8E-4D0D-9D77-966CB3BD007D}" type="presOf" srcId="{EB3FBDB3-B02D-46A8-9759-BF3394B4B2A5}" destId="{CB03CF4C-8451-4563-9315-92FE8B9C0A32}" srcOrd="0" destOrd="0" presId="urn:microsoft.com/office/officeart/2005/8/layout/venn1"/>
    <dgm:cxn modelId="{326291DD-B84F-4FC9-8851-A9F780305577}" srcId="{99E7F1AE-CD57-4C68-B18D-228EF1A1122E}" destId="{0A0B12DB-1555-469C-A8A4-EBFDD17F6D61}" srcOrd="5" destOrd="0" parTransId="{2C200C81-59E7-492C-95C6-904945DB4EE4}" sibTransId="{A4340EC8-8240-45BA-91FF-715EA5E2653C}"/>
    <dgm:cxn modelId="{D38DA786-1010-4DFD-9C5F-3F40A5A342A4}" srcId="{99E7F1AE-CD57-4C68-B18D-228EF1A1122E}" destId="{BF8B83F5-1398-4B0E-BDF7-2A378ED7102C}" srcOrd="3" destOrd="0" parTransId="{14601801-16D5-4B77-9FBD-D710A7472B43}" sibTransId="{5368D01C-390A-4BAC-A4C0-CB5D163697B3}"/>
    <dgm:cxn modelId="{240F5A49-F8AC-4899-919F-65939816B930}" srcId="{99E7F1AE-CD57-4C68-B18D-228EF1A1122E}" destId="{ED5BF2BF-79A7-4C5B-A8DD-F0B055C996D9}" srcOrd="1" destOrd="0" parTransId="{B08A2466-6815-4C32-93EF-1EB9313D211D}" sibTransId="{CF80D8C4-5FBB-4FE2-97BF-B2BA5D7192E7}"/>
    <dgm:cxn modelId="{E1BDE70A-B8ED-4663-B7D3-F05E8215291E}" type="presOf" srcId="{0A0B12DB-1555-469C-A8A4-EBFDD17F6D61}" destId="{30434B57-18B4-4C7D-925F-944BDA8142E7}" srcOrd="0" destOrd="0" presId="urn:microsoft.com/office/officeart/2005/8/layout/venn1"/>
    <dgm:cxn modelId="{51EA0FB6-C80C-4E51-82E5-FB242479B1E6}" srcId="{99E7F1AE-CD57-4C68-B18D-228EF1A1122E}" destId="{B88DA594-01AC-4D9C-B5C1-E1F226D7454D}" srcOrd="2" destOrd="0" parTransId="{CF9CEC25-3487-4564-83A2-239F7C9CC88D}" sibTransId="{CD55BA6D-6C3F-4288-B5B8-7FFD849B1440}"/>
    <dgm:cxn modelId="{0401DE67-97E5-4574-85E3-3A2A2CF70F27}" srcId="{99E7F1AE-CD57-4C68-B18D-228EF1A1122E}" destId="{F4D23E4B-B61A-47A5-8CD7-EA4C2F8E8447}" srcOrd="7" destOrd="0" parTransId="{5A971EE9-C063-4B98-8606-A56177DD387B}" sibTransId="{3BB5FE3B-C8FF-4626-997B-5137F4FAC452}"/>
    <dgm:cxn modelId="{D71F7583-10F2-4CD5-A7E5-418A4B8FD476}" srcId="{99E7F1AE-CD57-4C68-B18D-228EF1A1122E}" destId="{67B5C7D0-A4FB-40BB-80D3-2268403D5E71}" srcOrd="4" destOrd="0" parTransId="{2768CF88-C433-41D6-B73C-9D97F2A8C894}" sibTransId="{D543FAB5-B2D6-4772-85E3-EEE05A82D0D4}"/>
    <dgm:cxn modelId="{A5ABFA2A-D016-4DAB-9212-89801B415B8E}" srcId="{99E7F1AE-CD57-4C68-B18D-228EF1A1122E}" destId="{EB3FBDB3-B02D-46A8-9759-BF3394B4B2A5}" srcOrd="6" destOrd="0" parTransId="{5BFE03A0-22C0-4F2F-80E3-0D7227D8339D}" sibTransId="{FFBA4F9B-3EBF-4FA4-8E1D-C118C258DDB0}"/>
    <dgm:cxn modelId="{26BDDB95-AD6D-4D1D-9013-9755BE4DF248}" type="presOf" srcId="{67B5C7D0-A4FB-40BB-80D3-2268403D5E71}" destId="{4E53BC45-8BC7-4B42-8B6A-D8D0E18C51D3}" srcOrd="0" destOrd="0" presId="urn:microsoft.com/office/officeart/2005/8/layout/venn1"/>
    <dgm:cxn modelId="{87392030-2267-461C-B6CB-5B289C93F255}" srcId="{99E7F1AE-CD57-4C68-B18D-228EF1A1122E}" destId="{3A5F195D-59AA-4E9B-81AE-FA4F19925F67}" srcOrd="0" destOrd="0" parTransId="{0097F5CD-3F2C-4296-87AE-EE02912D39ED}" sibTransId="{823ECF12-7E2D-4C4B-9313-5E33A56C6409}"/>
    <dgm:cxn modelId="{3AE55460-BDEF-4B43-B66C-90A0B129D7A3}" type="presOf" srcId="{B88DA594-01AC-4D9C-B5C1-E1F226D7454D}" destId="{C87F0DF5-B5EF-41BE-8F97-8D503DE67786}" srcOrd="0" destOrd="0" presId="urn:microsoft.com/office/officeart/2005/8/layout/venn1"/>
    <dgm:cxn modelId="{FE2BFBA2-E266-4F81-9D65-986B0CE8FC32}" type="presOf" srcId="{BF8B83F5-1398-4B0E-BDF7-2A378ED7102C}" destId="{A8EAC65C-CC79-441D-8AE7-0A4A4C1019E9}" srcOrd="0" destOrd="0" presId="urn:microsoft.com/office/officeart/2005/8/layout/venn1"/>
    <dgm:cxn modelId="{672B038D-65F0-49FD-A42D-07D8641F424E}" type="presOf" srcId="{99E7F1AE-CD57-4C68-B18D-228EF1A1122E}" destId="{33261907-98FD-48E8-8C0E-B776DEB65303}" srcOrd="0" destOrd="0" presId="urn:microsoft.com/office/officeart/2005/8/layout/venn1"/>
    <dgm:cxn modelId="{ECC4882A-92EE-4EAE-BE29-F248091EFD0A}" type="presOf" srcId="{ED5BF2BF-79A7-4C5B-A8DD-F0B055C996D9}" destId="{839C485B-AF32-48FA-A7ED-04275BF53F56}" srcOrd="0" destOrd="0" presId="urn:microsoft.com/office/officeart/2005/8/layout/venn1"/>
    <dgm:cxn modelId="{F1A60C8A-7F37-4AB7-87A4-AC7CE0F6C137}" type="presParOf" srcId="{33261907-98FD-48E8-8C0E-B776DEB65303}" destId="{9D7A8C91-0508-4471-A8CE-C354A25DCB17}" srcOrd="0" destOrd="0" presId="urn:microsoft.com/office/officeart/2005/8/layout/venn1"/>
    <dgm:cxn modelId="{866F65F1-57C9-4412-904F-D90B2D04D378}" type="presParOf" srcId="{33261907-98FD-48E8-8C0E-B776DEB65303}" destId="{C8EE8491-DCFE-46EB-BCDE-F9EDFA86ED63}" srcOrd="1" destOrd="0" presId="urn:microsoft.com/office/officeart/2005/8/layout/venn1"/>
    <dgm:cxn modelId="{23AD7303-2C20-4DAC-ACEB-F2ADA0C45C4D}" type="presParOf" srcId="{33261907-98FD-48E8-8C0E-B776DEB65303}" destId="{784F1889-9A99-4050-93B1-7082149F9D19}" srcOrd="2" destOrd="0" presId="urn:microsoft.com/office/officeart/2005/8/layout/venn1"/>
    <dgm:cxn modelId="{E0528E10-2C13-4CDD-A7CB-4146DA13AFE1}" type="presParOf" srcId="{33261907-98FD-48E8-8C0E-B776DEB65303}" destId="{839C485B-AF32-48FA-A7ED-04275BF53F56}" srcOrd="3" destOrd="0" presId="urn:microsoft.com/office/officeart/2005/8/layout/venn1"/>
    <dgm:cxn modelId="{22A77543-192A-4DCE-941A-91EA6086CD60}" type="presParOf" srcId="{33261907-98FD-48E8-8C0E-B776DEB65303}" destId="{0DABFEA1-A3B9-4D81-903D-A0FF7D54F36C}" srcOrd="4" destOrd="0" presId="urn:microsoft.com/office/officeart/2005/8/layout/venn1"/>
    <dgm:cxn modelId="{CBBA8C2B-E326-4339-94A7-BD867FBC85C7}" type="presParOf" srcId="{33261907-98FD-48E8-8C0E-B776DEB65303}" destId="{C87F0DF5-B5EF-41BE-8F97-8D503DE67786}" srcOrd="5" destOrd="0" presId="urn:microsoft.com/office/officeart/2005/8/layout/venn1"/>
    <dgm:cxn modelId="{1C653D82-3D82-4EC2-8A08-758706004D6A}" type="presParOf" srcId="{33261907-98FD-48E8-8C0E-B776DEB65303}" destId="{708BF932-1971-41C0-9112-EBB544E6B031}" srcOrd="6" destOrd="0" presId="urn:microsoft.com/office/officeart/2005/8/layout/venn1"/>
    <dgm:cxn modelId="{D8CA10B1-1B1B-473F-B7F5-301DB448BB9A}" type="presParOf" srcId="{33261907-98FD-48E8-8C0E-B776DEB65303}" destId="{A8EAC65C-CC79-441D-8AE7-0A4A4C1019E9}" srcOrd="7" destOrd="0" presId="urn:microsoft.com/office/officeart/2005/8/layout/venn1"/>
    <dgm:cxn modelId="{FE0D3CE0-5E2B-4A61-8351-3311F8CF285D}" type="presParOf" srcId="{33261907-98FD-48E8-8C0E-B776DEB65303}" destId="{04310EC8-A336-46AE-A0D5-25B1A8A87691}" srcOrd="8" destOrd="0" presId="urn:microsoft.com/office/officeart/2005/8/layout/venn1"/>
    <dgm:cxn modelId="{4591246E-65D5-44C7-90CA-59CF1D7CCB70}" type="presParOf" srcId="{33261907-98FD-48E8-8C0E-B776DEB65303}" destId="{4E53BC45-8BC7-4B42-8B6A-D8D0E18C51D3}" srcOrd="9" destOrd="0" presId="urn:microsoft.com/office/officeart/2005/8/layout/venn1"/>
    <dgm:cxn modelId="{26EE9C7E-D15E-4772-B6ED-3648C2A52CAB}" type="presParOf" srcId="{33261907-98FD-48E8-8C0E-B776DEB65303}" destId="{01AC0978-A13E-46E4-A597-986F07974489}" srcOrd="10" destOrd="0" presId="urn:microsoft.com/office/officeart/2005/8/layout/venn1"/>
    <dgm:cxn modelId="{425670C7-853B-4204-86CA-8ACEBB5FF498}" type="presParOf" srcId="{33261907-98FD-48E8-8C0E-B776DEB65303}" destId="{30434B57-18B4-4C7D-925F-944BDA8142E7}" srcOrd="11" destOrd="0" presId="urn:microsoft.com/office/officeart/2005/8/layout/venn1"/>
    <dgm:cxn modelId="{4D893309-2BBA-49DB-A1D1-A6C78EA9231E}" type="presParOf" srcId="{33261907-98FD-48E8-8C0E-B776DEB65303}" destId="{629CC4CD-1825-4F37-830F-7288F35AB4B2}" srcOrd="12" destOrd="0" presId="urn:microsoft.com/office/officeart/2005/8/layout/venn1"/>
    <dgm:cxn modelId="{80BCC3C2-AA03-4FD9-97EB-B513247AFDA3}" type="presParOf" srcId="{33261907-98FD-48E8-8C0E-B776DEB65303}" destId="{CB03CF4C-8451-4563-9315-92FE8B9C0A32}" srcOrd="13"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B97BCB-0568-47CB-B4A4-3F9E962DFD80}"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ru-RU"/>
        </a:p>
      </dgm:t>
    </dgm:pt>
    <dgm:pt modelId="{06EC2806-92C1-4C60-9263-CEF09D984E9E}">
      <dgm:prSet/>
      <dgm:spPr/>
      <dgm:t>
        <a:bodyPr/>
        <a:lstStyle/>
        <a:p>
          <a:pPr rtl="0"/>
          <a:r>
            <a:rPr lang="ru-RU" b="1" dirty="0" smtClean="0">
              <a:solidFill>
                <a:srgbClr val="FF0000"/>
              </a:solidFill>
              <a:latin typeface="Franklin Gothic Medium" pitchFamily="34" charset="0"/>
            </a:rPr>
            <a:t>Целесообразность использования        проектной деятельности в ДОУ</a:t>
          </a:r>
          <a:endParaRPr lang="ru-RU" b="1" dirty="0">
            <a:solidFill>
              <a:srgbClr val="FF0000"/>
            </a:solidFill>
            <a:latin typeface="Franklin Gothic Medium" pitchFamily="34" charset="0"/>
          </a:endParaRPr>
        </a:p>
      </dgm:t>
    </dgm:pt>
    <dgm:pt modelId="{81E7686A-65E4-4358-B237-F7B27EAB048A}" type="parTrans" cxnId="{347512D5-0D67-403E-806D-753CA8E5ADC9}">
      <dgm:prSet/>
      <dgm:spPr/>
      <dgm:t>
        <a:bodyPr/>
        <a:lstStyle/>
        <a:p>
          <a:endParaRPr lang="ru-RU"/>
        </a:p>
      </dgm:t>
    </dgm:pt>
    <dgm:pt modelId="{E4ADD271-7350-4FDD-B607-12DE817640DE}" type="sibTrans" cxnId="{347512D5-0D67-403E-806D-753CA8E5ADC9}">
      <dgm:prSet/>
      <dgm:spPr/>
      <dgm:t>
        <a:bodyPr/>
        <a:lstStyle/>
        <a:p>
          <a:endParaRPr lang="ru-RU"/>
        </a:p>
      </dgm:t>
    </dgm:pt>
    <dgm:pt modelId="{585935CC-B10C-43F4-88CC-706CA96561EC}" type="pres">
      <dgm:prSet presAssocID="{59B97BCB-0568-47CB-B4A4-3F9E962DFD80}" presName="Name0" presStyleCnt="0">
        <dgm:presLayoutVars>
          <dgm:chMax val="7"/>
          <dgm:dir/>
          <dgm:animLvl val="lvl"/>
          <dgm:resizeHandles val="exact"/>
        </dgm:presLayoutVars>
      </dgm:prSet>
      <dgm:spPr/>
      <dgm:t>
        <a:bodyPr/>
        <a:lstStyle/>
        <a:p>
          <a:endParaRPr lang="ru-RU"/>
        </a:p>
      </dgm:t>
    </dgm:pt>
    <dgm:pt modelId="{1F73CE23-1CDE-4895-B308-45D87BD4A3BE}" type="pres">
      <dgm:prSet presAssocID="{06EC2806-92C1-4C60-9263-CEF09D984E9E}" presName="circle1" presStyleLbl="node1" presStyleIdx="0" presStyleCnt="1" custLinFactNeighborX="0" custLinFactNeighborY="-204"/>
      <dgm:spPr/>
    </dgm:pt>
    <dgm:pt modelId="{4B469576-48D8-48FA-8C26-1CFAF4AE8B3A}" type="pres">
      <dgm:prSet presAssocID="{06EC2806-92C1-4C60-9263-CEF09D984E9E}" presName="space" presStyleCnt="0"/>
      <dgm:spPr/>
    </dgm:pt>
    <dgm:pt modelId="{404DC459-7801-4CD8-A556-6B009FEB01CC}" type="pres">
      <dgm:prSet presAssocID="{06EC2806-92C1-4C60-9263-CEF09D984E9E}" presName="rect1" presStyleLbl="alignAcc1" presStyleIdx="0" presStyleCnt="1" custLinFactNeighborX="18114" custLinFactNeighborY="25822"/>
      <dgm:spPr/>
      <dgm:t>
        <a:bodyPr/>
        <a:lstStyle/>
        <a:p>
          <a:endParaRPr lang="ru-RU"/>
        </a:p>
      </dgm:t>
    </dgm:pt>
    <dgm:pt modelId="{C7D74566-F82C-44B0-82D9-F95E9AEB19B1}" type="pres">
      <dgm:prSet presAssocID="{06EC2806-92C1-4C60-9263-CEF09D984E9E}" presName="rect1ParTxNoCh" presStyleLbl="alignAcc1" presStyleIdx="0" presStyleCnt="1">
        <dgm:presLayoutVars>
          <dgm:chMax val="1"/>
          <dgm:bulletEnabled val="1"/>
        </dgm:presLayoutVars>
      </dgm:prSet>
      <dgm:spPr/>
      <dgm:t>
        <a:bodyPr/>
        <a:lstStyle/>
        <a:p>
          <a:endParaRPr lang="ru-RU"/>
        </a:p>
      </dgm:t>
    </dgm:pt>
  </dgm:ptLst>
  <dgm:cxnLst>
    <dgm:cxn modelId="{6E12F120-49F6-4418-A902-1FACCDC83E63}" type="presOf" srcId="{59B97BCB-0568-47CB-B4A4-3F9E962DFD80}" destId="{585935CC-B10C-43F4-88CC-706CA96561EC}" srcOrd="0" destOrd="0" presId="urn:microsoft.com/office/officeart/2005/8/layout/target3"/>
    <dgm:cxn modelId="{347512D5-0D67-403E-806D-753CA8E5ADC9}" srcId="{59B97BCB-0568-47CB-B4A4-3F9E962DFD80}" destId="{06EC2806-92C1-4C60-9263-CEF09D984E9E}" srcOrd="0" destOrd="0" parTransId="{81E7686A-65E4-4358-B237-F7B27EAB048A}" sibTransId="{E4ADD271-7350-4FDD-B607-12DE817640DE}"/>
    <dgm:cxn modelId="{4954D6EE-9434-484E-BB8A-25224D979994}" type="presOf" srcId="{06EC2806-92C1-4C60-9263-CEF09D984E9E}" destId="{C7D74566-F82C-44B0-82D9-F95E9AEB19B1}" srcOrd="1" destOrd="0" presId="urn:microsoft.com/office/officeart/2005/8/layout/target3"/>
    <dgm:cxn modelId="{FA0ED319-31DD-4DD1-8A7C-CF2DE0B99067}" type="presOf" srcId="{06EC2806-92C1-4C60-9263-CEF09D984E9E}" destId="{404DC459-7801-4CD8-A556-6B009FEB01CC}" srcOrd="0" destOrd="0" presId="urn:microsoft.com/office/officeart/2005/8/layout/target3"/>
    <dgm:cxn modelId="{E9F3A9B7-4CE3-428B-89B8-EE8CFF4A70AA}" type="presParOf" srcId="{585935CC-B10C-43F4-88CC-706CA96561EC}" destId="{1F73CE23-1CDE-4895-B308-45D87BD4A3BE}" srcOrd="0" destOrd="0" presId="urn:microsoft.com/office/officeart/2005/8/layout/target3"/>
    <dgm:cxn modelId="{807F3F8A-1133-4FE1-BE60-7806F0B0327B}" type="presParOf" srcId="{585935CC-B10C-43F4-88CC-706CA96561EC}" destId="{4B469576-48D8-48FA-8C26-1CFAF4AE8B3A}" srcOrd="1" destOrd="0" presId="urn:microsoft.com/office/officeart/2005/8/layout/target3"/>
    <dgm:cxn modelId="{E0D15D30-C970-4756-A3DF-5E9DCB19B5CF}" type="presParOf" srcId="{585935CC-B10C-43F4-88CC-706CA96561EC}" destId="{404DC459-7801-4CD8-A556-6B009FEB01CC}" srcOrd="2" destOrd="0" presId="urn:microsoft.com/office/officeart/2005/8/layout/target3"/>
    <dgm:cxn modelId="{5E943CD0-F1EB-4E03-8352-A1C815F53663}" type="presParOf" srcId="{585935CC-B10C-43F4-88CC-706CA96561EC}" destId="{C7D74566-F82C-44B0-82D9-F95E9AEB19B1}" srcOrd="3" destOrd="0" presId="urn:microsoft.com/office/officeart/2005/8/layout/target3"/>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FF7359-B00E-4C9D-9575-6D70F6F0673F}" type="doc">
      <dgm:prSet loTypeId="urn:microsoft.com/office/officeart/2005/8/layout/matrix1" loCatId="matrix" qsTypeId="urn:microsoft.com/office/officeart/2005/8/quickstyle/simple1" qsCatId="simple" csTypeId="urn:microsoft.com/office/officeart/2005/8/colors/colorful5" csCatId="colorful" phldr="1"/>
      <dgm:spPr/>
      <dgm:t>
        <a:bodyPr/>
        <a:lstStyle/>
        <a:p>
          <a:endParaRPr lang="ru-RU"/>
        </a:p>
      </dgm:t>
    </dgm:pt>
    <dgm:pt modelId="{EA1190EB-68E7-41C4-B7F3-67DDB6B5DEAD}">
      <dgm:prSet phldrT="[Текст]" phldr="1"/>
      <dgm:spPr/>
      <dgm:t>
        <a:bodyPr/>
        <a:lstStyle/>
        <a:p>
          <a:endParaRPr lang="ru-RU" dirty="0"/>
        </a:p>
      </dgm:t>
    </dgm:pt>
    <dgm:pt modelId="{61220758-9F7E-46E9-9AA1-FFEBFEAD1685}" type="parTrans" cxnId="{96346460-6796-4BC3-8CF5-3DBB19612BCF}">
      <dgm:prSet/>
      <dgm:spPr/>
      <dgm:t>
        <a:bodyPr/>
        <a:lstStyle/>
        <a:p>
          <a:endParaRPr lang="ru-RU"/>
        </a:p>
      </dgm:t>
    </dgm:pt>
    <dgm:pt modelId="{8CE94D67-2F09-4AEB-A747-A464FB1F1922}" type="sibTrans" cxnId="{96346460-6796-4BC3-8CF5-3DBB19612BCF}">
      <dgm:prSet/>
      <dgm:spPr/>
      <dgm:t>
        <a:bodyPr/>
        <a:lstStyle/>
        <a:p>
          <a:endParaRPr lang="ru-RU"/>
        </a:p>
      </dgm:t>
    </dgm:pt>
    <dgm:pt modelId="{12B99A60-3DB0-4CC9-AFC9-859BE9C939B7}">
      <dgm:prSet phldrT="[Текст]" custT="1"/>
      <dgm:spPr/>
      <dgm:t>
        <a:bodyPr/>
        <a:lstStyle/>
        <a:p>
          <a:r>
            <a:rPr lang="ru-RU" sz="2000" b="1" i="1" dirty="0" smtClean="0">
              <a:latin typeface="Franklin Gothic Medium" pitchFamily="34" charset="0"/>
              <a:cs typeface="Times New Roman" pitchFamily="18" charset="0"/>
            </a:rPr>
            <a:t>Развитие творческого</a:t>
          </a:r>
        </a:p>
        <a:p>
          <a:r>
            <a:rPr lang="ru-RU" sz="2000" b="1" i="1" dirty="0" smtClean="0">
              <a:latin typeface="Franklin Gothic Medium" pitchFamily="34" charset="0"/>
              <a:cs typeface="Times New Roman" pitchFamily="18" charset="0"/>
            </a:rPr>
            <a:t>воображения и</a:t>
          </a:r>
        </a:p>
        <a:p>
          <a:r>
            <a:rPr lang="ru-RU" sz="2000" b="1" i="1" dirty="0" smtClean="0">
              <a:latin typeface="Franklin Gothic Medium" pitchFamily="34" charset="0"/>
              <a:cs typeface="Times New Roman" pitchFamily="18" charset="0"/>
            </a:rPr>
            <a:t>мышления</a:t>
          </a:r>
          <a:endParaRPr lang="ru-RU" sz="2000" b="1" i="1" dirty="0">
            <a:latin typeface="Franklin Gothic Medium" pitchFamily="34" charset="0"/>
            <a:cs typeface="Times New Roman" pitchFamily="18" charset="0"/>
          </a:endParaRPr>
        </a:p>
      </dgm:t>
    </dgm:pt>
    <dgm:pt modelId="{7E4C4B41-5014-4054-8F31-AC862B2C10D9}" type="parTrans" cxnId="{D1CFDDDE-7D0F-407B-96F0-DCB5D4734882}">
      <dgm:prSet/>
      <dgm:spPr/>
      <dgm:t>
        <a:bodyPr/>
        <a:lstStyle/>
        <a:p>
          <a:endParaRPr lang="ru-RU"/>
        </a:p>
      </dgm:t>
    </dgm:pt>
    <dgm:pt modelId="{11E12EC3-51F9-4E5E-A44B-28A87F84975A}" type="sibTrans" cxnId="{D1CFDDDE-7D0F-407B-96F0-DCB5D4734882}">
      <dgm:prSet/>
      <dgm:spPr/>
      <dgm:t>
        <a:bodyPr/>
        <a:lstStyle/>
        <a:p>
          <a:endParaRPr lang="ru-RU"/>
        </a:p>
      </dgm:t>
    </dgm:pt>
    <dgm:pt modelId="{250D8623-52AE-473D-B1A9-E51F26B258FE}">
      <dgm:prSet phldrT="[Текст]" custT="1"/>
      <dgm:spPr/>
      <dgm:t>
        <a:bodyPr/>
        <a:lstStyle/>
        <a:p>
          <a:r>
            <a:rPr lang="ru-RU" sz="2000" b="1" i="1" dirty="0" smtClean="0">
              <a:latin typeface="Franklin Gothic Medium" pitchFamily="34" charset="0"/>
            </a:rPr>
            <a:t>Обеспечение </a:t>
          </a:r>
        </a:p>
        <a:p>
          <a:r>
            <a:rPr lang="ru-RU" sz="2000" b="1" i="1" dirty="0" smtClean="0">
              <a:latin typeface="Franklin Gothic Medium" pitchFamily="34" charset="0"/>
            </a:rPr>
            <a:t>психологического благополучия и здоровья детей</a:t>
          </a:r>
          <a:endParaRPr lang="ru-RU" sz="2000" b="1" i="1" dirty="0">
            <a:latin typeface="Franklin Gothic Medium" pitchFamily="34" charset="0"/>
          </a:endParaRPr>
        </a:p>
      </dgm:t>
    </dgm:pt>
    <dgm:pt modelId="{6EDE5D9E-0927-465E-950C-D555D1F5037C}" type="parTrans" cxnId="{0F295C44-55AD-446E-9FB1-06E8A05934D1}">
      <dgm:prSet/>
      <dgm:spPr/>
      <dgm:t>
        <a:bodyPr/>
        <a:lstStyle/>
        <a:p>
          <a:endParaRPr lang="ru-RU"/>
        </a:p>
      </dgm:t>
    </dgm:pt>
    <dgm:pt modelId="{CDB4DDFD-6D87-404D-B5D0-2EDBCBF0F391}" type="sibTrans" cxnId="{0F295C44-55AD-446E-9FB1-06E8A05934D1}">
      <dgm:prSet/>
      <dgm:spPr/>
      <dgm:t>
        <a:bodyPr/>
        <a:lstStyle/>
        <a:p>
          <a:endParaRPr lang="ru-RU"/>
        </a:p>
      </dgm:t>
    </dgm:pt>
    <dgm:pt modelId="{85A43190-FE22-4151-99C4-96E1045C1B08}">
      <dgm:prSet phldrT="[Текст]" custT="1"/>
      <dgm:spPr/>
      <dgm:t>
        <a:bodyPr/>
        <a:lstStyle/>
        <a:p>
          <a:r>
            <a:rPr lang="ru-RU" sz="2000" b="1" i="1" dirty="0" smtClean="0">
              <a:latin typeface="Franklin Gothic Medium" pitchFamily="34" charset="0"/>
            </a:rPr>
            <a:t>Развитие коммуникативных навыков</a:t>
          </a:r>
          <a:endParaRPr lang="ru-RU" sz="2000" b="1" i="1" dirty="0">
            <a:latin typeface="Franklin Gothic Medium" pitchFamily="34" charset="0"/>
          </a:endParaRPr>
        </a:p>
      </dgm:t>
    </dgm:pt>
    <dgm:pt modelId="{CDB9DEFD-F68A-430B-B41A-F38BAB4AAF60}" type="parTrans" cxnId="{15FE7F33-1080-4B46-A718-FCA907141024}">
      <dgm:prSet/>
      <dgm:spPr/>
      <dgm:t>
        <a:bodyPr/>
        <a:lstStyle/>
        <a:p>
          <a:endParaRPr lang="ru-RU"/>
        </a:p>
      </dgm:t>
    </dgm:pt>
    <dgm:pt modelId="{851DEC6D-2426-47B7-A511-4192FDD181F1}" type="sibTrans" cxnId="{15FE7F33-1080-4B46-A718-FCA907141024}">
      <dgm:prSet/>
      <dgm:spPr/>
      <dgm:t>
        <a:bodyPr/>
        <a:lstStyle/>
        <a:p>
          <a:endParaRPr lang="ru-RU"/>
        </a:p>
      </dgm:t>
    </dgm:pt>
    <dgm:pt modelId="{54CB7ABD-2E0E-4FC2-8F82-A999A2D6F8FE}">
      <dgm:prSet phldrT="[Текст]" custT="1"/>
      <dgm:spPr/>
      <dgm:t>
        <a:bodyPr/>
        <a:lstStyle/>
        <a:p>
          <a:r>
            <a:rPr lang="ru-RU" sz="2000" b="1" i="1" dirty="0" smtClean="0">
              <a:latin typeface="Franklin Gothic Medium" pitchFamily="34" charset="0"/>
            </a:rPr>
            <a:t>Развитие познавательных способностей</a:t>
          </a:r>
          <a:endParaRPr lang="ru-RU" sz="2000" b="1" i="1" dirty="0">
            <a:latin typeface="Franklin Gothic Medium" pitchFamily="34" charset="0"/>
          </a:endParaRPr>
        </a:p>
      </dgm:t>
    </dgm:pt>
    <dgm:pt modelId="{11C3BA85-08F6-41B8-9D8B-ED32F6719493}" type="parTrans" cxnId="{01542A7E-1FB5-445A-965B-54DE3FEAA30E}">
      <dgm:prSet/>
      <dgm:spPr/>
      <dgm:t>
        <a:bodyPr/>
        <a:lstStyle/>
        <a:p>
          <a:endParaRPr lang="ru-RU"/>
        </a:p>
      </dgm:t>
    </dgm:pt>
    <dgm:pt modelId="{97C7E6E9-B192-4FD1-AAFF-7DC692429AFC}" type="sibTrans" cxnId="{01542A7E-1FB5-445A-965B-54DE3FEAA30E}">
      <dgm:prSet/>
      <dgm:spPr/>
      <dgm:t>
        <a:bodyPr/>
        <a:lstStyle/>
        <a:p>
          <a:endParaRPr lang="ru-RU"/>
        </a:p>
      </dgm:t>
    </dgm:pt>
    <dgm:pt modelId="{7BA3AA01-7858-4101-BD21-1A37C202AD34}" type="pres">
      <dgm:prSet presAssocID="{18FF7359-B00E-4C9D-9575-6D70F6F0673F}" presName="diagram" presStyleCnt="0">
        <dgm:presLayoutVars>
          <dgm:chMax val="1"/>
          <dgm:dir/>
          <dgm:animLvl val="ctr"/>
          <dgm:resizeHandles val="exact"/>
        </dgm:presLayoutVars>
      </dgm:prSet>
      <dgm:spPr/>
      <dgm:t>
        <a:bodyPr/>
        <a:lstStyle/>
        <a:p>
          <a:endParaRPr lang="ru-RU"/>
        </a:p>
      </dgm:t>
    </dgm:pt>
    <dgm:pt modelId="{CBE72C63-FA7E-4520-B1C5-9AE62B18C7D9}" type="pres">
      <dgm:prSet presAssocID="{18FF7359-B00E-4C9D-9575-6D70F6F0673F}" presName="matrix" presStyleCnt="0"/>
      <dgm:spPr/>
    </dgm:pt>
    <dgm:pt modelId="{A184B07A-3D54-48C7-B758-D18C4045C56C}" type="pres">
      <dgm:prSet presAssocID="{18FF7359-B00E-4C9D-9575-6D70F6F0673F}" presName="tile1" presStyleLbl="node1" presStyleIdx="0" presStyleCnt="4" custLinFactNeighborX="-810" custLinFactNeighborY="-3544"/>
      <dgm:spPr/>
      <dgm:t>
        <a:bodyPr/>
        <a:lstStyle/>
        <a:p>
          <a:endParaRPr lang="ru-RU"/>
        </a:p>
      </dgm:t>
    </dgm:pt>
    <dgm:pt modelId="{886AC7E7-C7BE-4760-A6C7-F01DB46F8C84}" type="pres">
      <dgm:prSet presAssocID="{18FF7359-B00E-4C9D-9575-6D70F6F0673F}" presName="tile1text" presStyleLbl="node1" presStyleIdx="0" presStyleCnt="4">
        <dgm:presLayoutVars>
          <dgm:chMax val="0"/>
          <dgm:chPref val="0"/>
          <dgm:bulletEnabled val="1"/>
        </dgm:presLayoutVars>
      </dgm:prSet>
      <dgm:spPr/>
      <dgm:t>
        <a:bodyPr/>
        <a:lstStyle/>
        <a:p>
          <a:endParaRPr lang="ru-RU"/>
        </a:p>
      </dgm:t>
    </dgm:pt>
    <dgm:pt modelId="{D9344969-07CE-4702-B1BC-DBB176DF313C}" type="pres">
      <dgm:prSet presAssocID="{18FF7359-B00E-4C9D-9575-6D70F6F0673F}" presName="tile2" presStyleLbl="node1" presStyleIdx="1" presStyleCnt="4"/>
      <dgm:spPr/>
      <dgm:t>
        <a:bodyPr/>
        <a:lstStyle/>
        <a:p>
          <a:endParaRPr lang="ru-RU"/>
        </a:p>
      </dgm:t>
    </dgm:pt>
    <dgm:pt modelId="{A73D86A1-AB61-45BE-869F-F5170C4C65A4}" type="pres">
      <dgm:prSet presAssocID="{18FF7359-B00E-4C9D-9575-6D70F6F0673F}" presName="tile2text" presStyleLbl="node1" presStyleIdx="1" presStyleCnt="4">
        <dgm:presLayoutVars>
          <dgm:chMax val="0"/>
          <dgm:chPref val="0"/>
          <dgm:bulletEnabled val="1"/>
        </dgm:presLayoutVars>
      </dgm:prSet>
      <dgm:spPr/>
      <dgm:t>
        <a:bodyPr/>
        <a:lstStyle/>
        <a:p>
          <a:endParaRPr lang="ru-RU"/>
        </a:p>
      </dgm:t>
    </dgm:pt>
    <dgm:pt modelId="{0566C36C-D04F-4566-B035-964650F0FFD1}" type="pres">
      <dgm:prSet presAssocID="{18FF7359-B00E-4C9D-9575-6D70F6F0673F}" presName="tile3" presStyleLbl="node1" presStyleIdx="2" presStyleCnt="4"/>
      <dgm:spPr/>
      <dgm:t>
        <a:bodyPr/>
        <a:lstStyle/>
        <a:p>
          <a:endParaRPr lang="ru-RU"/>
        </a:p>
      </dgm:t>
    </dgm:pt>
    <dgm:pt modelId="{3B5412B3-4C5B-44AF-84E1-613CF88AE5B6}" type="pres">
      <dgm:prSet presAssocID="{18FF7359-B00E-4C9D-9575-6D70F6F0673F}" presName="tile3text" presStyleLbl="node1" presStyleIdx="2" presStyleCnt="4">
        <dgm:presLayoutVars>
          <dgm:chMax val="0"/>
          <dgm:chPref val="0"/>
          <dgm:bulletEnabled val="1"/>
        </dgm:presLayoutVars>
      </dgm:prSet>
      <dgm:spPr/>
      <dgm:t>
        <a:bodyPr/>
        <a:lstStyle/>
        <a:p>
          <a:endParaRPr lang="ru-RU"/>
        </a:p>
      </dgm:t>
    </dgm:pt>
    <dgm:pt modelId="{3571F90C-81A5-4B8B-99DA-0657AD3C0FE2}" type="pres">
      <dgm:prSet presAssocID="{18FF7359-B00E-4C9D-9575-6D70F6F0673F}" presName="tile4" presStyleLbl="node1" presStyleIdx="3" presStyleCnt="4"/>
      <dgm:spPr/>
      <dgm:t>
        <a:bodyPr/>
        <a:lstStyle/>
        <a:p>
          <a:endParaRPr lang="ru-RU"/>
        </a:p>
      </dgm:t>
    </dgm:pt>
    <dgm:pt modelId="{FA254783-5F5A-4CD5-B702-3D9D915BF35E}" type="pres">
      <dgm:prSet presAssocID="{18FF7359-B00E-4C9D-9575-6D70F6F0673F}" presName="tile4text" presStyleLbl="node1" presStyleIdx="3" presStyleCnt="4">
        <dgm:presLayoutVars>
          <dgm:chMax val="0"/>
          <dgm:chPref val="0"/>
          <dgm:bulletEnabled val="1"/>
        </dgm:presLayoutVars>
      </dgm:prSet>
      <dgm:spPr/>
      <dgm:t>
        <a:bodyPr/>
        <a:lstStyle/>
        <a:p>
          <a:endParaRPr lang="ru-RU"/>
        </a:p>
      </dgm:t>
    </dgm:pt>
    <dgm:pt modelId="{98364665-96CF-4812-96A3-6C43FE0A60BF}" type="pres">
      <dgm:prSet presAssocID="{18FF7359-B00E-4C9D-9575-6D70F6F0673F}" presName="centerTile" presStyleLbl="fgShp" presStyleIdx="0" presStyleCnt="1">
        <dgm:presLayoutVars>
          <dgm:chMax val="0"/>
          <dgm:chPref val="0"/>
        </dgm:presLayoutVars>
      </dgm:prSet>
      <dgm:spPr/>
      <dgm:t>
        <a:bodyPr/>
        <a:lstStyle/>
        <a:p>
          <a:endParaRPr lang="ru-RU"/>
        </a:p>
      </dgm:t>
    </dgm:pt>
  </dgm:ptLst>
  <dgm:cxnLst>
    <dgm:cxn modelId="{15FE7F33-1080-4B46-A718-FCA907141024}" srcId="{EA1190EB-68E7-41C4-B7F3-67DDB6B5DEAD}" destId="{85A43190-FE22-4151-99C4-96E1045C1B08}" srcOrd="2" destOrd="0" parTransId="{CDB9DEFD-F68A-430B-B41A-F38BAB4AAF60}" sibTransId="{851DEC6D-2426-47B7-A511-4192FDD181F1}"/>
    <dgm:cxn modelId="{738B18C5-D604-4C79-9FAE-7309FFFEEB0E}" type="presOf" srcId="{250D8623-52AE-473D-B1A9-E51F26B258FE}" destId="{A73D86A1-AB61-45BE-869F-F5170C4C65A4}" srcOrd="1" destOrd="0" presId="urn:microsoft.com/office/officeart/2005/8/layout/matrix1"/>
    <dgm:cxn modelId="{B181EFDB-2BAF-4D0F-9F06-D9764A76DC47}" type="presOf" srcId="{12B99A60-3DB0-4CC9-AFC9-859BE9C939B7}" destId="{A184B07A-3D54-48C7-B758-D18C4045C56C}" srcOrd="0" destOrd="0" presId="urn:microsoft.com/office/officeart/2005/8/layout/matrix1"/>
    <dgm:cxn modelId="{A57A5B9F-C604-426B-9634-FBE5975BDA26}" type="presOf" srcId="{250D8623-52AE-473D-B1A9-E51F26B258FE}" destId="{D9344969-07CE-4702-B1BC-DBB176DF313C}" srcOrd="0" destOrd="0" presId="urn:microsoft.com/office/officeart/2005/8/layout/matrix1"/>
    <dgm:cxn modelId="{5815FF3D-0E2E-4E9B-AE78-7BD6DC6AA858}" type="presOf" srcId="{EA1190EB-68E7-41C4-B7F3-67DDB6B5DEAD}" destId="{98364665-96CF-4812-96A3-6C43FE0A60BF}" srcOrd="0" destOrd="0" presId="urn:microsoft.com/office/officeart/2005/8/layout/matrix1"/>
    <dgm:cxn modelId="{D1CFDDDE-7D0F-407B-96F0-DCB5D4734882}" srcId="{EA1190EB-68E7-41C4-B7F3-67DDB6B5DEAD}" destId="{12B99A60-3DB0-4CC9-AFC9-859BE9C939B7}" srcOrd="0" destOrd="0" parTransId="{7E4C4B41-5014-4054-8F31-AC862B2C10D9}" sibTransId="{11E12EC3-51F9-4E5E-A44B-28A87F84975A}"/>
    <dgm:cxn modelId="{1DBB377C-1811-4DFD-BE67-A992A6A0B920}" type="presOf" srcId="{85A43190-FE22-4151-99C4-96E1045C1B08}" destId="{3B5412B3-4C5B-44AF-84E1-613CF88AE5B6}" srcOrd="1" destOrd="0" presId="urn:microsoft.com/office/officeart/2005/8/layout/matrix1"/>
    <dgm:cxn modelId="{0F295C44-55AD-446E-9FB1-06E8A05934D1}" srcId="{EA1190EB-68E7-41C4-B7F3-67DDB6B5DEAD}" destId="{250D8623-52AE-473D-B1A9-E51F26B258FE}" srcOrd="1" destOrd="0" parTransId="{6EDE5D9E-0927-465E-950C-D555D1F5037C}" sibTransId="{CDB4DDFD-6D87-404D-B5D0-2EDBCBF0F391}"/>
    <dgm:cxn modelId="{96346460-6796-4BC3-8CF5-3DBB19612BCF}" srcId="{18FF7359-B00E-4C9D-9575-6D70F6F0673F}" destId="{EA1190EB-68E7-41C4-B7F3-67DDB6B5DEAD}" srcOrd="0" destOrd="0" parTransId="{61220758-9F7E-46E9-9AA1-FFEBFEAD1685}" sibTransId="{8CE94D67-2F09-4AEB-A747-A464FB1F1922}"/>
    <dgm:cxn modelId="{A82CF65B-40A3-4A37-9617-3F0765CF7A29}" type="presOf" srcId="{54CB7ABD-2E0E-4FC2-8F82-A999A2D6F8FE}" destId="{3571F90C-81A5-4B8B-99DA-0657AD3C0FE2}" srcOrd="0" destOrd="0" presId="urn:microsoft.com/office/officeart/2005/8/layout/matrix1"/>
    <dgm:cxn modelId="{ED68B338-3FD6-43D7-AA73-434151C08303}" type="presOf" srcId="{18FF7359-B00E-4C9D-9575-6D70F6F0673F}" destId="{7BA3AA01-7858-4101-BD21-1A37C202AD34}" srcOrd="0" destOrd="0" presId="urn:microsoft.com/office/officeart/2005/8/layout/matrix1"/>
    <dgm:cxn modelId="{01542A7E-1FB5-445A-965B-54DE3FEAA30E}" srcId="{EA1190EB-68E7-41C4-B7F3-67DDB6B5DEAD}" destId="{54CB7ABD-2E0E-4FC2-8F82-A999A2D6F8FE}" srcOrd="3" destOrd="0" parTransId="{11C3BA85-08F6-41B8-9D8B-ED32F6719493}" sibTransId="{97C7E6E9-B192-4FD1-AAFF-7DC692429AFC}"/>
    <dgm:cxn modelId="{13E1DD1C-4121-4C9E-BFCA-49B870E6EDC9}" type="presOf" srcId="{54CB7ABD-2E0E-4FC2-8F82-A999A2D6F8FE}" destId="{FA254783-5F5A-4CD5-B702-3D9D915BF35E}" srcOrd="1" destOrd="0" presId="urn:microsoft.com/office/officeart/2005/8/layout/matrix1"/>
    <dgm:cxn modelId="{4086B826-3A4A-44A2-886C-C08A4499F5E6}" type="presOf" srcId="{12B99A60-3DB0-4CC9-AFC9-859BE9C939B7}" destId="{886AC7E7-C7BE-4760-A6C7-F01DB46F8C84}" srcOrd="1" destOrd="0" presId="urn:microsoft.com/office/officeart/2005/8/layout/matrix1"/>
    <dgm:cxn modelId="{FDA4EFA5-BA0F-4698-B972-E6AD6C4F31FC}" type="presOf" srcId="{85A43190-FE22-4151-99C4-96E1045C1B08}" destId="{0566C36C-D04F-4566-B035-964650F0FFD1}" srcOrd="0" destOrd="0" presId="urn:microsoft.com/office/officeart/2005/8/layout/matrix1"/>
    <dgm:cxn modelId="{7C9282E2-EF4B-44F6-B9F2-036EBAFF3014}" type="presParOf" srcId="{7BA3AA01-7858-4101-BD21-1A37C202AD34}" destId="{CBE72C63-FA7E-4520-B1C5-9AE62B18C7D9}" srcOrd="0" destOrd="0" presId="urn:microsoft.com/office/officeart/2005/8/layout/matrix1"/>
    <dgm:cxn modelId="{62797003-4A05-4335-896D-4CF0DBE0D3C5}" type="presParOf" srcId="{CBE72C63-FA7E-4520-B1C5-9AE62B18C7D9}" destId="{A184B07A-3D54-48C7-B758-D18C4045C56C}" srcOrd="0" destOrd="0" presId="urn:microsoft.com/office/officeart/2005/8/layout/matrix1"/>
    <dgm:cxn modelId="{5906D1AD-D87E-4A91-AF0D-1C272CFE691A}" type="presParOf" srcId="{CBE72C63-FA7E-4520-B1C5-9AE62B18C7D9}" destId="{886AC7E7-C7BE-4760-A6C7-F01DB46F8C84}" srcOrd="1" destOrd="0" presId="urn:microsoft.com/office/officeart/2005/8/layout/matrix1"/>
    <dgm:cxn modelId="{36B1A864-7E24-4FB5-A031-B1FE8A687C09}" type="presParOf" srcId="{CBE72C63-FA7E-4520-B1C5-9AE62B18C7D9}" destId="{D9344969-07CE-4702-B1BC-DBB176DF313C}" srcOrd="2" destOrd="0" presId="urn:microsoft.com/office/officeart/2005/8/layout/matrix1"/>
    <dgm:cxn modelId="{7CAE03D9-A814-428E-9664-A83DC982D30F}" type="presParOf" srcId="{CBE72C63-FA7E-4520-B1C5-9AE62B18C7D9}" destId="{A73D86A1-AB61-45BE-869F-F5170C4C65A4}" srcOrd="3" destOrd="0" presId="urn:microsoft.com/office/officeart/2005/8/layout/matrix1"/>
    <dgm:cxn modelId="{85F24CCB-2333-4F41-B743-B414DA280488}" type="presParOf" srcId="{CBE72C63-FA7E-4520-B1C5-9AE62B18C7D9}" destId="{0566C36C-D04F-4566-B035-964650F0FFD1}" srcOrd="4" destOrd="0" presId="urn:microsoft.com/office/officeart/2005/8/layout/matrix1"/>
    <dgm:cxn modelId="{B80C316E-218D-4E8B-AE97-74DD35E0042D}" type="presParOf" srcId="{CBE72C63-FA7E-4520-B1C5-9AE62B18C7D9}" destId="{3B5412B3-4C5B-44AF-84E1-613CF88AE5B6}" srcOrd="5" destOrd="0" presId="urn:microsoft.com/office/officeart/2005/8/layout/matrix1"/>
    <dgm:cxn modelId="{F33F2102-2D65-491D-B172-09315D31D7AC}" type="presParOf" srcId="{CBE72C63-FA7E-4520-B1C5-9AE62B18C7D9}" destId="{3571F90C-81A5-4B8B-99DA-0657AD3C0FE2}" srcOrd="6" destOrd="0" presId="urn:microsoft.com/office/officeart/2005/8/layout/matrix1"/>
    <dgm:cxn modelId="{E2230706-B8C3-484E-9A4D-924229082E5A}" type="presParOf" srcId="{CBE72C63-FA7E-4520-B1C5-9AE62B18C7D9}" destId="{FA254783-5F5A-4CD5-B702-3D9D915BF35E}" srcOrd="7" destOrd="0" presId="urn:microsoft.com/office/officeart/2005/8/layout/matrix1"/>
    <dgm:cxn modelId="{E8C5A7CA-2364-4960-BC6C-00EB062E7E75}" type="presParOf" srcId="{7BA3AA01-7858-4101-BD21-1A37C202AD34}" destId="{98364665-96CF-4812-96A3-6C43FE0A60BF}"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C6F9422-E19B-42D4-A335-6EE51382BBF2}" type="doc">
      <dgm:prSet loTypeId="urn:microsoft.com/office/officeart/2005/8/layout/vList4" loCatId="list" qsTypeId="urn:microsoft.com/office/officeart/2005/8/quickstyle/simple1" qsCatId="simple" csTypeId="urn:microsoft.com/office/officeart/2005/8/colors/colorful2" csCatId="colorful" phldr="1"/>
      <dgm:spPr/>
      <dgm:t>
        <a:bodyPr/>
        <a:lstStyle/>
        <a:p>
          <a:endParaRPr lang="ru-RU"/>
        </a:p>
      </dgm:t>
    </dgm:pt>
    <dgm:pt modelId="{0E1BA8AF-AF51-4F94-B3C4-D2E6BBD0B9B3}">
      <dgm:prSet phldrT="[Текст]"/>
      <dgm:spPr/>
      <dgm:t>
        <a:bodyPr/>
        <a:lstStyle/>
        <a:p>
          <a:r>
            <a:rPr lang="ru-RU" b="1" i="1" dirty="0" smtClean="0">
              <a:latin typeface="Franklin Gothic Medium" pitchFamily="34" charset="0"/>
            </a:rPr>
            <a:t>Дети</a:t>
          </a:r>
          <a:endParaRPr lang="ru-RU" b="1" i="1" dirty="0">
            <a:latin typeface="Franklin Gothic Medium" pitchFamily="34" charset="0"/>
          </a:endParaRPr>
        </a:p>
      </dgm:t>
    </dgm:pt>
    <dgm:pt modelId="{537592C4-99C1-4F1B-8ABF-66F9CCAD4767}" type="parTrans" cxnId="{60CBD970-5860-422B-8EF8-3E7C2763C4FC}">
      <dgm:prSet/>
      <dgm:spPr/>
      <dgm:t>
        <a:bodyPr/>
        <a:lstStyle/>
        <a:p>
          <a:endParaRPr lang="ru-RU"/>
        </a:p>
      </dgm:t>
    </dgm:pt>
    <dgm:pt modelId="{EC9731DD-B292-41B2-9330-EA5291010514}" type="sibTrans" cxnId="{60CBD970-5860-422B-8EF8-3E7C2763C4FC}">
      <dgm:prSet/>
      <dgm:spPr/>
      <dgm:t>
        <a:bodyPr/>
        <a:lstStyle/>
        <a:p>
          <a:endParaRPr lang="ru-RU"/>
        </a:p>
      </dgm:t>
    </dgm:pt>
    <dgm:pt modelId="{F4D45C57-BE01-42DD-B450-0009A28E868A}">
      <dgm:prSet phldrT="[Текст]"/>
      <dgm:spPr/>
      <dgm:t>
        <a:bodyPr/>
        <a:lstStyle/>
        <a:p>
          <a:r>
            <a:rPr lang="ru-RU" b="1" i="1" dirty="0" smtClean="0">
              <a:latin typeface="Franklin Gothic Medium" pitchFamily="34" charset="0"/>
            </a:rPr>
            <a:t>активное участие в проектной деятельности, выставках, праздниках, презентациях, общественно-полезном труде, создании мини-музеев.</a:t>
          </a:r>
          <a:endParaRPr lang="ru-RU" b="1" i="1" dirty="0">
            <a:latin typeface="Franklin Gothic Medium" pitchFamily="34" charset="0"/>
          </a:endParaRPr>
        </a:p>
      </dgm:t>
    </dgm:pt>
    <dgm:pt modelId="{963633BE-5130-4CB0-87CF-A9D254B5FAE2}" type="parTrans" cxnId="{DE2D6DF8-107F-44D4-846D-408C331A022F}">
      <dgm:prSet/>
      <dgm:spPr/>
      <dgm:t>
        <a:bodyPr/>
        <a:lstStyle/>
        <a:p>
          <a:endParaRPr lang="ru-RU"/>
        </a:p>
      </dgm:t>
    </dgm:pt>
    <dgm:pt modelId="{4E22A615-117C-4268-BE0B-27F3CEA87EC0}" type="sibTrans" cxnId="{DE2D6DF8-107F-44D4-846D-408C331A022F}">
      <dgm:prSet/>
      <dgm:spPr/>
      <dgm:t>
        <a:bodyPr/>
        <a:lstStyle/>
        <a:p>
          <a:endParaRPr lang="ru-RU"/>
        </a:p>
      </dgm:t>
    </dgm:pt>
    <dgm:pt modelId="{5041B107-D90A-4B88-991C-E30A55C91294}">
      <dgm:prSet phldrT="[Текст]"/>
      <dgm:spPr/>
      <dgm:t>
        <a:bodyPr/>
        <a:lstStyle/>
        <a:p>
          <a:r>
            <a:rPr lang="ru-RU" b="1" i="1" dirty="0" smtClean="0">
              <a:latin typeface="Franklin Gothic Medium" pitchFamily="34" charset="0"/>
            </a:rPr>
            <a:t>Родители</a:t>
          </a:r>
          <a:endParaRPr lang="ru-RU" b="1" i="1" dirty="0">
            <a:latin typeface="Franklin Gothic Medium" pitchFamily="34" charset="0"/>
          </a:endParaRPr>
        </a:p>
      </dgm:t>
    </dgm:pt>
    <dgm:pt modelId="{A77EC31E-4BEA-4685-B7DA-ACD166BA183D}" type="parTrans" cxnId="{CE564553-2AF1-4E9F-BF02-3838B6588E24}">
      <dgm:prSet/>
      <dgm:spPr/>
      <dgm:t>
        <a:bodyPr/>
        <a:lstStyle/>
        <a:p>
          <a:endParaRPr lang="ru-RU"/>
        </a:p>
      </dgm:t>
    </dgm:pt>
    <dgm:pt modelId="{93A5F543-883A-4070-96CD-DFFE0AC1BE3F}" type="sibTrans" cxnId="{CE564553-2AF1-4E9F-BF02-3838B6588E24}">
      <dgm:prSet/>
      <dgm:spPr/>
      <dgm:t>
        <a:bodyPr/>
        <a:lstStyle/>
        <a:p>
          <a:endParaRPr lang="ru-RU"/>
        </a:p>
      </dgm:t>
    </dgm:pt>
    <dgm:pt modelId="{E4C8DF2B-7482-48A4-94F6-F16BFCD31D85}">
      <dgm:prSet phldrT="[Текст]"/>
      <dgm:spPr/>
      <dgm:t>
        <a:bodyPr/>
        <a:lstStyle/>
        <a:p>
          <a:r>
            <a:rPr lang="ru-RU" b="1" i="1" dirty="0" smtClean="0">
              <a:latin typeface="Franklin Gothic Medium" pitchFamily="34" charset="0"/>
            </a:rPr>
            <a:t>анкетирование, родительские собрания, консультации;</a:t>
          </a:r>
          <a:endParaRPr lang="ru-RU" b="1" i="1" dirty="0">
            <a:latin typeface="Franklin Gothic Medium" pitchFamily="34" charset="0"/>
          </a:endParaRPr>
        </a:p>
      </dgm:t>
    </dgm:pt>
    <dgm:pt modelId="{436BB40B-5226-49D5-BE34-7A014AFE7BBE}" type="parTrans" cxnId="{D53DE848-D522-401A-97E6-C2AC0712E4E2}">
      <dgm:prSet/>
      <dgm:spPr/>
      <dgm:t>
        <a:bodyPr/>
        <a:lstStyle/>
        <a:p>
          <a:endParaRPr lang="ru-RU"/>
        </a:p>
      </dgm:t>
    </dgm:pt>
    <dgm:pt modelId="{5DFE7CE6-EA99-4DA1-AB10-5A0C581BC42A}" type="sibTrans" cxnId="{D53DE848-D522-401A-97E6-C2AC0712E4E2}">
      <dgm:prSet/>
      <dgm:spPr/>
      <dgm:t>
        <a:bodyPr/>
        <a:lstStyle/>
        <a:p>
          <a:endParaRPr lang="ru-RU"/>
        </a:p>
      </dgm:t>
    </dgm:pt>
    <dgm:pt modelId="{35B2884C-C6FF-480C-908A-F23B1B5C41C2}">
      <dgm:prSet phldrT="[Текст]"/>
      <dgm:spPr/>
      <dgm:t>
        <a:bodyPr/>
        <a:lstStyle/>
        <a:p>
          <a:r>
            <a:rPr lang="ru-RU" b="1" i="1" dirty="0" smtClean="0">
              <a:latin typeface="Franklin Gothic Medium" pitchFamily="34" charset="0"/>
            </a:rPr>
            <a:t>Педагоги и социальные партнеры</a:t>
          </a:r>
          <a:endParaRPr lang="ru-RU" b="1" i="1" dirty="0">
            <a:latin typeface="Franklin Gothic Medium" pitchFamily="34" charset="0"/>
          </a:endParaRPr>
        </a:p>
      </dgm:t>
    </dgm:pt>
    <dgm:pt modelId="{CC0780CF-1900-4CB5-849D-619C2995BF97}" type="parTrans" cxnId="{964FCCAE-0D6C-4853-95E0-704D56AB05B8}">
      <dgm:prSet/>
      <dgm:spPr/>
      <dgm:t>
        <a:bodyPr/>
        <a:lstStyle/>
        <a:p>
          <a:endParaRPr lang="ru-RU"/>
        </a:p>
      </dgm:t>
    </dgm:pt>
    <dgm:pt modelId="{F1FDE48B-2225-4378-A869-E077787D5289}" type="sibTrans" cxnId="{964FCCAE-0D6C-4853-95E0-704D56AB05B8}">
      <dgm:prSet/>
      <dgm:spPr/>
      <dgm:t>
        <a:bodyPr/>
        <a:lstStyle/>
        <a:p>
          <a:endParaRPr lang="ru-RU"/>
        </a:p>
      </dgm:t>
    </dgm:pt>
    <dgm:pt modelId="{F3D110E9-103E-4E24-807F-7C5E3A5D3E21}">
      <dgm:prSet phldrT="[Текст]"/>
      <dgm:spPr/>
      <dgm:t>
        <a:bodyPr/>
        <a:lstStyle/>
        <a:p>
          <a:r>
            <a:rPr lang="ru-RU" b="1" i="1" dirty="0" smtClean="0">
              <a:latin typeface="Franklin Gothic Medium" pitchFamily="34" charset="0"/>
            </a:rPr>
            <a:t>советы педагогов, круглые столы, консультации, семинары-практикумы</a:t>
          </a:r>
          <a:endParaRPr lang="ru-RU" b="1" i="1" dirty="0">
            <a:latin typeface="Franklin Gothic Medium" pitchFamily="34" charset="0"/>
          </a:endParaRPr>
        </a:p>
      </dgm:t>
    </dgm:pt>
    <dgm:pt modelId="{ADFF5246-1E31-489C-94C6-780924206F86}" type="parTrans" cxnId="{47BA22EF-C937-4200-B953-20F29F14B61B}">
      <dgm:prSet/>
      <dgm:spPr/>
      <dgm:t>
        <a:bodyPr/>
        <a:lstStyle/>
        <a:p>
          <a:endParaRPr lang="ru-RU"/>
        </a:p>
      </dgm:t>
    </dgm:pt>
    <dgm:pt modelId="{3C9E3395-BD58-45A6-8824-297C545F1324}" type="sibTrans" cxnId="{47BA22EF-C937-4200-B953-20F29F14B61B}">
      <dgm:prSet/>
      <dgm:spPr/>
      <dgm:t>
        <a:bodyPr/>
        <a:lstStyle/>
        <a:p>
          <a:endParaRPr lang="ru-RU"/>
        </a:p>
      </dgm:t>
    </dgm:pt>
    <dgm:pt modelId="{A120068D-CFB4-4A34-A6D0-415D8EC6C235}">
      <dgm:prSet phldrT="[Текст]"/>
      <dgm:spPr/>
      <dgm:t>
        <a:bodyPr/>
        <a:lstStyle/>
        <a:p>
          <a:r>
            <a:rPr lang="ru-RU" b="1" i="1" dirty="0" smtClean="0">
              <a:latin typeface="Franklin Gothic Medium" pitchFamily="34" charset="0"/>
            </a:rPr>
            <a:t>внутренний уровень организации совместных выставок, бесед, уроков доброты, экскурсий, включенных в проекты ДОУ.</a:t>
          </a:r>
          <a:endParaRPr lang="ru-RU" b="1" i="1" dirty="0">
            <a:latin typeface="Franklin Gothic Medium" pitchFamily="34" charset="0"/>
          </a:endParaRPr>
        </a:p>
      </dgm:t>
    </dgm:pt>
    <dgm:pt modelId="{BA734031-08D2-4ADD-A471-9AE1646E87A6}" type="parTrans" cxnId="{CEDBBD9F-E18E-4173-9EB3-76F2C36D4E1C}">
      <dgm:prSet/>
      <dgm:spPr/>
      <dgm:t>
        <a:bodyPr/>
        <a:lstStyle/>
        <a:p>
          <a:endParaRPr lang="ru-RU"/>
        </a:p>
      </dgm:t>
    </dgm:pt>
    <dgm:pt modelId="{2D68B34E-2DBD-4D8D-9198-5B1E18399909}" type="sibTrans" cxnId="{CEDBBD9F-E18E-4173-9EB3-76F2C36D4E1C}">
      <dgm:prSet/>
      <dgm:spPr/>
      <dgm:t>
        <a:bodyPr/>
        <a:lstStyle/>
        <a:p>
          <a:endParaRPr lang="ru-RU"/>
        </a:p>
      </dgm:t>
    </dgm:pt>
    <dgm:pt modelId="{FEFD7660-179C-4C83-8F1B-3FD70C10022D}">
      <dgm:prSet/>
      <dgm:spPr/>
      <dgm:t>
        <a:bodyPr/>
        <a:lstStyle/>
        <a:p>
          <a:r>
            <a:rPr lang="ru-RU" b="1" i="1" dirty="0" smtClean="0">
              <a:latin typeface="Franklin Gothic Medium" pitchFamily="34" charset="0"/>
            </a:rPr>
            <a:t>участие в проектной деятельности</a:t>
          </a:r>
          <a:endParaRPr lang="ru-RU" b="1" i="1" dirty="0">
            <a:latin typeface="Franklin Gothic Medium" pitchFamily="34" charset="0"/>
          </a:endParaRPr>
        </a:p>
      </dgm:t>
    </dgm:pt>
    <dgm:pt modelId="{B6E94BCC-1288-4660-9D1A-04EF309B90AE}" type="parTrans" cxnId="{9038C531-8E9C-4977-BD86-4A89B690639D}">
      <dgm:prSet/>
      <dgm:spPr/>
      <dgm:t>
        <a:bodyPr/>
        <a:lstStyle/>
        <a:p>
          <a:endParaRPr lang="ru-RU"/>
        </a:p>
      </dgm:t>
    </dgm:pt>
    <dgm:pt modelId="{3D4B9B82-B328-4F9E-9994-6020A560D2D8}" type="sibTrans" cxnId="{9038C531-8E9C-4977-BD86-4A89B690639D}">
      <dgm:prSet/>
      <dgm:spPr/>
      <dgm:t>
        <a:bodyPr/>
        <a:lstStyle/>
        <a:p>
          <a:endParaRPr lang="ru-RU"/>
        </a:p>
      </dgm:t>
    </dgm:pt>
    <dgm:pt modelId="{6CCE5D34-B5EC-4002-B4A3-17780E78AF11}" type="pres">
      <dgm:prSet presAssocID="{7C6F9422-E19B-42D4-A335-6EE51382BBF2}" presName="linear" presStyleCnt="0">
        <dgm:presLayoutVars>
          <dgm:dir/>
          <dgm:resizeHandles val="exact"/>
        </dgm:presLayoutVars>
      </dgm:prSet>
      <dgm:spPr/>
      <dgm:t>
        <a:bodyPr/>
        <a:lstStyle/>
        <a:p>
          <a:endParaRPr lang="ru-RU"/>
        </a:p>
      </dgm:t>
    </dgm:pt>
    <dgm:pt modelId="{57742C30-E786-4125-8EB8-91E104D36078}" type="pres">
      <dgm:prSet presAssocID="{0E1BA8AF-AF51-4F94-B3C4-D2E6BBD0B9B3}" presName="comp" presStyleCnt="0"/>
      <dgm:spPr/>
    </dgm:pt>
    <dgm:pt modelId="{18D16561-5EB8-40BA-8124-B9A9EE8118D2}" type="pres">
      <dgm:prSet presAssocID="{0E1BA8AF-AF51-4F94-B3C4-D2E6BBD0B9B3}" presName="box" presStyleLbl="node1" presStyleIdx="0" presStyleCnt="3"/>
      <dgm:spPr/>
      <dgm:t>
        <a:bodyPr/>
        <a:lstStyle/>
        <a:p>
          <a:endParaRPr lang="ru-RU"/>
        </a:p>
      </dgm:t>
    </dgm:pt>
    <dgm:pt modelId="{4C2B95C8-E40A-4493-BC40-9F182691F8FC}" type="pres">
      <dgm:prSet presAssocID="{0E1BA8AF-AF51-4F94-B3C4-D2E6BBD0B9B3}" presName="img" presStyleLbl="fgImgPlace1" presStyleIdx="0" presStyleCnt="3"/>
      <dgm:spPr>
        <a:blipFill rotWithShape="1">
          <a:blip xmlns:r="http://schemas.openxmlformats.org/officeDocument/2006/relationships" r:embed="rId1" cstate="screen">
            <a:extLst>
              <a:ext uri="{28A0092B-C50C-407E-A947-70E740481C1C}">
                <a14:useLocalDpi xmlns:a14="http://schemas.microsoft.com/office/drawing/2010/main"/>
              </a:ext>
            </a:extLst>
          </a:blip>
          <a:stretch>
            <a:fillRect/>
          </a:stretch>
        </a:blipFill>
      </dgm:spPr>
      <dgm:t>
        <a:bodyPr/>
        <a:lstStyle/>
        <a:p>
          <a:endParaRPr lang="ru-RU"/>
        </a:p>
      </dgm:t>
    </dgm:pt>
    <dgm:pt modelId="{6A2A6B8B-A2C6-4BB6-8CBC-5F300E6F425C}" type="pres">
      <dgm:prSet presAssocID="{0E1BA8AF-AF51-4F94-B3C4-D2E6BBD0B9B3}" presName="text" presStyleLbl="node1" presStyleIdx="0" presStyleCnt="3">
        <dgm:presLayoutVars>
          <dgm:bulletEnabled val="1"/>
        </dgm:presLayoutVars>
      </dgm:prSet>
      <dgm:spPr/>
      <dgm:t>
        <a:bodyPr/>
        <a:lstStyle/>
        <a:p>
          <a:endParaRPr lang="ru-RU"/>
        </a:p>
      </dgm:t>
    </dgm:pt>
    <dgm:pt modelId="{7606C248-59A7-4F61-8C19-1B6B7D30FD74}" type="pres">
      <dgm:prSet presAssocID="{EC9731DD-B292-41B2-9330-EA5291010514}" presName="spacer" presStyleCnt="0"/>
      <dgm:spPr/>
    </dgm:pt>
    <dgm:pt modelId="{9EC8FC67-9499-44B1-BAAA-E92B33C169C8}" type="pres">
      <dgm:prSet presAssocID="{5041B107-D90A-4B88-991C-E30A55C91294}" presName="comp" presStyleCnt="0"/>
      <dgm:spPr/>
    </dgm:pt>
    <dgm:pt modelId="{22FB640C-3317-43DF-97EA-86768C877B07}" type="pres">
      <dgm:prSet presAssocID="{5041B107-D90A-4B88-991C-E30A55C91294}" presName="box" presStyleLbl="node1" presStyleIdx="1" presStyleCnt="3"/>
      <dgm:spPr/>
      <dgm:t>
        <a:bodyPr/>
        <a:lstStyle/>
        <a:p>
          <a:endParaRPr lang="ru-RU"/>
        </a:p>
      </dgm:t>
    </dgm:pt>
    <dgm:pt modelId="{C12DBE46-5107-45C8-BC57-7CEC14048237}" type="pres">
      <dgm:prSet presAssocID="{5041B107-D90A-4B88-991C-E30A55C91294}" presName="img" presStyleLbl="fgImgPlace1" presStyleIdx="1" presStyleCnt="3"/>
      <dgm:spPr>
        <a:blipFill rotWithShape="1">
          <a:blip xmlns:r="http://schemas.openxmlformats.org/officeDocument/2006/relationships" r:embed="rId2" cstate="screen">
            <a:extLst>
              <a:ext uri="{28A0092B-C50C-407E-A947-70E740481C1C}">
                <a14:useLocalDpi xmlns:a14="http://schemas.microsoft.com/office/drawing/2010/main"/>
              </a:ext>
            </a:extLst>
          </a:blip>
          <a:stretch>
            <a:fillRect/>
          </a:stretch>
        </a:blipFill>
      </dgm:spPr>
      <dgm:t>
        <a:bodyPr/>
        <a:lstStyle/>
        <a:p>
          <a:endParaRPr lang="ru-RU"/>
        </a:p>
      </dgm:t>
    </dgm:pt>
    <dgm:pt modelId="{3DA92B81-E408-407E-8370-77D6F76D52A5}" type="pres">
      <dgm:prSet presAssocID="{5041B107-D90A-4B88-991C-E30A55C91294}" presName="text" presStyleLbl="node1" presStyleIdx="1" presStyleCnt="3">
        <dgm:presLayoutVars>
          <dgm:bulletEnabled val="1"/>
        </dgm:presLayoutVars>
      </dgm:prSet>
      <dgm:spPr/>
      <dgm:t>
        <a:bodyPr/>
        <a:lstStyle/>
        <a:p>
          <a:endParaRPr lang="ru-RU"/>
        </a:p>
      </dgm:t>
    </dgm:pt>
    <dgm:pt modelId="{1590F688-F711-473C-B102-D68FF6D372B5}" type="pres">
      <dgm:prSet presAssocID="{93A5F543-883A-4070-96CD-DFFE0AC1BE3F}" presName="spacer" presStyleCnt="0"/>
      <dgm:spPr/>
    </dgm:pt>
    <dgm:pt modelId="{4E9877BE-F44F-4D16-97EC-AC7C9F7FFF46}" type="pres">
      <dgm:prSet presAssocID="{35B2884C-C6FF-480C-908A-F23B1B5C41C2}" presName="comp" presStyleCnt="0"/>
      <dgm:spPr/>
    </dgm:pt>
    <dgm:pt modelId="{D0372B90-E923-4FE1-812A-C45BFCB074D7}" type="pres">
      <dgm:prSet presAssocID="{35B2884C-C6FF-480C-908A-F23B1B5C41C2}" presName="box" presStyleLbl="node1" presStyleIdx="2" presStyleCnt="3" custLinFactNeighborX="-1064" custLinFactNeighborY="5992"/>
      <dgm:spPr/>
      <dgm:t>
        <a:bodyPr/>
        <a:lstStyle/>
        <a:p>
          <a:endParaRPr lang="ru-RU"/>
        </a:p>
      </dgm:t>
    </dgm:pt>
    <dgm:pt modelId="{02AF677C-3918-4352-9824-9E85FAED2B80}" type="pres">
      <dgm:prSet presAssocID="{35B2884C-C6FF-480C-908A-F23B1B5C41C2}" presName="img" presStyleLbl="fgImgPlace1" presStyleIdx="2" presStyleCnt="3"/>
      <dgm:spPr>
        <a:blipFill rotWithShape="1">
          <a:blip xmlns:r="http://schemas.openxmlformats.org/officeDocument/2006/relationships" r:embed="rId3" cstate="screen">
            <a:extLst>
              <a:ext uri="{28A0092B-C50C-407E-A947-70E740481C1C}">
                <a14:useLocalDpi xmlns:a14="http://schemas.microsoft.com/office/drawing/2010/main"/>
              </a:ext>
            </a:extLst>
          </a:blip>
          <a:stretch>
            <a:fillRect/>
          </a:stretch>
        </a:blipFill>
      </dgm:spPr>
      <dgm:t>
        <a:bodyPr/>
        <a:lstStyle/>
        <a:p>
          <a:endParaRPr lang="ru-RU"/>
        </a:p>
      </dgm:t>
    </dgm:pt>
    <dgm:pt modelId="{B0AAFF19-705B-45E4-B278-CB33A1F4EBA4}" type="pres">
      <dgm:prSet presAssocID="{35B2884C-C6FF-480C-908A-F23B1B5C41C2}" presName="text" presStyleLbl="node1" presStyleIdx="2" presStyleCnt="3">
        <dgm:presLayoutVars>
          <dgm:bulletEnabled val="1"/>
        </dgm:presLayoutVars>
      </dgm:prSet>
      <dgm:spPr/>
      <dgm:t>
        <a:bodyPr/>
        <a:lstStyle/>
        <a:p>
          <a:endParaRPr lang="ru-RU"/>
        </a:p>
      </dgm:t>
    </dgm:pt>
  </dgm:ptLst>
  <dgm:cxnLst>
    <dgm:cxn modelId="{964FCCAE-0D6C-4853-95E0-704D56AB05B8}" srcId="{7C6F9422-E19B-42D4-A335-6EE51382BBF2}" destId="{35B2884C-C6FF-480C-908A-F23B1B5C41C2}" srcOrd="2" destOrd="0" parTransId="{CC0780CF-1900-4CB5-849D-619C2995BF97}" sibTransId="{F1FDE48B-2225-4378-A869-E077787D5289}"/>
    <dgm:cxn modelId="{AEF0AC5A-6433-413A-92B8-9B45E2C4F669}" type="presOf" srcId="{A120068D-CFB4-4A34-A6D0-415D8EC6C235}" destId="{D0372B90-E923-4FE1-812A-C45BFCB074D7}" srcOrd="0" destOrd="2" presId="urn:microsoft.com/office/officeart/2005/8/layout/vList4"/>
    <dgm:cxn modelId="{47BA22EF-C937-4200-B953-20F29F14B61B}" srcId="{35B2884C-C6FF-480C-908A-F23B1B5C41C2}" destId="{F3D110E9-103E-4E24-807F-7C5E3A5D3E21}" srcOrd="0" destOrd="0" parTransId="{ADFF5246-1E31-489C-94C6-780924206F86}" sibTransId="{3C9E3395-BD58-45A6-8824-297C545F1324}"/>
    <dgm:cxn modelId="{81774741-541C-4285-AFB4-82C240A04729}" type="presOf" srcId="{A120068D-CFB4-4A34-A6D0-415D8EC6C235}" destId="{B0AAFF19-705B-45E4-B278-CB33A1F4EBA4}" srcOrd="1" destOrd="2" presId="urn:microsoft.com/office/officeart/2005/8/layout/vList4"/>
    <dgm:cxn modelId="{D30B1974-00A6-4377-9957-5015777AF673}" type="presOf" srcId="{5041B107-D90A-4B88-991C-E30A55C91294}" destId="{22FB640C-3317-43DF-97EA-86768C877B07}" srcOrd="0" destOrd="0" presId="urn:microsoft.com/office/officeart/2005/8/layout/vList4"/>
    <dgm:cxn modelId="{8E5CB296-F5C0-40A2-9E45-BF80A9CF05AB}" type="presOf" srcId="{0E1BA8AF-AF51-4F94-B3C4-D2E6BBD0B9B3}" destId="{18D16561-5EB8-40BA-8124-B9A9EE8118D2}" srcOrd="0" destOrd="0" presId="urn:microsoft.com/office/officeart/2005/8/layout/vList4"/>
    <dgm:cxn modelId="{6BCBAA8E-DC2A-4BF9-A66F-460CB1236FA6}" type="presOf" srcId="{35B2884C-C6FF-480C-908A-F23B1B5C41C2}" destId="{B0AAFF19-705B-45E4-B278-CB33A1F4EBA4}" srcOrd="1" destOrd="0" presId="urn:microsoft.com/office/officeart/2005/8/layout/vList4"/>
    <dgm:cxn modelId="{CE564553-2AF1-4E9F-BF02-3838B6588E24}" srcId="{7C6F9422-E19B-42D4-A335-6EE51382BBF2}" destId="{5041B107-D90A-4B88-991C-E30A55C91294}" srcOrd="1" destOrd="0" parTransId="{A77EC31E-4BEA-4685-B7DA-ACD166BA183D}" sibTransId="{93A5F543-883A-4070-96CD-DFFE0AC1BE3F}"/>
    <dgm:cxn modelId="{9038C531-8E9C-4977-BD86-4A89B690639D}" srcId="{5041B107-D90A-4B88-991C-E30A55C91294}" destId="{FEFD7660-179C-4C83-8F1B-3FD70C10022D}" srcOrd="1" destOrd="0" parTransId="{B6E94BCC-1288-4660-9D1A-04EF309B90AE}" sibTransId="{3D4B9B82-B328-4F9E-9994-6020A560D2D8}"/>
    <dgm:cxn modelId="{25E827C4-6C63-4AB8-8E7E-77A060F53A2C}" type="presOf" srcId="{E4C8DF2B-7482-48A4-94F6-F16BFCD31D85}" destId="{22FB640C-3317-43DF-97EA-86768C877B07}" srcOrd="0" destOrd="1" presId="urn:microsoft.com/office/officeart/2005/8/layout/vList4"/>
    <dgm:cxn modelId="{218F65D8-89C5-4101-9B94-42F54991E20E}" type="presOf" srcId="{F3D110E9-103E-4E24-807F-7C5E3A5D3E21}" destId="{D0372B90-E923-4FE1-812A-C45BFCB074D7}" srcOrd="0" destOrd="1" presId="urn:microsoft.com/office/officeart/2005/8/layout/vList4"/>
    <dgm:cxn modelId="{6FDDCAD7-8B76-4F77-BF51-EDBBAA5F4E0A}" type="presOf" srcId="{F4D45C57-BE01-42DD-B450-0009A28E868A}" destId="{18D16561-5EB8-40BA-8124-B9A9EE8118D2}" srcOrd="0" destOrd="1" presId="urn:microsoft.com/office/officeart/2005/8/layout/vList4"/>
    <dgm:cxn modelId="{60CBD970-5860-422B-8EF8-3E7C2763C4FC}" srcId="{7C6F9422-E19B-42D4-A335-6EE51382BBF2}" destId="{0E1BA8AF-AF51-4F94-B3C4-D2E6BBD0B9B3}" srcOrd="0" destOrd="0" parTransId="{537592C4-99C1-4F1B-8ABF-66F9CCAD4767}" sibTransId="{EC9731DD-B292-41B2-9330-EA5291010514}"/>
    <dgm:cxn modelId="{C9051EA6-FF72-4604-867C-10138365CC40}" type="presOf" srcId="{7C6F9422-E19B-42D4-A335-6EE51382BBF2}" destId="{6CCE5D34-B5EC-4002-B4A3-17780E78AF11}" srcOrd="0" destOrd="0" presId="urn:microsoft.com/office/officeart/2005/8/layout/vList4"/>
    <dgm:cxn modelId="{D61D2841-651C-4FE3-8018-C3768D5924E0}" type="presOf" srcId="{F3D110E9-103E-4E24-807F-7C5E3A5D3E21}" destId="{B0AAFF19-705B-45E4-B278-CB33A1F4EBA4}" srcOrd="1" destOrd="1" presId="urn:microsoft.com/office/officeart/2005/8/layout/vList4"/>
    <dgm:cxn modelId="{DE2D6DF8-107F-44D4-846D-408C331A022F}" srcId="{0E1BA8AF-AF51-4F94-B3C4-D2E6BBD0B9B3}" destId="{F4D45C57-BE01-42DD-B450-0009A28E868A}" srcOrd="0" destOrd="0" parTransId="{963633BE-5130-4CB0-87CF-A9D254B5FAE2}" sibTransId="{4E22A615-117C-4268-BE0B-27F3CEA87EC0}"/>
    <dgm:cxn modelId="{EAAE55A9-296D-47A1-AABB-266DE1172305}" type="presOf" srcId="{F4D45C57-BE01-42DD-B450-0009A28E868A}" destId="{6A2A6B8B-A2C6-4BB6-8CBC-5F300E6F425C}" srcOrd="1" destOrd="1" presId="urn:microsoft.com/office/officeart/2005/8/layout/vList4"/>
    <dgm:cxn modelId="{7477E5A3-D58F-475D-9889-86423648BABB}" type="presOf" srcId="{FEFD7660-179C-4C83-8F1B-3FD70C10022D}" destId="{22FB640C-3317-43DF-97EA-86768C877B07}" srcOrd="0" destOrd="2" presId="urn:microsoft.com/office/officeart/2005/8/layout/vList4"/>
    <dgm:cxn modelId="{7F295496-879E-4BAB-8A22-F4E44BB895C8}" type="presOf" srcId="{FEFD7660-179C-4C83-8F1B-3FD70C10022D}" destId="{3DA92B81-E408-407E-8370-77D6F76D52A5}" srcOrd="1" destOrd="2" presId="urn:microsoft.com/office/officeart/2005/8/layout/vList4"/>
    <dgm:cxn modelId="{55232280-08D2-4486-983A-7DCE8F9E5FD1}" type="presOf" srcId="{E4C8DF2B-7482-48A4-94F6-F16BFCD31D85}" destId="{3DA92B81-E408-407E-8370-77D6F76D52A5}" srcOrd="1" destOrd="1" presId="urn:microsoft.com/office/officeart/2005/8/layout/vList4"/>
    <dgm:cxn modelId="{BFC10B29-C526-4E91-B04A-4E8973A95C20}" type="presOf" srcId="{5041B107-D90A-4B88-991C-E30A55C91294}" destId="{3DA92B81-E408-407E-8370-77D6F76D52A5}" srcOrd="1" destOrd="0" presId="urn:microsoft.com/office/officeart/2005/8/layout/vList4"/>
    <dgm:cxn modelId="{D53DE848-D522-401A-97E6-C2AC0712E4E2}" srcId="{5041B107-D90A-4B88-991C-E30A55C91294}" destId="{E4C8DF2B-7482-48A4-94F6-F16BFCD31D85}" srcOrd="0" destOrd="0" parTransId="{436BB40B-5226-49D5-BE34-7A014AFE7BBE}" sibTransId="{5DFE7CE6-EA99-4DA1-AB10-5A0C581BC42A}"/>
    <dgm:cxn modelId="{6E6EF56E-0173-44D6-A3CB-2D0A69C9C423}" type="presOf" srcId="{0E1BA8AF-AF51-4F94-B3C4-D2E6BBD0B9B3}" destId="{6A2A6B8B-A2C6-4BB6-8CBC-5F300E6F425C}" srcOrd="1" destOrd="0" presId="urn:microsoft.com/office/officeart/2005/8/layout/vList4"/>
    <dgm:cxn modelId="{CEDBBD9F-E18E-4173-9EB3-76F2C36D4E1C}" srcId="{35B2884C-C6FF-480C-908A-F23B1B5C41C2}" destId="{A120068D-CFB4-4A34-A6D0-415D8EC6C235}" srcOrd="1" destOrd="0" parTransId="{BA734031-08D2-4ADD-A471-9AE1646E87A6}" sibTransId="{2D68B34E-2DBD-4D8D-9198-5B1E18399909}"/>
    <dgm:cxn modelId="{A50C96ED-6DF5-42FA-A443-0CC4D66ED8AD}" type="presOf" srcId="{35B2884C-C6FF-480C-908A-F23B1B5C41C2}" destId="{D0372B90-E923-4FE1-812A-C45BFCB074D7}" srcOrd="0" destOrd="0" presId="urn:microsoft.com/office/officeart/2005/8/layout/vList4"/>
    <dgm:cxn modelId="{64279A3B-3C99-4927-9F49-8EDE6AD9418D}" type="presParOf" srcId="{6CCE5D34-B5EC-4002-B4A3-17780E78AF11}" destId="{57742C30-E786-4125-8EB8-91E104D36078}" srcOrd="0" destOrd="0" presId="urn:microsoft.com/office/officeart/2005/8/layout/vList4"/>
    <dgm:cxn modelId="{AEDF2241-90FC-48E5-8564-EADA4DF13AC9}" type="presParOf" srcId="{57742C30-E786-4125-8EB8-91E104D36078}" destId="{18D16561-5EB8-40BA-8124-B9A9EE8118D2}" srcOrd="0" destOrd="0" presId="urn:microsoft.com/office/officeart/2005/8/layout/vList4"/>
    <dgm:cxn modelId="{8E914E06-B429-4A45-83B7-BA5A87BD5F3C}" type="presParOf" srcId="{57742C30-E786-4125-8EB8-91E104D36078}" destId="{4C2B95C8-E40A-4493-BC40-9F182691F8FC}" srcOrd="1" destOrd="0" presId="urn:microsoft.com/office/officeart/2005/8/layout/vList4"/>
    <dgm:cxn modelId="{781088E4-3783-4AD5-ADEF-6B25353A562A}" type="presParOf" srcId="{57742C30-E786-4125-8EB8-91E104D36078}" destId="{6A2A6B8B-A2C6-4BB6-8CBC-5F300E6F425C}" srcOrd="2" destOrd="0" presId="urn:microsoft.com/office/officeart/2005/8/layout/vList4"/>
    <dgm:cxn modelId="{292E5704-114F-45B9-A3B0-B5DF182895BC}" type="presParOf" srcId="{6CCE5D34-B5EC-4002-B4A3-17780E78AF11}" destId="{7606C248-59A7-4F61-8C19-1B6B7D30FD74}" srcOrd="1" destOrd="0" presId="urn:microsoft.com/office/officeart/2005/8/layout/vList4"/>
    <dgm:cxn modelId="{B008D137-6424-492C-8320-75A0F3956B19}" type="presParOf" srcId="{6CCE5D34-B5EC-4002-B4A3-17780E78AF11}" destId="{9EC8FC67-9499-44B1-BAAA-E92B33C169C8}" srcOrd="2" destOrd="0" presId="urn:microsoft.com/office/officeart/2005/8/layout/vList4"/>
    <dgm:cxn modelId="{E2C52A03-4E92-4AC8-A6C1-A6EDEFE1741B}" type="presParOf" srcId="{9EC8FC67-9499-44B1-BAAA-E92B33C169C8}" destId="{22FB640C-3317-43DF-97EA-86768C877B07}" srcOrd="0" destOrd="0" presId="urn:microsoft.com/office/officeart/2005/8/layout/vList4"/>
    <dgm:cxn modelId="{FCBBBF95-EF4F-4C1E-BE31-388A3C1B5F7C}" type="presParOf" srcId="{9EC8FC67-9499-44B1-BAAA-E92B33C169C8}" destId="{C12DBE46-5107-45C8-BC57-7CEC14048237}" srcOrd="1" destOrd="0" presId="urn:microsoft.com/office/officeart/2005/8/layout/vList4"/>
    <dgm:cxn modelId="{9D238CBF-C8F1-4E1B-ABED-615F77769B3B}" type="presParOf" srcId="{9EC8FC67-9499-44B1-BAAA-E92B33C169C8}" destId="{3DA92B81-E408-407E-8370-77D6F76D52A5}" srcOrd="2" destOrd="0" presId="urn:microsoft.com/office/officeart/2005/8/layout/vList4"/>
    <dgm:cxn modelId="{3E597FD6-8F46-4F90-A08C-B75019700B6B}" type="presParOf" srcId="{6CCE5D34-B5EC-4002-B4A3-17780E78AF11}" destId="{1590F688-F711-473C-B102-D68FF6D372B5}" srcOrd="3" destOrd="0" presId="urn:microsoft.com/office/officeart/2005/8/layout/vList4"/>
    <dgm:cxn modelId="{94D2EB90-5C53-4FBC-93E7-6CCF5E5F10BC}" type="presParOf" srcId="{6CCE5D34-B5EC-4002-B4A3-17780E78AF11}" destId="{4E9877BE-F44F-4D16-97EC-AC7C9F7FFF46}" srcOrd="4" destOrd="0" presId="urn:microsoft.com/office/officeart/2005/8/layout/vList4"/>
    <dgm:cxn modelId="{60725764-C57E-4ACA-AC64-B7D66EA2884F}" type="presParOf" srcId="{4E9877BE-F44F-4D16-97EC-AC7C9F7FFF46}" destId="{D0372B90-E923-4FE1-812A-C45BFCB074D7}" srcOrd="0" destOrd="0" presId="urn:microsoft.com/office/officeart/2005/8/layout/vList4"/>
    <dgm:cxn modelId="{DD9DD040-590B-48A0-9887-17FAE70ECBC6}" type="presParOf" srcId="{4E9877BE-F44F-4D16-97EC-AC7C9F7FFF46}" destId="{02AF677C-3918-4352-9824-9E85FAED2B80}" srcOrd="1" destOrd="0" presId="urn:microsoft.com/office/officeart/2005/8/layout/vList4"/>
    <dgm:cxn modelId="{7DBE678A-C4B5-4382-9D54-78A2EA2BC30B}" type="presParOf" srcId="{4E9877BE-F44F-4D16-97EC-AC7C9F7FFF46}" destId="{B0AAFF19-705B-45E4-B278-CB33A1F4EBA4}"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C4462D8-261A-41DF-9D35-C9F5022FC67B}" type="doc">
      <dgm:prSet loTypeId="urn:microsoft.com/office/officeart/2005/8/layout/lProcess2" loCatId="list" qsTypeId="urn:microsoft.com/office/officeart/2005/8/quickstyle/simple5" qsCatId="simple" csTypeId="urn:microsoft.com/office/officeart/2005/8/colors/accent1_2" csCatId="accent1" phldr="1"/>
      <dgm:spPr/>
      <dgm:t>
        <a:bodyPr/>
        <a:lstStyle/>
        <a:p>
          <a:endParaRPr lang="ru-RU"/>
        </a:p>
      </dgm:t>
    </dgm:pt>
    <dgm:pt modelId="{BFBBAE7B-AC07-4C53-A36E-FB3635FDE635}">
      <dgm:prSet phldrT="[Текст]"/>
      <dgm:spPr/>
      <dgm:t>
        <a:bodyPr/>
        <a:lstStyle/>
        <a:p>
          <a:r>
            <a:rPr lang="ru-RU" smtClean="0">
              <a:latin typeface="Franklin Gothic Medium" pitchFamily="34" charset="0"/>
            </a:rPr>
            <a:t>Что мы знаем?</a:t>
          </a:r>
          <a:endParaRPr lang="ru-RU" dirty="0">
            <a:latin typeface="Franklin Gothic Medium" pitchFamily="34" charset="0"/>
          </a:endParaRPr>
        </a:p>
      </dgm:t>
    </dgm:pt>
    <dgm:pt modelId="{13C710D7-B1FE-45CA-B617-7E2FD890EE2C}" type="parTrans" cxnId="{4C9D8E01-8C68-49BC-8D3F-41BB83885BBA}">
      <dgm:prSet/>
      <dgm:spPr/>
      <dgm:t>
        <a:bodyPr/>
        <a:lstStyle/>
        <a:p>
          <a:endParaRPr lang="ru-RU"/>
        </a:p>
      </dgm:t>
    </dgm:pt>
    <dgm:pt modelId="{08D739AF-17DD-4F9E-AC0B-276E3EA0FC99}" type="sibTrans" cxnId="{4C9D8E01-8C68-49BC-8D3F-41BB83885BBA}">
      <dgm:prSet/>
      <dgm:spPr/>
      <dgm:t>
        <a:bodyPr/>
        <a:lstStyle/>
        <a:p>
          <a:endParaRPr lang="ru-RU"/>
        </a:p>
      </dgm:t>
    </dgm:pt>
    <dgm:pt modelId="{A223AF4C-33A9-498B-81FC-D71FECCDDFBA}">
      <dgm:prSet phldrT="[Текст]"/>
      <dgm:spPr/>
      <dgm:t>
        <a:bodyPr/>
        <a:lstStyle/>
        <a:p>
          <a:r>
            <a:rPr lang="ru-RU" dirty="0" smtClean="0">
              <a:latin typeface="Franklin Gothic Medium" pitchFamily="34" charset="0"/>
            </a:rPr>
            <a:t>Что мы хотим узнать?</a:t>
          </a:r>
          <a:endParaRPr lang="ru-RU" dirty="0">
            <a:latin typeface="Franklin Gothic Medium" pitchFamily="34" charset="0"/>
          </a:endParaRPr>
        </a:p>
      </dgm:t>
    </dgm:pt>
    <dgm:pt modelId="{E782D512-A696-4D51-ACF6-509FCD5C1CB9}" type="parTrans" cxnId="{F702D6AB-3F21-49BD-AB6E-2DB9CF41E3B6}">
      <dgm:prSet/>
      <dgm:spPr/>
      <dgm:t>
        <a:bodyPr/>
        <a:lstStyle/>
        <a:p>
          <a:endParaRPr lang="ru-RU"/>
        </a:p>
      </dgm:t>
    </dgm:pt>
    <dgm:pt modelId="{FF338259-074B-498E-B4C4-F997D915179E}" type="sibTrans" cxnId="{F702D6AB-3F21-49BD-AB6E-2DB9CF41E3B6}">
      <dgm:prSet/>
      <dgm:spPr/>
      <dgm:t>
        <a:bodyPr/>
        <a:lstStyle/>
        <a:p>
          <a:endParaRPr lang="ru-RU"/>
        </a:p>
      </dgm:t>
    </dgm:pt>
    <dgm:pt modelId="{867F5E14-B0BD-4776-A18E-4FC3422ED019}">
      <dgm:prSet phldrT="[Текст]"/>
      <dgm:spPr/>
      <dgm:t>
        <a:bodyPr/>
        <a:lstStyle/>
        <a:p>
          <a:r>
            <a:rPr lang="ru-RU" dirty="0" smtClean="0">
              <a:latin typeface="Franklin Gothic Medium" pitchFamily="34" charset="0"/>
            </a:rPr>
            <a:t>Что сделать, чтобы узнать?</a:t>
          </a:r>
          <a:endParaRPr lang="ru-RU" dirty="0">
            <a:latin typeface="Franklin Gothic Medium" pitchFamily="34" charset="0"/>
          </a:endParaRPr>
        </a:p>
      </dgm:t>
    </dgm:pt>
    <dgm:pt modelId="{AC28760B-01EC-49BD-BA26-9A930E66AA9C}" type="parTrans" cxnId="{45E05350-0C57-44B0-A03E-8D61CA633FC0}">
      <dgm:prSet/>
      <dgm:spPr/>
      <dgm:t>
        <a:bodyPr/>
        <a:lstStyle/>
        <a:p>
          <a:endParaRPr lang="ru-RU"/>
        </a:p>
      </dgm:t>
    </dgm:pt>
    <dgm:pt modelId="{A8139329-9346-43B5-85E1-4C1346DDC2A4}" type="sibTrans" cxnId="{45E05350-0C57-44B0-A03E-8D61CA633FC0}">
      <dgm:prSet/>
      <dgm:spPr/>
      <dgm:t>
        <a:bodyPr/>
        <a:lstStyle/>
        <a:p>
          <a:endParaRPr lang="ru-RU"/>
        </a:p>
      </dgm:t>
    </dgm:pt>
    <dgm:pt modelId="{058A6444-8A67-414A-A658-E146C743DDD7}" type="pres">
      <dgm:prSet presAssocID="{1C4462D8-261A-41DF-9D35-C9F5022FC67B}" presName="theList" presStyleCnt="0">
        <dgm:presLayoutVars>
          <dgm:dir/>
          <dgm:animLvl val="lvl"/>
          <dgm:resizeHandles val="exact"/>
        </dgm:presLayoutVars>
      </dgm:prSet>
      <dgm:spPr/>
      <dgm:t>
        <a:bodyPr/>
        <a:lstStyle/>
        <a:p>
          <a:endParaRPr lang="ru-RU"/>
        </a:p>
      </dgm:t>
    </dgm:pt>
    <dgm:pt modelId="{2F3DF493-7D78-4A15-B957-476BCB05A9CB}" type="pres">
      <dgm:prSet presAssocID="{BFBBAE7B-AC07-4C53-A36E-FB3635FDE635}" presName="compNode" presStyleCnt="0"/>
      <dgm:spPr/>
    </dgm:pt>
    <dgm:pt modelId="{12D09F96-CC9A-43C3-B8A9-437AAB9C15EE}" type="pres">
      <dgm:prSet presAssocID="{BFBBAE7B-AC07-4C53-A36E-FB3635FDE635}" presName="aNode" presStyleLbl="bgShp" presStyleIdx="0" presStyleCnt="3"/>
      <dgm:spPr/>
      <dgm:t>
        <a:bodyPr/>
        <a:lstStyle/>
        <a:p>
          <a:endParaRPr lang="ru-RU"/>
        </a:p>
      </dgm:t>
    </dgm:pt>
    <dgm:pt modelId="{3116B8DD-4B63-4BC6-8667-089BE1FF30B2}" type="pres">
      <dgm:prSet presAssocID="{BFBBAE7B-AC07-4C53-A36E-FB3635FDE635}" presName="textNode" presStyleLbl="bgShp" presStyleIdx="0" presStyleCnt="3"/>
      <dgm:spPr/>
      <dgm:t>
        <a:bodyPr/>
        <a:lstStyle/>
        <a:p>
          <a:endParaRPr lang="ru-RU"/>
        </a:p>
      </dgm:t>
    </dgm:pt>
    <dgm:pt modelId="{B90EDAE9-D4A5-44B1-AEBC-74CCDCA54064}" type="pres">
      <dgm:prSet presAssocID="{BFBBAE7B-AC07-4C53-A36E-FB3635FDE635}" presName="compChildNode" presStyleCnt="0"/>
      <dgm:spPr/>
    </dgm:pt>
    <dgm:pt modelId="{A9DC8D0B-485D-400C-BB17-8F904759B4B5}" type="pres">
      <dgm:prSet presAssocID="{BFBBAE7B-AC07-4C53-A36E-FB3635FDE635}" presName="theInnerList" presStyleCnt="0"/>
      <dgm:spPr/>
    </dgm:pt>
    <dgm:pt modelId="{2216823C-BD10-4A20-93AB-24EB0E14C73E}" type="pres">
      <dgm:prSet presAssocID="{BFBBAE7B-AC07-4C53-A36E-FB3635FDE635}" presName="aSpace" presStyleCnt="0"/>
      <dgm:spPr/>
    </dgm:pt>
    <dgm:pt modelId="{D8BB22FA-0320-4603-83EE-7BD753A55D63}" type="pres">
      <dgm:prSet presAssocID="{A223AF4C-33A9-498B-81FC-D71FECCDDFBA}" presName="compNode" presStyleCnt="0"/>
      <dgm:spPr/>
    </dgm:pt>
    <dgm:pt modelId="{C8E1E035-C796-4C7E-86AA-DE101C358A5C}" type="pres">
      <dgm:prSet presAssocID="{A223AF4C-33A9-498B-81FC-D71FECCDDFBA}" presName="aNode" presStyleLbl="bgShp" presStyleIdx="1" presStyleCnt="3"/>
      <dgm:spPr/>
      <dgm:t>
        <a:bodyPr/>
        <a:lstStyle/>
        <a:p>
          <a:endParaRPr lang="ru-RU"/>
        </a:p>
      </dgm:t>
    </dgm:pt>
    <dgm:pt modelId="{658AB4D6-2F7C-49E3-9A5E-289D5D1BF459}" type="pres">
      <dgm:prSet presAssocID="{A223AF4C-33A9-498B-81FC-D71FECCDDFBA}" presName="textNode" presStyleLbl="bgShp" presStyleIdx="1" presStyleCnt="3"/>
      <dgm:spPr/>
      <dgm:t>
        <a:bodyPr/>
        <a:lstStyle/>
        <a:p>
          <a:endParaRPr lang="ru-RU"/>
        </a:p>
      </dgm:t>
    </dgm:pt>
    <dgm:pt modelId="{1A851287-C58D-4EF1-B7EA-B3FE24970CC6}" type="pres">
      <dgm:prSet presAssocID="{A223AF4C-33A9-498B-81FC-D71FECCDDFBA}" presName="compChildNode" presStyleCnt="0"/>
      <dgm:spPr/>
    </dgm:pt>
    <dgm:pt modelId="{88B9F361-9F66-4746-B444-DBFD9EB09FDA}" type="pres">
      <dgm:prSet presAssocID="{A223AF4C-33A9-498B-81FC-D71FECCDDFBA}" presName="theInnerList" presStyleCnt="0"/>
      <dgm:spPr/>
    </dgm:pt>
    <dgm:pt modelId="{A7DA653C-A920-4C3F-A831-CD33F224FE82}" type="pres">
      <dgm:prSet presAssocID="{A223AF4C-33A9-498B-81FC-D71FECCDDFBA}" presName="aSpace" presStyleCnt="0"/>
      <dgm:spPr/>
    </dgm:pt>
    <dgm:pt modelId="{5161E636-9DE6-4798-B9DF-8426437622F3}" type="pres">
      <dgm:prSet presAssocID="{867F5E14-B0BD-4776-A18E-4FC3422ED019}" presName="compNode" presStyleCnt="0"/>
      <dgm:spPr/>
    </dgm:pt>
    <dgm:pt modelId="{A7B269FB-B247-4886-9535-63B0554E464B}" type="pres">
      <dgm:prSet presAssocID="{867F5E14-B0BD-4776-A18E-4FC3422ED019}" presName="aNode" presStyleLbl="bgShp" presStyleIdx="2" presStyleCnt="3"/>
      <dgm:spPr/>
      <dgm:t>
        <a:bodyPr/>
        <a:lstStyle/>
        <a:p>
          <a:endParaRPr lang="ru-RU"/>
        </a:p>
      </dgm:t>
    </dgm:pt>
    <dgm:pt modelId="{78BE3B75-68F2-494F-A397-B8A640BA510A}" type="pres">
      <dgm:prSet presAssocID="{867F5E14-B0BD-4776-A18E-4FC3422ED019}" presName="textNode" presStyleLbl="bgShp" presStyleIdx="2" presStyleCnt="3"/>
      <dgm:spPr/>
      <dgm:t>
        <a:bodyPr/>
        <a:lstStyle/>
        <a:p>
          <a:endParaRPr lang="ru-RU"/>
        </a:p>
      </dgm:t>
    </dgm:pt>
    <dgm:pt modelId="{364A30D6-25A1-46F7-9475-A6C520ABAFED}" type="pres">
      <dgm:prSet presAssocID="{867F5E14-B0BD-4776-A18E-4FC3422ED019}" presName="compChildNode" presStyleCnt="0"/>
      <dgm:spPr/>
    </dgm:pt>
    <dgm:pt modelId="{C17CF7F2-BE7F-4106-98FF-024BED591845}" type="pres">
      <dgm:prSet presAssocID="{867F5E14-B0BD-4776-A18E-4FC3422ED019}" presName="theInnerList" presStyleCnt="0"/>
      <dgm:spPr/>
    </dgm:pt>
  </dgm:ptLst>
  <dgm:cxnLst>
    <dgm:cxn modelId="{4C9D8E01-8C68-49BC-8D3F-41BB83885BBA}" srcId="{1C4462D8-261A-41DF-9D35-C9F5022FC67B}" destId="{BFBBAE7B-AC07-4C53-A36E-FB3635FDE635}" srcOrd="0" destOrd="0" parTransId="{13C710D7-B1FE-45CA-B617-7E2FD890EE2C}" sibTransId="{08D739AF-17DD-4F9E-AC0B-276E3EA0FC99}"/>
    <dgm:cxn modelId="{45E05350-0C57-44B0-A03E-8D61CA633FC0}" srcId="{1C4462D8-261A-41DF-9D35-C9F5022FC67B}" destId="{867F5E14-B0BD-4776-A18E-4FC3422ED019}" srcOrd="2" destOrd="0" parTransId="{AC28760B-01EC-49BD-BA26-9A930E66AA9C}" sibTransId="{A8139329-9346-43B5-85E1-4C1346DDC2A4}"/>
    <dgm:cxn modelId="{B53C273D-900D-43B3-BDA5-465659EA5DD3}" type="presOf" srcId="{A223AF4C-33A9-498B-81FC-D71FECCDDFBA}" destId="{C8E1E035-C796-4C7E-86AA-DE101C358A5C}" srcOrd="0" destOrd="0" presId="urn:microsoft.com/office/officeart/2005/8/layout/lProcess2"/>
    <dgm:cxn modelId="{F702D6AB-3F21-49BD-AB6E-2DB9CF41E3B6}" srcId="{1C4462D8-261A-41DF-9D35-C9F5022FC67B}" destId="{A223AF4C-33A9-498B-81FC-D71FECCDDFBA}" srcOrd="1" destOrd="0" parTransId="{E782D512-A696-4D51-ACF6-509FCD5C1CB9}" sibTransId="{FF338259-074B-498E-B4C4-F997D915179E}"/>
    <dgm:cxn modelId="{CBB7C19B-50CB-491F-8E33-C0994BF46EDD}" type="presOf" srcId="{BFBBAE7B-AC07-4C53-A36E-FB3635FDE635}" destId="{3116B8DD-4B63-4BC6-8667-089BE1FF30B2}" srcOrd="1" destOrd="0" presId="urn:microsoft.com/office/officeart/2005/8/layout/lProcess2"/>
    <dgm:cxn modelId="{46B6EB79-4E5B-4142-973C-0121C7A39777}" type="presOf" srcId="{867F5E14-B0BD-4776-A18E-4FC3422ED019}" destId="{78BE3B75-68F2-494F-A397-B8A640BA510A}" srcOrd="1" destOrd="0" presId="urn:microsoft.com/office/officeart/2005/8/layout/lProcess2"/>
    <dgm:cxn modelId="{8BC12FDD-14E9-491F-8614-2BA09894359A}" type="presOf" srcId="{BFBBAE7B-AC07-4C53-A36E-FB3635FDE635}" destId="{12D09F96-CC9A-43C3-B8A9-437AAB9C15EE}" srcOrd="0" destOrd="0" presId="urn:microsoft.com/office/officeart/2005/8/layout/lProcess2"/>
    <dgm:cxn modelId="{5AF09DBB-F2B4-4C7E-A1BC-DA94961D9A6A}" type="presOf" srcId="{867F5E14-B0BD-4776-A18E-4FC3422ED019}" destId="{A7B269FB-B247-4886-9535-63B0554E464B}" srcOrd="0" destOrd="0" presId="urn:microsoft.com/office/officeart/2005/8/layout/lProcess2"/>
    <dgm:cxn modelId="{EA1FC84B-0106-4899-9408-35AFB9BECE82}" type="presOf" srcId="{A223AF4C-33A9-498B-81FC-D71FECCDDFBA}" destId="{658AB4D6-2F7C-49E3-9A5E-289D5D1BF459}" srcOrd="1" destOrd="0" presId="urn:microsoft.com/office/officeart/2005/8/layout/lProcess2"/>
    <dgm:cxn modelId="{4D95B1D5-D5D5-4215-A68E-1427BA1E9289}" type="presOf" srcId="{1C4462D8-261A-41DF-9D35-C9F5022FC67B}" destId="{058A6444-8A67-414A-A658-E146C743DDD7}" srcOrd="0" destOrd="0" presId="urn:microsoft.com/office/officeart/2005/8/layout/lProcess2"/>
    <dgm:cxn modelId="{55D162BF-54FD-4295-9B2D-336AA15D6CE4}" type="presParOf" srcId="{058A6444-8A67-414A-A658-E146C743DDD7}" destId="{2F3DF493-7D78-4A15-B957-476BCB05A9CB}" srcOrd="0" destOrd="0" presId="urn:microsoft.com/office/officeart/2005/8/layout/lProcess2"/>
    <dgm:cxn modelId="{645FFCEB-66F7-4979-BCF9-7455530D6A9E}" type="presParOf" srcId="{2F3DF493-7D78-4A15-B957-476BCB05A9CB}" destId="{12D09F96-CC9A-43C3-B8A9-437AAB9C15EE}" srcOrd="0" destOrd="0" presId="urn:microsoft.com/office/officeart/2005/8/layout/lProcess2"/>
    <dgm:cxn modelId="{7F8A0805-F831-4937-B519-06D5C24BF7E6}" type="presParOf" srcId="{2F3DF493-7D78-4A15-B957-476BCB05A9CB}" destId="{3116B8DD-4B63-4BC6-8667-089BE1FF30B2}" srcOrd="1" destOrd="0" presId="urn:microsoft.com/office/officeart/2005/8/layout/lProcess2"/>
    <dgm:cxn modelId="{46236C38-F005-4C84-A154-AC332ECD124B}" type="presParOf" srcId="{2F3DF493-7D78-4A15-B957-476BCB05A9CB}" destId="{B90EDAE9-D4A5-44B1-AEBC-74CCDCA54064}" srcOrd="2" destOrd="0" presId="urn:microsoft.com/office/officeart/2005/8/layout/lProcess2"/>
    <dgm:cxn modelId="{D4A338DF-C2AB-47B4-9B9A-0A5C1BF974C4}" type="presParOf" srcId="{B90EDAE9-D4A5-44B1-AEBC-74CCDCA54064}" destId="{A9DC8D0B-485D-400C-BB17-8F904759B4B5}" srcOrd="0" destOrd="0" presId="urn:microsoft.com/office/officeart/2005/8/layout/lProcess2"/>
    <dgm:cxn modelId="{8DE87B64-ED33-4AA8-BBA7-DCA0203745C3}" type="presParOf" srcId="{058A6444-8A67-414A-A658-E146C743DDD7}" destId="{2216823C-BD10-4A20-93AB-24EB0E14C73E}" srcOrd="1" destOrd="0" presId="urn:microsoft.com/office/officeart/2005/8/layout/lProcess2"/>
    <dgm:cxn modelId="{6EF10D1E-7817-44A0-80A5-9213F826A26C}" type="presParOf" srcId="{058A6444-8A67-414A-A658-E146C743DDD7}" destId="{D8BB22FA-0320-4603-83EE-7BD753A55D63}" srcOrd="2" destOrd="0" presId="urn:microsoft.com/office/officeart/2005/8/layout/lProcess2"/>
    <dgm:cxn modelId="{25FC69B8-D471-4091-A36B-BEB23C99A17D}" type="presParOf" srcId="{D8BB22FA-0320-4603-83EE-7BD753A55D63}" destId="{C8E1E035-C796-4C7E-86AA-DE101C358A5C}" srcOrd="0" destOrd="0" presId="urn:microsoft.com/office/officeart/2005/8/layout/lProcess2"/>
    <dgm:cxn modelId="{5605DF1E-DBFA-4C0E-8BC0-ED53E0516277}" type="presParOf" srcId="{D8BB22FA-0320-4603-83EE-7BD753A55D63}" destId="{658AB4D6-2F7C-49E3-9A5E-289D5D1BF459}" srcOrd="1" destOrd="0" presId="urn:microsoft.com/office/officeart/2005/8/layout/lProcess2"/>
    <dgm:cxn modelId="{01754029-467D-46D4-8B5A-AD680E93F38F}" type="presParOf" srcId="{D8BB22FA-0320-4603-83EE-7BD753A55D63}" destId="{1A851287-C58D-4EF1-B7EA-B3FE24970CC6}" srcOrd="2" destOrd="0" presId="urn:microsoft.com/office/officeart/2005/8/layout/lProcess2"/>
    <dgm:cxn modelId="{0C9FAE0C-8444-4288-BB73-F2A9B18CC7A3}" type="presParOf" srcId="{1A851287-C58D-4EF1-B7EA-B3FE24970CC6}" destId="{88B9F361-9F66-4746-B444-DBFD9EB09FDA}" srcOrd="0" destOrd="0" presId="urn:microsoft.com/office/officeart/2005/8/layout/lProcess2"/>
    <dgm:cxn modelId="{C1940D17-DF8C-4ACA-A7B3-04AAA1B17BD8}" type="presParOf" srcId="{058A6444-8A67-414A-A658-E146C743DDD7}" destId="{A7DA653C-A920-4C3F-A831-CD33F224FE82}" srcOrd="3" destOrd="0" presId="urn:microsoft.com/office/officeart/2005/8/layout/lProcess2"/>
    <dgm:cxn modelId="{E9E40284-7739-4AD7-A6D2-A10E61E6540E}" type="presParOf" srcId="{058A6444-8A67-414A-A658-E146C743DDD7}" destId="{5161E636-9DE6-4798-B9DF-8426437622F3}" srcOrd="4" destOrd="0" presId="urn:microsoft.com/office/officeart/2005/8/layout/lProcess2"/>
    <dgm:cxn modelId="{74FD0E2D-33C1-44DB-B3E0-71D37E89162D}" type="presParOf" srcId="{5161E636-9DE6-4798-B9DF-8426437622F3}" destId="{A7B269FB-B247-4886-9535-63B0554E464B}" srcOrd="0" destOrd="0" presId="urn:microsoft.com/office/officeart/2005/8/layout/lProcess2"/>
    <dgm:cxn modelId="{CFE638F6-20B7-42B8-B384-7999CEEEF0BF}" type="presParOf" srcId="{5161E636-9DE6-4798-B9DF-8426437622F3}" destId="{78BE3B75-68F2-494F-A397-B8A640BA510A}" srcOrd="1" destOrd="0" presId="urn:microsoft.com/office/officeart/2005/8/layout/lProcess2"/>
    <dgm:cxn modelId="{0A477D74-6382-48D1-8B7D-9B41CB22413F}" type="presParOf" srcId="{5161E636-9DE6-4798-B9DF-8426437622F3}" destId="{364A30D6-25A1-46F7-9475-A6C520ABAFED}" srcOrd="2" destOrd="0" presId="urn:microsoft.com/office/officeart/2005/8/layout/lProcess2"/>
    <dgm:cxn modelId="{81695BC4-3932-40EC-A36B-8E73F099F390}" type="presParOf" srcId="{364A30D6-25A1-46F7-9475-A6C520ABAFED}" destId="{C17CF7F2-BE7F-4106-98FF-024BED591845}"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7A8C91-0508-4471-A8CE-C354A25DCB17}">
      <dsp:nvSpPr>
        <dsp:cNvPr id="0" name=""/>
        <dsp:cNvSpPr/>
      </dsp:nvSpPr>
      <dsp:spPr>
        <a:xfrm>
          <a:off x="3458744" y="1526449"/>
          <a:ext cx="1869958" cy="1870188"/>
        </a:xfrm>
        <a:prstGeom prst="ellipse">
          <a:avLst/>
        </a:prstGeom>
        <a:solidFill>
          <a:schemeClr val="accent5">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C8EE8491-DCFE-46EB-BCDE-F9EDFA86ED63}">
      <dsp:nvSpPr>
        <dsp:cNvPr id="0" name=""/>
        <dsp:cNvSpPr/>
      </dsp:nvSpPr>
      <dsp:spPr>
        <a:xfrm>
          <a:off x="2592292" y="-141498"/>
          <a:ext cx="3356114" cy="1563172"/>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622300" rtl="0">
            <a:lnSpc>
              <a:spcPct val="90000"/>
            </a:lnSpc>
            <a:spcBef>
              <a:spcPct val="0"/>
            </a:spcBef>
            <a:spcAft>
              <a:spcPct val="35000"/>
            </a:spcAft>
          </a:pPr>
          <a:r>
            <a:rPr lang="ru-RU" sz="1400" b="1" i="0" kern="1200" dirty="0" smtClean="0">
              <a:solidFill>
                <a:schemeClr val="accent5"/>
              </a:solidFill>
            </a:rPr>
            <a:t>4. Является одним из методов развивающего обучения и самообразования;</a:t>
          </a:r>
          <a:endParaRPr lang="ru-RU" sz="1400" i="0" kern="1200" dirty="0">
            <a:solidFill>
              <a:schemeClr val="accent5"/>
            </a:solidFill>
          </a:endParaRPr>
        </a:p>
      </dsp:txBody>
      <dsp:txXfrm>
        <a:off x="2592292" y="-141498"/>
        <a:ext cx="3356114" cy="1563172"/>
      </dsp:txXfrm>
    </dsp:sp>
    <dsp:sp modelId="{784F1889-9A99-4050-93B1-7082149F9D19}">
      <dsp:nvSpPr>
        <dsp:cNvPr id="0" name=""/>
        <dsp:cNvSpPr/>
      </dsp:nvSpPr>
      <dsp:spPr>
        <a:xfrm>
          <a:off x="4007265" y="1790179"/>
          <a:ext cx="1869958" cy="1870188"/>
        </a:xfrm>
        <a:prstGeom prst="ellipse">
          <a:avLst/>
        </a:prstGeom>
        <a:solidFill>
          <a:schemeClr val="accent5">
            <a:alpha val="50000"/>
            <a:hueOff val="-1655646"/>
            <a:satOff val="6635"/>
            <a:lumOff val="1438"/>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839C485B-AF32-48FA-A7ED-04275BF53F56}">
      <dsp:nvSpPr>
        <dsp:cNvPr id="0" name=""/>
        <dsp:cNvSpPr/>
      </dsp:nvSpPr>
      <dsp:spPr>
        <a:xfrm>
          <a:off x="5647259" y="670159"/>
          <a:ext cx="2946975" cy="126131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ru-RU" sz="1600" b="1" i="1" kern="1200" dirty="0" smtClean="0">
              <a:solidFill>
                <a:srgbClr val="0070C0"/>
              </a:solidFill>
            </a:rPr>
            <a:t>5. Способствует выработке исследовательских умений</a:t>
          </a:r>
          <a:r>
            <a:rPr lang="ru-RU" sz="700" b="1" i="1" kern="1200" dirty="0" smtClean="0"/>
            <a:t>;</a:t>
          </a:r>
          <a:endParaRPr lang="ru-RU" sz="700" kern="1200" dirty="0"/>
        </a:p>
      </dsp:txBody>
      <dsp:txXfrm>
        <a:off x="5647259" y="670159"/>
        <a:ext cx="2946975" cy="1261316"/>
      </dsp:txXfrm>
    </dsp:sp>
    <dsp:sp modelId="{0DABFEA1-A3B9-4D81-903D-A0FF7D54F36C}">
      <dsp:nvSpPr>
        <dsp:cNvPr id="0" name=""/>
        <dsp:cNvSpPr/>
      </dsp:nvSpPr>
      <dsp:spPr>
        <a:xfrm>
          <a:off x="4142058" y="2383571"/>
          <a:ext cx="1869958" cy="1870188"/>
        </a:xfrm>
        <a:prstGeom prst="ellipse">
          <a:avLst/>
        </a:prstGeom>
        <a:solidFill>
          <a:schemeClr val="accent5">
            <a:alpha val="50000"/>
            <a:hueOff val="-3311292"/>
            <a:satOff val="13270"/>
            <a:lumOff val="2876"/>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C87F0DF5-B5EF-41BE-8F97-8D503DE67786}">
      <dsp:nvSpPr>
        <dsp:cNvPr id="0" name=""/>
        <dsp:cNvSpPr/>
      </dsp:nvSpPr>
      <dsp:spPr>
        <a:xfrm>
          <a:off x="6192689" y="2148323"/>
          <a:ext cx="2206733" cy="134731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ru-RU" sz="1600" b="1" i="1" kern="1200" dirty="0" smtClean="0">
              <a:solidFill>
                <a:srgbClr val="7030A0"/>
              </a:solidFill>
            </a:rPr>
            <a:t>6. Способствует развитию креативности и логического мышления</a:t>
          </a:r>
          <a:r>
            <a:rPr lang="ru-RU" sz="700" b="1" i="1" kern="1200" dirty="0" smtClean="0">
              <a:solidFill>
                <a:srgbClr val="7030A0"/>
              </a:solidFill>
            </a:rPr>
            <a:t>;</a:t>
          </a:r>
          <a:endParaRPr lang="ru-RU" sz="700" kern="1200" dirty="0">
            <a:solidFill>
              <a:srgbClr val="7030A0"/>
            </a:solidFill>
          </a:endParaRPr>
        </a:p>
      </dsp:txBody>
      <dsp:txXfrm>
        <a:off x="6192689" y="2148323"/>
        <a:ext cx="2206733" cy="1347315"/>
      </dsp:txXfrm>
    </dsp:sp>
    <dsp:sp modelId="{708BF932-1971-41C0-9112-EBB544E6B031}">
      <dsp:nvSpPr>
        <dsp:cNvPr id="0" name=""/>
        <dsp:cNvSpPr/>
      </dsp:nvSpPr>
      <dsp:spPr>
        <a:xfrm>
          <a:off x="3762612" y="2859431"/>
          <a:ext cx="1869958" cy="1870188"/>
        </a:xfrm>
        <a:prstGeom prst="ellipse">
          <a:avLst/>
        </a:prstGeom>
        <a:solidFill>
          <a:schemeClr val="accent5">
            <a:alpha val="50000"/>
            <a:hueOff val="-4966938"/>
            <a:satOff val="19906"/>
            <a:lumOff val="4314"/>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A8EAC65C-CC79-441D-8AE7-0A4A4C1019E9}">
      <dsp:nvSpPr>
        <dsp:cNvPr id="0" name=""/>
        <dsp:cNvSpPr/>
      </dsp:nvSpPr>
      <dsp:spPr>
        <a:xfrm>
          <a:off x="5328960" y="3897188"/>
          <a:ext cx="2663927" cy="138212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ru-RU" sz="1600" b="1" i="1" kern="1200" dirty="0" smtClean="0">
              <a:solidFill>
                <a:schemeClr val="accent2">
                  <a:lumMod val="75000"/>
                </a:schemeClr>
              </a:solidFill>
            </a:rPr>
            <a:t>7. Объединяет знания, полученные на курсах повышения квалификации</a:t>
          </a:r>
          <a:r>
            <a:rPr lang="ru-RU" sz="900" b="1" i="1" kern="1200" dirty="0" smtClean="0">
              <a:solidFill>
                <a:schemeClr val="accent2">
                  <a:lumMod val="75000"/>
                </a:schemeClr>
              </a:solidFill>
            </a:rPr>
            <a:t>;</a:t>
          </a:r>
          <a:endParaRPr lang="ru-RU" sz="900" kern="1200" dirty="0">
            <a:solidFill>
              <a:schemeClr val="accent2">
                <a:lumMod val="75000"/>
              </a:schemeClr>
            </a:solidFill>
          </a:endParaRPr>
        </a:p>
      </dsp:txBody>
      <dsp:txXfrm>
        <a:off x="5328960" y="3897188"/>
        <a:ext cx="2663927" cy="1382121"/>
      </dsp:txXfrm>
    </dsp:sp>
    <dsp:sp modelId="{04310EC8-A336-46AE-A0D5-25B1A8A87691}">
      <dsp:nvSpPr>
        <dsp:cNvPr id="0" name=""/>
        <dsp:cNvSpPr/>
      </dsp:nvSpPr>
      <dsp:spPr>
        <a:xfrm>
          <a:off x="3154876" y="2859431"/>
          <a:ext cx="1869958" cy="1870188"/>
        </a:xfrm>
        <a:prstGeom prst="ellipse">
          <a:avLst/>
        </a:prstGeom>
        <a:solidFill>
          <a:schemeClr val="accent5">
            <a:alpha val="50000"/>
            <a:hueOff val="-6622584"/>
            <a:satOff val="26541"/>
            <a:lumOff val="5752"/>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4E53BC45-8BC7-4B42-8B6A-D8D0E18C51D3}">
      <dsp:nvSpPr>
        <dsp:cNvPr id="0" name=""/>
        <dsp:cNvSpPr/>
      </dsp:nvSpPr>
      <dsp:spPr>
        <a:xfrm>
          <a:off x="0" y="3853134"/>
          <a:ext cx="3517499" cy="123265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77900" rtl="0">
            <a:lnSpc>
              <a:spcPct val="90000"/>
            </a:lnSpc>
            <a:spcBef>
              <a:spcPct val="0"/>
            </a:spcBef>
            <a:spcAft>
              <a:spcPct val="35000"/>
            </a:spcAft>
          </a:pPr>
          <a:r>
            <a:rPr lang="ru-RU" sz="2200" b="1" i="1" kern="1200" dirty="0" smtClean="0">
              <a:solidFill>
                <a:srgbClr val="FF0000"/>
              </a:solidFill>
            </a:rPr>
            <a:t>1. </a:t>
          </a:r>
          <a:r>
            <a:rPr lang="ru-RU" sz="1800" b="1" i="1" kern="1200" dirty="0" smtClean="0">
              <a:solidFill>
                <a:srgbClr val="FF0000"/>
              </a:solidFill>
            </a:rPr>
            <a:t>Является одной из форм организации воспитательно-образовательной работы</a:t>
          </a:r>
          <a:r>
            <a:rPr lang="ru-RU" sz="2200" b="1" i="1" kern="1200" dirty="0" smtClean="0">
              <a:solidFill>
                <a:srgbClr val="FF0000"/>
              </a:solidFill>
            </a:rPr>
            <a:t>;</a:t>
          </a:r>
          <a:endParaRPr lang="ru-RU" sz="2200" kern="1200" dirty="0">
            <a:solidFill>
              <a:srgbClr val="FF0000"/>
            </a:solidFill>
          </a:endParaRPr>
        </a:p>
      </dsp:txBody>
      <dsp:txXfrm>
        <a:off x="0" y="3853134"/>
        <a:ext cx="3517499" cy="1232650"/>
      </dsp:txXfrm>
    </dsp:sp>
    <dsp:sp modelId="{01AC0978-A13E-46E4-A597-986F07974489}">
      <dsp:nvSpPr>
        <dsp:cNvPr id="0" name=""/>
        <dsp:cNvSpPr/>
      </dsp:nvSpPr>
      <dsp:spPr>
        <a:xfrm>
          <a:off x="2775430" y="2383571"/>
          <a:ext cx="1869958" cy="1870188"/>
        </a:xfrm>
        <a:prstGeom prst="ellipse">
          <a:avLst/>
        </a:prstGeom>
        <a:solidFill>
          <a:schemeClr val="accent5">
            <a:alpha val="50000"/>
            <a:hueOff val="-8278230"/>
            <a:satOff val="33176"/>
            <a:lumOff val="719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30434B57-18B4-4C7D-925F-944BDA8142E7}">
      <dsp:nvSpPr>
        <dsp:cNvPr id="0" name=""/>
        <dsp:cNvSpPr/>
      </dsp:nvSpPr>
      <dsp:spPr>
        <a:xfrm>
          <a:off x="-601347" y="2203119"/>
          <a:ext cx="4185478" cy="1347315"/>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ru-RU" sz="1600" b="1" i="1" kern="1200" dirty="0" smtClean="0">
              <a:solidFill>
                <a:schemeClr val="accent6">
                  <a:lumMod val="50000"/>
                </a:schemeClr>
              </a:solidFill>
            </a:rPr>
            <a:t>2. Повышает </a:t>
          </a:r>
        </a:p>
        <a:p>
          <a:pPr lvl="0" algn="ctr" defTabSz="711200" rtl="0">
            <a:lnSpc>
              <a:spcPct val="90000"/>
            </a:lnSpc>
            <a:spcBef>
              <a:spcPct val="0"/>
            </a:spcBef>
            <a:spcAft>
              <a:spcPct val="35000"/>
            </a:spcAft>
          </a:pPr>
          <a:r>
            <a:rPr lang="ru-RU" sz="1600" b="1" i="1" kern="1200" dirty="0" smtClean="0">
              <a:solidFill>
                <a:schemeClr val="accent6">
                  <a:lumMod val="50000"/>
                </a:schemeClr>
              </a:solidFill>
            </a:rPr>
            <a:t>компетентность </a:t>
          </a:r>
        </a:p>
        <a:p>
          <a:pPr lvl="0" algn="ctr" defTabSz="711200" rtl="0">
            <a:lnSpc>
              <a:spcPct val="90000"/>
            </a:lnSpc>
            <a:spcBef>
              <a:spcPct val="0"/>
            </a:spcBef>
            <a:spcAft>
              <a:spcPct val="35000"/>
            </a:spcAft>
          </a:pPr>
          <a:r>
            <a:rPr lang="ru-RU" sz="1600" b="1" i="1" kern="1200" dirty="0" smtClean="0">
              <a:solidFill>
                <a:schemeClr val="accent6">
                  <a:lumMod val="50000"/>
                </a:schemeClr>
              </a:solidFill>
            </a:rPr>
            <a:t>педагога;</a:t>
          </a:r>
          <a:endParaRPr lang="ru-RU" sz="1600" kern="1200" dirty="0">
            <a:solidFill>
              <a:schemeClr val="accent6">
                <a:lumMod val="50000"/>
              </a:schemeClr>
            </a:solidFill>
          </a:endParaRPr>
        </a:p>
      </dsp:txBody>
      <dsp:txXfrm>
        <a:off x="-601347" y="2203119"/>
        <a:ext cx="4185478" cy="1347315"/>
      </dsp:txXfrm>
    </dsp:sp>
    <dsp:sp modelId="{629CC4CD-1825-4F37-830F-7288F35AB4B2}">
      <dsp:nvSpPr>
        <dsp:cNvPr id="0" name=""/>
        <dsp:cNvSpPr/>
      </dsp:nvSpPr>
      <dsp:spPr>
        <a:xfrm>
          <a:off x="2910223" y="1790179"/>
          <a:ext cx="1869958" cy="1870188"/>
        </a:xfrm>
        <a:prstGeom prst="ellipse">
          <a:avLst/>
        </a:prstGeom>
        <a:solidFill>
          <a:schemeClr val="accent5">
            <a:alpha val="50000"/>
            <a:hueOff val="-9933876"/>
            <a:satOff val="39811"/>
            <a:lumOff val="8628"/>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sp>
    <dsp:sp modelId="{CB03CF4C-8451-4563-9315-92FE8B9C0A32}">
      <dsp:nvSpPr>
        <dsp:cNvPr id="0" name=""/>
        <dsp:cNvSpPr/>
      </dsp:nvSpPr>
      <dsp:spPr>
        <a:xfrm>
          <a:off x="-69369" y="1046561"/>
          <a:ext cx="3472141" cy="126131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11200" rtl="0">
            <a:lnSpc>
              <a:spcPct val="90000"/>
            </a:lnSpc>
            <a:spcBef>
              <a:spcPct val="0"/>
            </a:spcBef>
            <a:spcAft>
              <a:spcPct val="35000"/>
            </a:spcAft>
          </a:pPr>
          <a:r>
            <a:rPr lang="ru-RU" sz="1600" b="1" i="1" kern="1200" dirty="0" smtClean="0">
              <a:solidFill>
                <a:srgbClr val="00B050"/>
              </a:solidFill>
            </a:rPr>
            <a:t>3. Повышает качество образовательного процесса;</a:t>
          </a:r>
          <a:endParaRPr lang="ru-RU" sz="1600" kern="1200" dirty="0">
            <a:solidFill>
              <a:srgbClr val="00B050"/>
            </a:solidFill>
          </a:endParaRPr>
        </a:p>
      </dsp:txBody>
      <dsp:txXfrm>
        <a:off x="-69369" y="1046561"/>
        <a:ext cx="3472141" cy="12613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73CE23-1CDE-4895-B308-45D87BD4A3BE}">
      <dsp:nvSpPr>
        <dsp:cNvPr id="0" name=""/>
        <dsp:cNvSpPr/>
      </dsp:nvSpPr>
      <dsp:spPr>
        <a:xfrm>
          <a:off x="0" y="-1490"/>
          <a:ext cx="730533" cy="730533"/>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4DC459-7801-4CD8-A556-6B009FEB01CC}">
      <dsp:nvSpPr>
        <dsp:cNvPr id="0" name=""/>
        <dsp:cNvSpPr/>
      </dsp:nvSpPr>
      <dsp:spPr>
        <a:xfrm>
          <a:off x="365266" y="0"/>
          <a:ext cx="6331477" cy="73053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ru-RU" sz="2100" b="1" kern="1200" dirty="0" smtClean="0">
              <a:solidFill>
                <a:srgbClr val="FF0000"/>
              </a:solidFill>
              <a:latin typeface="Franklin Gothic Medium" pitchFamily="34" charset="0"/>
            </a:rPr>
            <a:t>Целесообразность использования        проектной деятельности в ДОУ</a:t>
          </a:r>
          <a:endParaRPr lang="ru-RU" sz="2100" b="1" kern="1200" dirty="0">
            <a:solidFill>
              <a:srgbClr val="FF0000"/>
            </a:solidFill>
            <a:latin typeface="Franklin Gothic Medium" pitchFamily="34" charset="0"/>
          </a:endParaRPr>
        </a:p>
      </dsp:txBody>
      <dsp:txXfrm>
        <a:off x="365266" y="0"/>
        <a:ext cx="6331477" cy="7305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84B07A-3D54-48C7-B758-D18C4045C56C}">
      <dsp:nvSpPr>
        <dsp:cNvPr id="0" name=""/>
        <dsp:cNvSpPr/>
      </dsp:nvSpPr>
      <dsp:spPr>
        <a:xfrm rot="16200000">
          <a:off x="471996" y="-471996"/>
          <a:ext cx="2104008" cy="3048000"/>
        </a:xfrm>
        <a:prstGeom prst="round1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b="1" i="1" kern="1200" dirty="0" smtClean="0">
              <a:latin typeface="Franklin Gothic Medium" pitchFamily="34" charset="0"/>
              <a:cs typeface="Times New Roman" pitchFamily="18" charset="0"/>
            </a:rPr>
            <a:t>Развитие творческого</a:t>
          </a:r>
        </a:p>
        <a:p>
          <a:pPr lvl="0" algn="ctr" defTabSz="889000">
            <a:lnSpc>
              <a:spcPct val="90000"/>
            </a:lnSpc>
            <a:spcBef>
              <a:spcPct val="0"/>
            </a:spcBef>
            <a:spcAft>
              <a:spcPct val="35000"/>
            </a:spcAft>
          </a:pPr>
          <a:r>
            <a:rPr lang="ru-RU" sz="2000" b="1" i="1" kern="1200" dirty="0" smtClean="0">
              <a:latin typeface="Franklin Gothic Medium" pitchFamily="34" charset="0"/>
              <a:cs typeface="Times New Roman" pitchFamily="18" charset="0"/>
            </a:rPr>
            <a:t>воображения и</a:t>
          </a:r>
        </a:p>
        <a:p>
          <a:pPr lvl="0" algn="ctr" defTabSz="889000">
            <a:lnSpc>
              <a:spcPct val="90000"/>
            </a:lnSpc>
            <a:spcBef>
              <a:spcPct val="0"/>
            </a:spcBef>
            <a:spcAft>
              <a:spcPct val="35000"/>
            </a:spcAft>
          </a:pPr>
          <a:r>
            <a:rPr lang="ru-RU" sz="2000" b="1" i="1" kern="1200" dirty="0" smtClean="0">
              <a:latin typeface="Franklin Gothic Medium" pitchFamily="34" charset="0"/>
              <a:cs typeface="Times New Roman" pitchFamily="18" charset="0"/>
            </a:rPr>
            <a:t>мышления</a:t>
          </a:r>
          <a:endParaRPr lang="ru-RU" sz="2000" b="1" i="1" kern="1200" dirty="0">
            <a:latin typeface="Franklin Gothic Medium" pitchFamily="34" charset="0"/>
            <a:cs typeface="Times New Roman" pitchFamily="18" charset="0"/>
          </a:endParaRPr>
        </a:p>
      </dsp:txBody>
      <dsp:txXfrm rot="5400000">
        <a:off x="-1" y="1"/>
        <a:ext cx="3048000" cy="1578006"/>
      </dsp:txXfrm>
    </dsp:sp>
    <dsp:sp modelId="{D9344969-07CE-4702-B1BC-DBB176DF313C}">
      <dsp:nvSpPr>
        <dsp:cNvPr id="0" name=""/>
        <dsp:cNvSpPr/>
      </dsp:nvSpPr>
      <dsp:spPr>
        <a:xfrm>
          <a:off x="3048000" y="0"/>
          <a:ext cx="3048000" cy="2104008"/>
        </a:xfrm>
        <a:prstGeom prst="round1Rect">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b="1" i="1" kern="1200" dirty="0" smtClean="0">
              <a:latin typeface="Franklin Gothic Medium" pitchFamily="34" charset="0"/>
            </a:rPr>
            <a:t>Обеспечение </a:t>
          </a:r>
        </a:p>
        <a:p>
          <a:pPr lvl="0" algn="ctr" defTabSz="889000">
            <a:lnSpc>
              <a:spcPct val="90000"/>
            </a:lnSpc>
            <a:spcBef>
              <a:spcPct val="0"/>
            </a:spcBef>
            <a:spcAft>
              <a:spcPct val="35000"/>
            </a:spcAft>
          </a:pPr>
          <a:r>
            <a:rPr lang="ru-RU" sz="2000" b="1" i="1" kern="1200" dirty="0" smtClean="0">
              <a:latin typeface="Franklin Gothic Medium" pitchFamily="34" charset="0"/>
            </a:rPr>
            <a:t>психологического благополучия и здоровья детей</a:t>
          </a:r>
          <a:endParaRPr lang="ru-RU" sz="2000" b="1" i="1" kern="1200" dirty="0">
            <a:latin typeface="Franklin Gothic Medium" pitchFamily="34" charset="0"/>
          </a:endParaRPr>
        </a:p>
      </dsp:txBody>
      <dsp:txXfrm>
        <a:off x="3048000" y="0"/>
        <a:ext cx="3048000" cy="1578006"/>
      </dsp:txXfrm>
    </dsp:sp>
    <dsp:sp modelId="{0566C36C-D04F-4566-B035-964650F0FFD1}">
      <dsp:nvSpPr>
        <dsp:cNvPr id="0" name=""/>
        <dsp:cNvSpPr/>
      </dsp:nvSpPr>
      <dsp:spPr>
        <a:xfrm rot="10800000">
          <a:off x="0" y="2104008"/>
          <a:ext cx="3048000" cy="2104008"/>
        </a:xfrm>
        <a:prstGeom prst="round1Rect">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b="1" i="1" kern="1200" dirty="0" smtClean="0">
              <a:latin typeface="Franklin Gothic Medium" pitchFamily="34" charset="0"/>
            </a:rPr>
            <a:t>Развитие коммуникативных навыков</a:t>
          </a:r>
          <a:endParaRPr lang="ru-RU" sz="2000" b="1" i="1" kern="1200" dirty="0">
            <a:latin typeface="Franklin Gothic Medium" pitchFamily="34" charset="0"/>
          </a:endParaRPr>
        </a:p>
      </dsp:txBody>
      <dsp:txXfrm rot="10800000">
        <a:off x="0" y="2630010"/>
        <a:ext cx="3048000" cy="1578006"/>
      </dsp:txXfrm>
    </dsp:sp>
    <dsp:sp modelId="{3571F90C-81A5-4B8B-99DA-0657AD3C0FE2}">
      <dsp:nvSpPr>
        <dsp:cNvPr id="0" name=""/>
        <dsp:cNvSpPr/>
      </dsp:nvSpPr>
      <dsp:spPr>
        <a:xfrm rot="5400000">
          <a:off x="3519996" y="1632012"/>
          <a:ext cx="2104008" cy="3048000"/>
        </a:xfrm>
        <a:prstGeom prst="round1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ru-RU" sz="2000" b="1" i="1" kern="1200" dirty="0" smtClean="0">
              <a:latin typeface="Franklin Gothic Medium" pitchFamily="34" charset="0"/>
            </a:rPr>
            <a:t>Развитие познавательных способностей</a:t>
          </a:r>
          <a:endParaRPr lang="ru-RU" sz="2000" b="1" i="1" kern="1200" dirty="0">
            <a:latin typeface="Franklin Gothic Medium" pitchFamily="34" charset="0"/>
          </a:endParaRPr>
        </a:p>
      </dsp:txBody>
      <dsp:txXfrm rot="-5400000">
        <a:off x="3048000" y="2630010"/>
        <a:ext cx="3048000" cy="1578006"/>
      </dsp:txXfrm>
    </dsp:sp>
    <dsp:sp modelId="{98364665-96CF-4812-96A3-6C43FE0A60BF}">
      <dsp:nvSpPr>
        <dsp:cNvPr id="0" name=""/>
        <dsp:cNvSpPr/>
      </dsp:nvSpPr>
      <dsp:spPr>
        <a:xfrm>
          <a:off x="2133600" y="1578006"/>
          <a:ext cx="1828800" cy="1052004"/>
        </a:xfrm>
        <a:prstGeom prst="roundRect">
          <a:avLst/>
        </a:prstGeom>
        <a:solidFill>
          <a:schemeClr val="accent5">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endParaRPr lang="ru-RU" sz="4000" kern="1200" dirty="0"/>
        </a:p>
      </dsp:txBody>
      <dsp:txXfrm>
        <a:off x="2184955" y="1629361"/>
        <a:ext cx="1726090" cy="9492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D16561-5EB8-40BA-8124-B9A9EE8118D2}">
      <dsp:nvSpPr>
        <dsp:cNvPr id="0" name=""/>
        <dsp:cNvSpPr/>
      </dsp:nvSpPr>
      <dsp:spPr>
        <a:xfrm>
          <a:off x="0" y="0"/>
          <a:ext cx="6768752" cy="1489349"/>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ru-RU" sz="1800" b="1" i="1" kern="1200" dirty="0" smtClean="0">
              <a:latin typeface="Franklin Gothic Medium" pitchFamily="34" charset="0"/>
            </a:rPr>
            <a:t>Дети</a:t>
          </a:r>
          <a:endParaRPr lang="ru-RU" sz="1800" b="1" i="1" kern="1200" dirty="0">
            <a:latin typeface="Franklin Gothic Medium" pitchFamily="34" charset="0"/>
          </a:endParaRPr>
        </a:p>
        <a:p>
          <a:pPr marL="114300" lvl="1" indent="-114300" algn="l" defTabSz="622300">
            <a:lnSpc>
              <a:spcPct val="90000"/>
            </a:lnSpc>
            <a:spcBef>
              <a:spcPct val="0"/>
            </a:spcBef>
            <a:spcAft>
              <a:spcPct val="15000"/>
            </a:spcAft>
            <a:buChar char="••"/>
          </a:pPr>
          <a:r>
            <a:rPr lang="ru-RU" sz="1400" b="1" i="1" kern="1200" dirty="0" smtClean="0">
              <a:latin typeface="Franklin Gothic Medium" pitchFamily="34" charset="0"/>
            </a:rPr>
            <a:t>активное участие в проектной деятельности, выставках, праздниках, презентациях, общественно-полезном труде, создании мини-музеев.</a:t>
          </a:r>
          <a:endParaRPr lang="ru-RU" sz="1400" b="1" i="1" kern="1200" dirty="0">
            <a:latin typeface="Franklin Gothic Medium" pitchFamily="34" charset="0"/>
          </a:endParaRPr>
        </a:p>
      </dsp:txBody>
      <dsp:txXfrm>
        <a:off x="1502685" y="0"/>
        <a:ext cx="5266066" cy="1489349"/>
      </dsp:txXfrm>
    </dsp:sp>
    <dsp:sp modelId="{4C2B95C8-E40A-4493-BC40-9F182691F8FC}">
      <dsp:nvSpPr>
        <dsp:cNvPr id="0" name=""/>
        <dsp:cNvSpPr/>
      </dsp:nvSpPr>
      <dsp:spPr>
        <a:xfrm>
          <a:off x="148934" y="148934"/>
          <a:ext cx="1353750" cy="1191479"/>
        </a:xfrm>
        <a:prstGeom prst="roundRect">
          <a:avLst>
            <a:gd name="adj" fmla="val 10000"/>
          </a:avLst>
        </a:prstGeom>
        <a:blipFill rotWithShape="1">
          <a:blip xmlns:r="http://schemas.openxmlformats.org/officeDocument/2006/relationships" r:embed="rId1" cstate="screen">
            <a:extLst>
              <a:ext uri="{28A0092B-C50C-407E-A947-70E740481C1C}">
                <a14:useLocalDpi xmlns:a14="http://schemas.microsoft.com/office/drawing/2010/main"/>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FB640C-3317-43DF-97EA-86768C877B07}">
      <dsp:nvSpPr>
        <dsp:cNvPr id="0" name=""/>
        <dsp:cNvSpPr/>
      </dsp:nvSpPr>
      <dsp:spPr>
        <a:xfrm>
          <a:off x="0" y="1638284"/>
          <a:ext cx="6768752" cy="1489349"/>
        </a:xfrm>
        <a:prstGeom prst="roundRect">
          <a:avLst>
            <a:gd name="adj" fmla="val 10000"/>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ru-RU" sz="1800" b="1" i="1" kern="1200" dirty="0" smtClean="0">
              <a:latin typeface="Franklin Gothic Medium" pitchFamily="34" charset="0"/>
            </a:rPr>
            <a:t>Родители</a:t>
          </a:r>
          <a:endParaRPr lang="ru-RU" sz="1800" b="1" i="1" kern="1200" dirty="0">
            <a:latin typeface="Franklin Gothic Medium" pitchFamily="34" charset="0"/>
          </a:endParaRPr>
        </a:p>
        <a:p>
          <a:pPr marL="114300" lvl="1" indent="-114300" algn="l" defTabSz="622300">
            <a:lnSpc>
              <a:spcPct val="90000"/>
            </a:lnSpc>
            <a:spcBef>
              <a:spcPct val="0"/>
            </a:spcBef>
            <a:spcAft>
              <a:spcPct val="15000"/>
            </a:spcAft>
            <a:buChar char="••"/>
          </a:pPr>
          <a:r>
            <a:rPr lang="ru-RU" sz="1400" b="1" i="1" kern="1200" dirty="0" smtClean="0">
              <a:latin typeface="Franklin Gothic Medium" pitchFamily="34" charset="0"/>
            </a:rPr>
            <a:t>анкетирование, родительские собрания, консультации;</a:t>
          </a:r>
          <a:endParaRPr lang="ru-RU" sz="1400" b="1" i="1" kern="1200" dirty="0">
            <a:latin typeface="Franklin Gothic Medium" pitchFamily="34" charset="0"/>
          </a:endParaRPr>
        </a:p>
        <a:p>
          <a:pPr marL="114300" lvl="1" indent="-114300" algn="l" defTabSz="622300">
            <a:lnSpc>
              <a:spcPct val="90000"/>
            </a:lnSpc>
            <a:spcBef>
              <a:spcPct val="0"/>
            </a:spcBef>
            <a:spcAft>
              <a:spcPct val="15000"/>
            </a:spcAft>
            <a:buChar char="••"/>
          </a:pPr>
          <a:r>
            <a:rPr lang="ru-RU" sz="1400" b="1" i="1" kern="1200" dirty="0" smtClean="0">
              <a:latin typeface="Franklin Gothic Medium" pitchFamily="34" charset="0"/>
            </a:rPr>
            <a:t>участие в проектной деятельности</a:t>
          </a:r>
          <a:endParaRPr lang="ru-RU" sz="1400" b="1" i="1" kern="1200" dirty="0">
            <a:latin typeface="Franklin Gothic Medium" pitchFamily="34" charset="0"/>
          </a:endParaRPr>
        </a:p>
      </dsp:txBody>
      <dsp:txXfrm>
        <a:off x="1502685" y="1638284"/>
        <a:ext cx="5266066" cy="1489349"/>
      </dsp:txXfrm>
    </dsp:sp>
    <dsp:sp modelId="{C12DBE46-5107-45C8-BC57-7CEC14048237}">
      <dsp:nvSpPr>
        <dsp:cNvPr id="0" name=""/>
        <dsp:cNvSpPr/>
      </dsp:nvSpPr>
      <dsp:spPr>
        <a:xfrm>
          <a:off x="148934" y="1787219"/>
          <a:ext cx="1353750" cy="1191479"/>
        </a:xfrm>
        <a:prstGeom prst="roundRect">
          <a:avLst>
            <a:gd name="adj" fmla="val 10000"/>
          </a:avLst>
        </a:prstGeom>
        <a:blipFill rotWithShape="1">
          <a:blip xmlns:r="http://schemas.openxmlformats.org/officeDocument/2006/relationships" r:embed="rId2" cstate="screen">
            <a:extLst>
              <a:ext uri="{28A0092B-C50C-407E-A947-70E740481C1C}">
                <a14:useLocalDpi xmlns:a14="http://schemas.microsoft.com/office/drawing/2010/main"/>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372B90-E923-4FE1-812A-C45BFCB074D7}">
      <dsp:nvSpPr>
        <dsp:cNvPr id="0" name=""/>
        <dsp:cNvSpPr/>
      </dsp:nvSpPr>
      <dsp:spPr>
        <a:xfrm>
          <a:off x="0" y="3276569"/>
          <a:ext cx="6768752" cy="1489349"/>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ru-RU" sz="1800" b="1" i="1" kern="1200" dirty="0" smtClean="0">
              <a:latin typeface="Franklin Gothic Medium" pitchFamily="34" charset="0"/>
            </a:rPr>
            <a:t>Педагоги и социальные партнеры</a:t>
          </a:r>
          <a:endParaRPr lang="ru-RU" sz="1800" b="1" i="1" kern="1200" dirty="0">
            <a:latin typeface="Franklin Gothic Medium" pitchFamily="34" charset="0"/>
          </a:endParaRPr>
        </a:p>
        <a:p>
          <a:pPr marL="114300" lvl="1" indent="-114300" algn="l" defTabSz="622300">
            <a:lnSpc>
              <a:spcPct val="90000"/>
            </a:lnSpc>
            <a:spcBef>
              <a:spcPct val="0"/>
            </a:spcBef>
            <a:spcAft>
              <a:spcPct val="15000"/>
            </a:spcAft>
            <a:buChar char="••"/>
          </a:pPr>
          <a:r>
            <a:rPr lang="ru-RU" sz="1400" b="1" i="1" kern="1200" dirty="0" smtClean="0">
              <a:latin typeface="Franklin Gothic Medium" pitchFamily="34" charset="0"/>
            </a:rPr>
            <a:t>советы педагогов, круглые столы, консультации, семинары-практикумы</a:t>
          </a:r>
          <a:endParaRPr lang="ru-RU" sz="1400" b="1" i="1" kern="1200" dirty="0">
            <a:latin typeface="Franklin Gothic Medium" pitchFamily="34" charset="0"/>
          </a:endParaRPr>
        </a:p>
        <a:p>
          <a:pPr marL="114300" lvl="1" indent="-114300" algn="l" defTabSz="622300">
            <a:lnSpc>
              <a:spcPct val="90000"/>
            </a:lnSpc>
            <a:spcBef>
              <a:spcPct val="0"/>
            </a:spcBef>
            <a:spcAft>
              <a:spcPct val="15000"/>
            </a:spcAft>
            <a:buChar char="••"/>
          </a:pPr>
          <a:r>
            <a:rPr lang="ru-RU" sz="1400" b="1" i="1" kern="1200" dirty="0" smtClean="0">
              <a:latin typeface="Franklin Gothic Medium" pitchFamily="34" charset="0"/>
            </a:rPr>
            <a:t>внутренний уровень организации совместных выставок, бесед, уроков доброты, экскурсий, включенных в проекты ДОУ.</a:t>
          </a:r>
          <a:endParaRPr lang="ru-RU" sz="1400" b="1" i="1" kern="1200" dirty="0">
            <a:latin typeface="Franklin Gothic Medium" pitchFamily="34" charset="0"/>
          </a:endParaRPr>
        </a:p>
      </dsp:txBody>
      <dsp:txXfrm>
        <a:off x="1502685" y="3276569"/>
        <a:ext cx="5266066" cy="1489349"/>
      </dsp:txXfrm>
    </dsp:sp>
    <dsp:sp modelId="{02AF677C-3918-4352-9824-9E85FAED2B80}">
      <dsp:nvSpPr>
        <dsp:cNvPr id="0" name=""/>
        <dsp:cNvSpPr/>
      </dsp:nvSpPr>
      <dsp:spPr>
        <a:xfrm>
          <a:off x="148934" y="3425504"/>
          <a:ext cx="1353750" cy="1191479"/>
        </a:xfrm>
        <a:prstGeom prst="roundRect">
          <a:avLst>
            <a:gd name="adj" fmla="val 10000"/>
          </a:avLst>
        </a:prstGeom>
        <a:blipFill rotWithShape="1">
          <a:blip xmlns:r="http://schemas.openxmlformats.org/officeDocument/2006/relationships" r:embed="rId3" cstate="screen">
            <a:extLst>
              <a:ext uri="{28A0092B-C50C-407E-A947-70E740481C1C}">
                <a14:useLocalDpi xmlns:a14="http://schemas.microsoft.com/office/drawing/2010/main"/>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D09F96-CC9A-43C3-B8A9-437AAB9C15EE}">
      <dsp:nvSpPr>
        <dsp:cNvPr id="0" name=""/>
        <dsp:cNvSpPr/>
      </dsp:nvSpPr>
      <dsp:spPr>
        <a:xfrm>
          <a:off x="1023" y="0"/>
          <a:ext cx="2662341" cy="1368152"/>
        </a:xfrm>
        <a:prstGeom prst="roundRect">
          <a:avLst>
            <a:gd name="adj" fmla="val 10000"/>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smtClean="0">
              <a:latin typeface="Franklin Gothic Medium" pitchFamily="34" charset="0"/>
            </a:rPr>
            <a:t>Что мы знаем?</a:t>
          </a:r>
          <a:endParaRPr lang="ru-RU" sz="1600" kern="1200" dirty="0">
            <a:latin typeface="Franklin Gothic Medium" pitchFamily="34" charset="0"/>
          </a:endParaRPr>
        </a:p>
      </dsp:txBody>
      <dsp:txXfrm>
        <a:off x="1023" y="0"/>
        <a:ext cx="2662341" cy="410445"/>
      </dsp:txXfrm>
    </dsp:sp>
    <dsp:sp modelId="{C8E1E035-C796-4C7E-86AA-DE101C358A5C}">
      <dsp:nvSpPr>
        <dsp:cNvPr id="0" name=""/>
        <dsp:cNvSpPr/>
      </dsp:nvSpPr>
      <dsp:spPr>
        <a:xfrm>
          <a:off x="2863041" y="0"/>
          <a:ext cx="2662341" cy="1368152"/>
        </a:xfrm>
        <a:prstGeom prst="roundRect">
          <a:avLst>
            <a:gd name="adj" fmla="val 10000"/>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dirty="0" smtClean="0">
              <a:latin typeface="Franklin Gothic Medium" pitchFamily="34" charset="0"/>
            </a:rPr>
            <a:t>Что мы хотим узнать?</a:t>
          </a:r>
          <a:endParaRPr lang="ru-RU" sz="1600" kern="1200" dirty="0">
            <a:latin typeface="Franklin Gothic Medium" pitchFamily="34" charset="0"/>
          </a:endParaRPr>
        </a:p>
      </dsp:txBody>
      <dsp:txXfrm>
        <a:off x="2863041" y="0"/>
        <a:ext cx="2662341" cy="410445"/>
      </dsp:txXfrm>
    </dsp:sp>
    <dsp:sp modelId="{A7B269FB-B247-4886-9535-63B0554E464B}">
      <dsp:nvSpPr>
        <dsp:cNvPr id="0" name=""/>
        <dsp:cNvSpPr/>
      </dsp:nvSpPr>
      <dsp:spPr>
        <a:xfrm>
          <a:off x="5725058" y="0"/>
          <a:ext cx="2662341" cy="1368152"/>
        </a:xfrm>
        <a:prstGeom prst="roundRect">
          <a:avLst>
            <a:gd name="adj" fmla="val 10000"/>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kern="1200" dirty="0" smtClean="0">
              <a:latin typeface="Franklin Gothic Medium" pitchFamily="34" charset="0"/>
            </a:rPr>
            <a:t>Что сделать, чтобы узнать?</a:t>
          </a:r>
          <a:endParaRPr lang="ru-RU" sz="1600" kern="1200" dirty="0">
            <a:latin typeface="Franklin Gothic Medium" pitchFamily="34" charset="0"/>
          </a:endParaRPr>
        </a:p>
      </dsp:txBody>
      <dsp:txXfrm>
        <a:off x="5725058" y="0"/>
        <a:ext cx="2662341" cy="410445"/>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465389-3594-4548-A6E7-ECF445CE163D}" type="datetimeFigureOut">
              <a:rPr lang="ru-RU" smtClean="0"/>
              <a:t>21.03.2021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1BEC11-C42D-424C-B0C4-3580C3A67F93}" type="slidenum">
              <a:rPr lang="ru-RU" smtClean="0"/>
              <a:t>‹#›</a:t>
            </a:fld>
            <a:endParaRPr lang="ru-RU"/>
          </a:p>
        </p:txBody>
      </p:sp>
    </p:spTree>
    <p:extLst>
      <p:ext uri="{BB962C8B-B14F-4D97-AF65-F5344CB8AC3E}">
        <p14:creationId xmlns:p14="http://schemas.microsoft.com/office/powerpoint/2010/main" val="3580015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AADFA149-C446-470A-A9A8-D3119285D6B4}" type="datetimeFigureOut">
              <a:rPr lang="ru-RU"/>
              <a:pPr>
                <a:defRPr/>
              </a:pPr>
              <a:t>21.03.2021</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EB8AD00-D0D7-4D53-9F14-F040509F1328}" type="slidenum">
              <a:rPr lang="ru-RU"/>
              <a:pPr>
                <a:defRPr/>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F6AACC42-7DE8-4039-8D22-5B129C6CCCFE}" type="datetimeFigureOut">
              <a:rPr lang="ru-RU"/>
              <a:pPr>
                <a:defRPr/>
              </a:pPr>
              <a:t>21.03.2021</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1B445A3-2194-4C38-A2E4-25BE666E7CA0}"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698F6EF-7867-44FC-AD47-98ABA721E827}" type="datetimeFigureOut">
              <a:rPr lang="ru-RU"/>
              <a:pPr>
                <a:defRPr/>
              </a:pPr>
              <a:t>21.03.2021</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F677481-A5C4-4842-B85A-3747285FFB0C}" type="slidenum">
              <a:rPr lang="ru-RU"/>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C4FB03D-DA94-473D-A35C-1F0E733E0B10}" type="datetimeFigureOut">
              <a:rPr lang="ru-RU"/>
              <a:pPr>
                <a:defRPr/>
              </a:pPr>
              <a:t>21.03.2021</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A672956-D60C-4518-9D14-FF70D97985EA}" type="slidenum">
              <a:rPr lang="ru-RU"/>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7B473F4F-07E8-4354-B950-5078F3D02D5C}" type="datetimeFigureOut">
              <a:rPr lang="ru-RU"/>
              <a:pPr>
                <a:defRPr/>
              </a:pPr>
              <a:t>21.03.2021</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583DCC8-5B34-490B-838C-D81E25502CDF}" type="slidenum">
              <a:rPr lang="ru-RU"/>
              <a:pPr>
                <a:defRPr/>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B704621F-913A-4D65-B56E-7B105911565B}" type="datetimeFigureOut">
              <a:rPr lang="ru-RU"/>
              <a:pPr>
                <a:defRPr/>
              </a:pPr>
              <a:t>21.03.2021</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5FB956F-7C97-4B02-9693-1C0A0B6C473C}"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714F12F5-F6A5-4BFE-8D49-8AA25F1EFD7C}" type="datetimeFigureOut">
              <a:rPr lang="ru-RU"/>
              <a:pPr>
                <a:defRPr/>
              </a:pPr>
              <a:t>21.03.2021</a:t>
            </a:fld>
            <a:endParaRPr lang="ru-RU" dirty="0"/>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2621A532-D929-4C91-B5ED-A519832C7018}"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850D1AE3-B9D1-4517-AB5D-2CCDD9A0F000}" type="datetimeFigureOut">
              <a:rPr lang="ru-RU"/>
              <a:pPr>
                <a:defRPr/>
              </a:pPr>
              <a:t>21.03.2021</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1B9625E3-002D-4C28-96E5-DB967615A88F}" type="slidenum">
              <a:rPr lang="ru-RU"/>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794AA2F3-FD00-4497-8C4C-95AC861A1920}" type="datetimeFigureOut">
              <a:rPr lang="ru-RU"/>
              <a:pPr>
                <a:defRPr/>
              </a:pPr>
              <a:t>21.03.2021</a:t>
            </a:fld>
            <a:endParaRPr lang="ru-RU" dirty="0"/>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430BD752-9011-4739-8B14-7A09A3461AE6}"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9B585EEE-8BEF-4DB1-8431-643C95C96ADE}" type="datetimeFigureOut">
              <a:rPr lang="ru-RU"/>
              <a:pPr>
                <a:defRPr/>
              </a:pPr>
              <a:t>21.03.2021</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5241F674-5013-4D03-86D8-D463E0BD9062}"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0E23AB7B-B811-4A9D-954F-4164D0FEF899}" type="datetimeFigureOut">
              <a:rPr lang="ru-RU"/>
              <a:pPr>
                <a:defRPr/>
              </a:pPr>
              <a:t>21.03.2021</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13F9154-59C3-4591-A609-27E0A517F0F8}" type="slidenum">
              <a:rPr lang="ru-RU"/>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F0C1C5C-8AE9-482A-B02C-EA48B71BC0EB}" type="datetimeFigureOut">
              <a:rPr lang="ru-RU"/>
              <a:pPr>
                <a:defRPr/>
              </a:pPr>
              <a:t>21.03.2021</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65E4C69-63E0-41B8-BCA7-064F6FA1C913}"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image" Target="../media/image11.gif"/></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5.pn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0.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5"/>
          <p:cNvSpPr>
            <a:spLocks noGrp="1"/>
          </p:cNvSpPr>
          <p:nvPr>
            <p:ph type="ctrTitle" idx="4294967295"/>
          </p:nvPr>
        </p:nvSpPr>
        <p:spPr>
          <a:xfrm>
            <a:off x="685800" y="2130425"/>
            <a:ext cx="7772400" cy="1470025"/>
          </a:xfrm>
        </p:spPr>
        <p:txBody>
          <a:bodyPr/>
          <a:lstStyle/>
          <a:p>
            <a:pPr eaLnBrk="1" hangingPunct="1"/>
            <a:endParaRPr lang="ru-RU" dirty="0" smtClean="0"/>
          </a:p>
        </p:txBody>
      </p:sp>
      <p:sp>
        <p:nvSpPr>
          <p:cNvPr id="16386" name="Rectangle 6"/>
          <p:cNvSpPr>
            <a:spLocks noGrp="1"/>
          </p:cNvSpPr>
          <p:nvPr>
            <p:ph type="subTitle" idx="4294967295"/>
          </p:nvPr>
        </p:nvSpPr>
        <p:spPr>
          <a:xfrm>
            <a:off x="1371600" y="3886200"/>
            <a:ext cx="6400800" cy="1752600"/>
          </a:xfrm>
        </p:spPr>
        <p:txBody>
          <a:bodyPr/>
          <a:lstStyle/>
          <a:p>
            <a:pPr marL="0" indent="0" algn="ctr" eaLnBrk="1" hangingPunct="1">
              <a:buFont typeface="Arial" charset="0"/>
              <a:buNone/>
            </a:pPr>
            <a:endParaRPr lang="ru-RU" dirty="0" smtClean="0"/>
          </a:p>
        </p:txBody>
      </p:sp>
      <p:pic>
        <p:nvPicPr>
          <p:cNvPr id="16387" name="Picture 7" descr="шаблон 2 б"/>
          <p:cNvPicPr>
            <a:picLocks noChangeAspect="1" noChangeArrowheads="1"/>
          </p:cNvPicPr>
          <p:nvPr/>
        </p:nvPicPr>
        <p:blipFill>
          <a:blip r:embed="rId3" cstate="screen"/>
          <a:srcRect/>
          <a:stretch>
            <a:fillRect/>
          </a:stretch>
        </p:blipFill>
        <p:spPr bwMode="auto">
          <a:xfrm flipH="1">
            <a:off x="21399" y="0"/>
            <a:ext cx="9144000" cy="6858000"/>
          </a:xfrm>
          <a:prstGeom prst="rect">
            <a:avLst/>
          </a:prstGeom>
          <a:noFill/>
          <a:ln w="9525">
            <a:noFill/>
            <a:miter lim="800000"/>
            <a:headEnd/>
            <a:tailEnd/>
          </a:ln>
        </p:spPr>
      </p:pic>
      <p:sp>
        <p:nvSpPr>
          <p:cNvPr id="9" name="Заголовок 1"/>
          <p:cNvSpPr txBox="1">
            <a:spLocks/>
          </p:cNvSpPr>
          <p:nvPr/>
        </p:nvSpPr>
        <p:spPr bwMode="auto">
          <a:xfrm>
            <a:off x="790102" y="1785339"/>
            <a:ext cx="6553200" cy="221972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ru-RU" altLang="ru-RU" sz="3600" b="1" i="1" dirty="0" smtClean="0">
                <a:solidFill>
                  <a:srgbClr val="C00000"/>
                </a:solidFill>
              </a:rPr>
              <a:t>Семинар – практикум:</a:t>
            </a:r>
            <a:br>
              <a:rPr lang="ru-RU" altLang="ru-RU" sz="3600" b="1" i="1" dirty="0" smtClean="0">
                <a:solidFill>
                  <a:srgbClr val="C00000"/>
                </a:solidFill>
              </a:rPr>
            </a:br>
            <a:r>
              <a:rPr lang="ru-RU" altLang="ru-RU" sz="3600" b="1" i="1" dirty="0" smtClean="0">
                <a:solidFill>
                  <a:srgbClr val="C00000"/>
                </a:solidFill>
              </a:rPr>
              <a:t>«</a:t>
            </a:r>
            <a:r>
              <a:rPr lang="ru-RU" altLang="ru-RU" sz="4000" b="1" i="1" dirty="0" smtClean="0">
                <a:solidFill>
                  <a:srgbClr val="C00000"/>
                </a:solidFill>
                <a:latin typeface="Monotype Corsiva" pitchFamily="66" charset="0"/>
              </a:rPr>
              <a:t>Организация проектной деятельности в </a:t>
            </a:r>
            <a:r>
              <a:rPr lang="ru-RU" altLang="ru-RU" sz="4000" b="1" i="1" dirty="0" smtClean="0">
                <a:solidFill>
                  <a:srgbClr val="C00000"/>
                </a:solidFill>
                <a:latin typeface="Monotype Corsiva" pitchFamily="66" charset="0"/>
              </a:rPr>
              <a:t>ДОУ</a:t>
            </a:r>
            <a:r>
              <a:rPr lang="en-US" altLang="ru-RU" sz="4000" b="1" i="1" dirty="0" smtClean="0">
                <a:solidFill>
                  <a:srgbClr val="C00000"/>
                </a:solidFill>
                <a:latin typeface="Monotype Corsiva" pitchFamily="66" charset="0"/>
              </a:rPr>
              <a:t> </a:t>
            </a:r>
            <a:r>
              <a:rPr lang="ru-RU" altLang="ru-RU" sz="4000" b="1" i="1" dirty="0" smtClean="0">
                <a:solidFill>
                  <a:srgbClr val="C00000"/>
                </a:solidFill>
                <a:latin typeface="Monotype Corsiva" pitchFamily="66" charset="0"/>
              </a:rPr>
              <a:t>в условиях реализации ФГОС ДО»</a:t>
            </a:r>
            <a:endParaRPr lang="ru-RU" altLang="ru-RU" sz="4000" b="1" i="1" dirty="0" smtClean="0">
              <a:solidFill>
                <a:srgbClr val="C00000"/>
              </a:solidFill>
              <a:latin typeface="Monotype Corsiva" pitchFamily="66" charset="0"/>
            </a:endParaRPr>
          </a:p>
          <a:p>
            <a:pPr eaLnBrk="1" hangingPunct="1"/>
            <a:r>
              <a:rPr lang="ru-RU" altLang="ru-RU" sz="2800" b="1" i="1" dirty="0" smtClean="0">
                <a:solidFill>
                  <a:srgbClr val="C00000"/>
                </a:solidFill>
                <a:latin typeface="Monotype Corsiva" pitchFamily="66" charset="0"/>
              </a:rPr>
              <a:t>22.03.2021 г.</a:t>
            </a:r>
          </a:p>
        </p:txBody>
      </p:sp>
      <p:sp>
        <p:nvSpPr>
          <p:cNvPr id="10" name="Прямоугольник 9"/>
          <p:cNvSpPr/>
          <p:nvPr/>
        </p:nvSpPr>
        <p:spPr>
          <a:xfrm>
            <a:off x="367418" y="385912"/>
            <a:ext cx="7398568" cy="646331"/>
          </a:xfrm>
          <a:prstGeom prst="rect">
            <a:avLst/>
          </a:prstGeom>
        </p:spPr>
        <p:txBody>
          <a:bodyPr wrap="square">
            <a:spAutoFit/>
          </a:bodyPr>
          <a:lstStyle/>
          <a:p>
            <a:pPr algn="ctr"/>
            <a:r>
              <a:rPr lang="ru-RU" sz="1200" b="1" dirty="0" smtClean="0">
                <a:solidFill>
                  <a:srgbClr val="0070C0"/>
                </a:solidFill>
                <a:latin typeface="Franklin Gothic Medium" pitchFamily="34" charset="0"/>
              </a:rPr>
              <a:t>МУНИЦИПАЛЬНОЕ ДОШКОЛЬНОЕ ОБРАЗОВАТЕЛЬТНОЕ БЮДЖЕТНОЕ  </a:t>
            </a:r>
            <a:endParaRPr lang="ru-RU" sz="1200" b="1" dirty="0">
              <a:solidFill>
                <a:srgbClr val="0070C0"/>
              </a:solidFill>
              <a:latin typeface="Franklin Gothic Medium" pitchFamily="34" charset="0"/>
            </a:endParaRPr>
          </a:p>
          <a:p>
            <a:pPr algn="ctr"/>
            <a:r>
              <a:rPr lang="ru-RU" sz="1200" b="1" dirty="0">
                <a:solidFill>
                  <a:srgbClr val="0070C0"/>
                </a:solidFill>
                <a:latin typeface="Franklin Gothic Medium" pitchFamily="34" charset="0"/>
              </a:rPr>
              <a:t>УЧРЕЖДЕНИЕ  ДЕТСКИЙ  САД </a:t>
            </a:r>
            <a:r>
              <a:rPr lang="ru-RU" sz="1200" b="1" dirty="0" smtClean="0">
                <a:solidFill>
                  <a:srgbClr val="0070C0"/>
                </a:solidFill>
                <a:latin typeface="Franklin Gothic Medium" pitchFamily="34" charset="0"/>
              </a:rPr>
              <a:t>  № 4 «РОМАШКА» </a:t>
            </a:r>
            <a:r>
              <a:rPr lang="ru-RU" sz="1200" b="1" dirty="0">
                <a:solidFill>
                  <a:srgbClr val="0070C0"/>
                </a:solidFill>
                <a:latin typeface="Franklin Gothic Medium" pitchFamily="34" charset="0"/>
              </a:rPr>
              <a:t> </a:t>
            </a:r>
            <a:r>
              <a:rPr lang="ru-RU" sz="1200" b="1" dirty="0" smtClean="0">
                <a:solidFill>
                  <a:srgbClr val="0070C0"/>
                </a:solidFill>
                <a:latin typeface="Franklin Gothic Medium" pitchFamily="34" charset="0"/>
              </a:rPr>
              <a:t>СТАНИЦЫ СОВЕТСКОЙ МУНИЦИПАЛЬНОГО ОБРАЗОВАНИЯ НОВОКУБАНСКИЙ РАЙОН</a:t>
            </a:r>
            <a:endParaRPr lang="ru-RU" sz="1200" b="1" dirty="0">
              <a:solidFill>
                <a:srgbClr val="0070C0"/>
              </a:solidFill>
              <a:latin typeface="Franklin Gothic Medium" pitchFamily="34" charset="0"/>
            </a:endParaRPr>
          </a:p>
        </p:txBody>
      </p:sp>
      <p:sp>
        <p:nvSpPr>
          <p:cNvPr id="11" name="Прямоугольник 10"/>
          <p:cNvSpPr/>
          <p:nvPr/>
        </p:nvSpPr>
        <p:spPr>
          <a:xfrm>
            <a:off x="3699024" y="5301208"/>
            <a:ext cx="2952328" cy="523220"/>
          </a:xfrm>
          <a:prstGeom prst="rect">
            <a:avLst/>
          </a:prstGeom>
        </p:spPr>
        <p:txBody>
          <a:bodyPr wrap="square">
            <a:spAutoFit/>
          </a:bodyPr>
          <a:lstStyle/>
          <a:p>
            <a:r>
              <a:rPr lang="ru-RU" sz="1400" b="1" dirty="0" smtClean="0">
                <a:solidFill>
                  <a:srgbClr val="0070C0"/>
                </a:solidFill>
                <a:latin typeface="Franklin Gothic Medium" pitchFamily="34" charset="0"/>
              </a:rPr>
              <a:t>Подготовила старший воспитатель Еремина Ю.В.</a:t>
            </a:r>
            <a:endParaRPr lang="ru-RU" sz="1400" b="1" dirty="0">
              <a:solidFill>
                <a:srgbClr val="0070C0"/>
              </a:solidFill>
              <a:latin typeface="Franklin Gothic Medium" pitchFamily="34" charset="0"/>
            </a:endParaRPr>
          </a:p>
        </p:txBody>
      </p:sp>
    </p:spTree>
    <p:custDataLst>
      <p:tags r:id="rId1"/>
    </p:custDataLst>
  </p:cSld>
  <p:clrMapOvr>
    <a:masterClrMapping/>
  </p:clrMapOvr>
  <p:transition spd="slow" advTm="11319">
    <p:cover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idx="4294967295"/>
          </p:nvPr>
        </p:nvSpPr>
        <p:spPr/>
        <p:txBody>
          <a:bodyPr/>
          <a:lstStyle/>
          <a:p>
            <a:pPr eaLnBrk="1" hangingPunct="1"/>
            <a:endParaRPr lang="ru-RU" dirty="0" smtClean="0"/>
          </a:p>
        </p:txBody>
      </p:sp>
      <p:sp>
        <p:nvSpPr>
          <p:cNvPr id="25602" name="Содержимое 2"/>
          <p:cNvSpPr>
            <a:spLocks noGrp="1"/>
          </p:cNvSpPr>
          <p:nvPr>
            <p:ph idx="4294967295"/>
          </p:nvPr>
        </p:nvSpPr>
        <p:spPr/>
        <p:txBody>
          <a:bodyPr/>
          <a:lstStyle/>
          <a:p>
            <a:pPr eaLnBrk="1" hangingPunct="1"/>
            <a:endParaRPr lang="ru-RU" dirty="0" smtClean="0"/>
          </a:p>
        </p:txBody>
      </p:sp>
      <p:pic>
        <p:nvPicPr>
          <p:cNvPr id="25603" name="Picture 4" descr="шаблон 2 в"/>
          <p:cNvPicPr>
            <a:picLocks noChangeAspect="1" noChangeArrowheads="1"/>
          </p:cNvPicPr>
          <p:nvPr/>
        </p:nvPicPr>
        <p:blipFill>
          <a:blip r:embed="rId3" cstate="screen"/>
          <a:srcRect/>
          <a:stretch>
            <a:fillRect/>
          </a:stretch>
        </p:blipFill>
        <p:spPr bwMode="auto">
          <a:xfrm>
            <a:off x="0" y="0"/>
            <a:ext cx="9144000" cy="7100888"/>
          </a:xfrm>
          <a:prstGeom prst="rect">
            <a:avLst/>
          </a:prstGeom>
          <a:noFill/>
          <a:ln w="9525">
            <a:noFill/>
            <a:miter lim="800000"/>
            <a:headEnd/>
            <a:tailEnd/>
          </a:ln>
        </p:spPr>
      </p:pic>
      <p:sp>
        <p:nvSpPr>
          <p:cNvPr id="25604" name="Прямоугольник 5"/>
          <p:cNvSpPr>
            <a:spLocks noChangeArrowheads="1"/>
          </p:cNvSpPr>
          <p:nvPr/>
        </p:nvSpPr>
        <p:spPr bwMode="auto">
          <a:xfrm>
            <a:off x="395288" y="1844675"/>
            <a:ext cx="1728787" cy="457200"/>
          </a:xfrm>
          <a:prstGeom prst="rect">
            <a:avLst/>
          </a:prstGeom>
          <a:noFill/>
          <a:ln w="9525">
            <a:noFill/>
            <a:miter lim="800000"/>
            <a:headEnd/>
            <a:tailEnd/>
          </a:ln>
        </p:spPr>
        <p:txBody>
          <a:bodyPr>
            <a:spAutoFit/>
          </a:bodyPr>
          <a:lstStyle/>
          <a:p>
            <a:pPr algn="ctr"/>
            <a:endParaRPr lang="ru-RU" sz="2400" dirty="0">
              <a:latin typeface="Calibri" pitchFamily="34" charset="0"/>
            </a:endParaRPr>
          </a:p>
        </p:txBody>
      </p:sp>
      <p:sp>
        <p:nvSpPr>
          <p:cNvPr id="7" name="Прямоугольник 6"/>
          <p:cNvSpPr/>
          <p:nvPr/>
        </p:nvSpPr>
        <p:spPr>
          <a:xfrm>
            <a:off x="54234" y="1844824"/>
            <a:ext cx="9035551" cy="646331"/>
          </a:xfrm>
          <a:prstGeom prst="rect">
            <a:avLst/>
          </a:prstGeom>
          <a:noFill/>
        </p:spPr>
        <p:txBody>
          <a:bodyPr wrap="square" lIns="91440" tIns="45720" rIns="91440" bIns="45720">
            <a:spAutoFit/>
          </a:bodyPr>
          <a:lstStyle/>
          <a:p>
            <a:pPr algn="ctr"/>
            <a:r>
              <a:rPr lang="ru-RU" sz="3600" b="1" i="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Franklin Gothic Medium" pitchFamily="34" charset="0"/>
              </a:rPr>
              <a:t>Позиция </a:t>
            </a:r>
            <a:r>
              <a:rPr lang="ru-RU" sz="3600" b="1" i="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Franklin Gothic Medium" pitchFamily="34" charset="0"/>
              </a:rPr>
              <a:t>взрослых </a:t>
            </a:r>
            <a:r>
              <a:rPr lang="ru-RU" sz="3600" b="1" i="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Franklin Gothic Medium" pitchFamily="34" charset="0"/>
              </a:rPr>
              <a:t>как участников проекта:</a:t>
            </a:r>
            <a:endParaRPr lang="ru-RU" sz="3600" b="1" i="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Franklin Gothic Medium" pitchFamily="34" charset="0"/>
            </a:endParaRPr>
          </a:p>
        </p:txBody>
      </p:sp>
      <p:sp>
        <p:nvSpPr>
          <p:cNvPr id="9" name="TextBox 8"/>
          <p:cNvSpPr txBox="1"/>
          <p:nvPr/>
        </p:nvSpPr>
        <p:spPr>
          <a:xfrm>
            <a:off x="251520" y="2564904"/>
            <a:ext cx="8496944" cy="34163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buBlip>
                <a:blip r:embed="rId4"/>
              </a:buBlip>
            </a:pPr>
            <a:r>
              <a:rPr lang="ru-RU" b="1" i="1" dirty="0" smtClean="0">
                <a:latin typeface="Franklin Gothic Medium" pitchFamily="34" charset="0"/>
              </a:rPr>
              <a:t>Имеют равное с детьми право вносить идеи, касающиеся тем, содержания и видов деятельности;</a:t>
            </a:r>
          </a:p>
          <a:p>
            <a:endParaRPr lang="ru-RU" b="1" i="1" dirty="0" smtClean="0">
              <a:latin typeface="Franklin Gothic Medium" pitchFamily="34" charset="0"/>
            </a:endParaRPr>
          </a:p>
          <a:p>
            <a:pPr>
              <a:buBlip>
                <a:blip r:embed="rId4"/>
              </a:buBlip>
            </a:pPr>
            <a:endParaRPr lang="ru-RU" b="1" i="1" dirty="0" smtClean="0">
              <a:latin typeface="Franklin Gothic Medium" pitchFamily="34" charset="0"/>
            </a:endParaRPr>
          </a:p>
          <a:p>
            <a:pPr>
              <a:buBlip>
                <a:blip r:embed="rId4"/>
              </a:buBlip>
            </a:pPr>
            <a:r>
              <a:rPr lang="ru-RU" b="1" i="1" dirty="0" smtClean="0">
                <a:latin typeface="Franklin Gothic Medium" pitchFamily="34" charset="0"/>
              </a:rPr>
              <a:t> не претендуют на право единственно верного  источника </a:t>
            </a:r>
            <a:r>
              <a:rPr lang="ru-RU" b="1" i="1" dirty="0" smtClean="0">
                <a:latin typeface="Franklin Gothic Medium" pitchFamily="34" charset="0"/>
              </a:rPr>
              <a:t>знания</a:t>
            </a:r>
            <a:endParaRPr lang="ru-RU" b="1" i="1" dirty="0" smtClean="0">
              <a:latin typeface="Franklin Gothic Medium" pitchFamily="34" charset="0"/>
            </a:endParaRPr>
          </a:p>
          <a:p>
            <a:endParaRPr lang="ru-RU" b="1" i="1" dirty="0" smtClean="0">
              <a:latin typeface="Franklin Gothic Medium" pitchFamily="34" charset="0"/>
            </a:endParaRPr>
          </a:p>
          <a:p>
            <a:pPr>
              <a:buBlip>
                <a:blip r:embed="rId4"/>
              </a:buBlip>
            </a:pPr>
            <a:endParaRPr lang="ru-RU" b="1" i="1" dirty="0" smtClean="0">
              <a:latin typeface="Franklin Gothic Medium" pitchFamily="34" charset="0"/>
            </a:endParaRPr>
          </a:p>
          <a:p>
            <a:pPr>
              <a:buBlip>
                <a:blip r:embed="rId4"/>
              </a:buBlip>
            </a:pPr>
            <a:r>
              <a:rPr lang="ru-RU" b="1" i="1" dirty="0" smtClean="0">
                <a:latin typeface="Franklin Gothic Medium" pitchFamily="34" charset="0"/>
              </a:rPr>
              <a:t> предоставляют детям достаточную свободу для реализации их собственных потребностей, очерчивая её рамками принятой культуры и формируя понимание ответственности за свой выбор, действия и результаты</a:t>
            </a:r>
          </a:p>
          <a:p>
            <a:endParaRPr lang="ru-RU" dirty="0" smtClean="0"/>
          </a:p>
          <a:p>
            <a:endParaRPr lang="ru-RU" dirty="0" smtClean="0"/>
          </a:p>
        </p:txBody>
      </p:sp>
      <p:sp>
        <p:nvSpPr>
          <p:cNvPr id="11" name="Солнце 10"/>
          <p:cNvSpPr/>
          <p:nvPr/>
        </p:nvSpPr>
        <p:spPr>
          <a:xfrm>
            <a:off x="7596336" y="3284984"/>
            <a:ext cx="288032" cy="288032"/>
          </a:xfrm>
          <a:prstGeom prst="sun">
            <a:avLst>
              <a:gd name="adj" fmla="val 25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олнце 11"/>
          <p:cNvSpPr/>
          <p:nvPr/>
        </p:nvSpPr>
        <p:spPr>
          <a:xfrm>
            <a:off x="4211960" y="6569968"/>
            <a:ext cx="288032" cy="288032"/>
          </a:xfrm>
          <a:prstGeom prst="su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олнце 12"/>
          <p:cNvSpPr/>
          <p:nvPr/>
        </p:nvSpPr>
        <p:spPr>
          <a:xfrm>
            <a:off x="1187624" y="6240264"/>
            <a:ext cx="360040" cy="360040"/>
          </a:xfrm>
          <a:prstGeom prst="su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олнце 13"/>
          <p:cNvSpPr/>
          <p:nvPr/>
        </p:nvSpPr>
        <p:spPr>
          <a:xfrm>
            <a:off x="5627340" y="6600304"/>
            <a:ext cx="288032" cy="288032"/>
          </a:xfrm>
          <a:prstGeom prst="su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олнце 14"/>
          <p:cNvSpPr/>
          <p:nvPr/>
        </p:nvSpPr>
        <p:spPr>
          <a:xfrm>
            <a:off x="8028384" y="4365104"/>
            <a:ext cx="360040" cy="360040"/>
          </a:xfrm>
          <a:prstGeom prst="su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Солнце 15"/>
          <p:cNvSpPr/>
          <p:nvPr/>
        </p:nvSpPr>
        <p:spPr>
          <a:xfrm>
            <a:off x="3059832" y="5877272"/>
            <a:ext cx="360040" cy="288032"/>
          </a:xfrm>
          <a:prstGeom prst="su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Солнце 16"/>
          <p:cNvSpPr/>
          <p:nvPr/>
        </p:nvSpPr>
        <p:spPr>
          <a:xfrm>
            <a:off x="6876256" y="5805264"/>
            <a:ext cx="360040" cy="360040"/>
          </a:xfrm>
          <a:prstGeom prst="su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400" advTm="4256">
        <p14:doors dir="vert"/>
      </p:transition>
    </mc:Choice>
    <mc:Fallback xmlns="">
      <p:transition spd="slow" advTm="4256">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ppt_x</p:attrName>
                                        </p:attrNameLst>
                                      </p:cBhvr>
                                      <p:tavLst>
                                        <p:tav tm="0">
                                          <p:val>
                                            <p:strVal val="#ppt_x-.2"/>
                                          </p:val>
                                        </p:tav>
                                        <p:tav tm="100000">
                                          <p:val>
                                            <p:strVal val="#ppt_x"/>
                                          </p:val>
                                        </p:tav>
                                      </p:tavLst>
                                    </p:anim>
                                    <p:anim calcmode="lin" valueType="num">
                                      <p:cBhvr>
                                        <p:cTn id="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checkerboard(across)">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7" descr="шаблон 2 б"/>
          <p:cNvPicPr>
            <a:picLocks noChangeAspect="1" noChangeArrowheads="1"/>
          </p:cNvPicPr>
          <p:nvPr/>
        </p:nvPicPr>
        <p:blipFill>
          <a:blip r:embed="rId2" cstate="screen"/>
          <a:srcRect/>
          <a:stretch>
            <a:fillRect/>
          </a:stretch>
        </p:blipFill>
        <p:spPr bwMode="auto">
          <a:xfrm>
            <a:off x="0" y="-19618"/>
            <a:ext cx="9277399" cy="6877618"/>
          </a:xfrm>
          <a:prstGeom prst="rect">
            <a:avLst/>
          </a:prstGeom>
          <a:noFill/>
          <a:ln w="9525">
            <a:noFill/>
            <a:miter lim="800000"/>
            <a:headEnd/>
            <a:tailEnd/>
          </a:ln>
        </p:spPr>
      </p:pic>
      <p:grpSp>
        <p:nvGrpSpPr>
          <p:cNvPr id="4" name="Группа 3"/>
          <p:cNvGrpSpPr/>
          <p:nvPr/>
        </p:nvGrpSpPr>
        <p:grpSpPr>
          <a:xfrm>
            <a:off x="1714542" y="116632"/>
            <a:ext cx="7406575" cy="6522780"/>
            <a:chOff x="1714542" y="116632"/>
            <a:chExt cx="7406575" cy="6522780"/>
          </a:xfrm>
        </p:grpSpPr>
        <p:sp>
          <p:nvSpPr>
            <p:cNvPr id="5" name="Прямоугольник 4"/>
            <p:cNvSpPr/>
            <p:nvPr/>
          </p:nvSpPr>
          <p:spPr>
            <a:xfrm>
              <a:off x="3946790" y="2819026"/>
              <a:ext cx="2871300" cy="1384995"/>
            </a:xfrm>
            <a:prstGeom prst="rect">
              <a:avLst/>
            </a:prstGeom>
            <a:noFill/>
          </p:spPr>
          <p:txBody>
            <a:bodyPr wrap="none" lIns="91440" tIns="45720" rIns="91440" bIns="45720">
              <a:spAutoFit/>
            </a:bodyPr>
            <a:lstStyle/>
            <a:p>
              <a:pPr algn="ctr"/>
              <a:r>
                <a:rPr lang="ru-RU" sz="2800" b="1" cap="all" spc="0"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Black" pitchFamily="34" charset="0"/>
                </a:rPr>
                <a:t>Типология </a:t>
              </a:r>
            </a:p>
            <a:p>
              <a:pPr algn="ctr"/>
              <a:r>
                <a:rPr lang="ru-RU" sz="2800" b="1" cap="all" spc="0"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Black" pitchFamily="34" charset="0"/>
                </a:rPr>
                <a:t>проектов </a:t>
              </a:r>
            </a:p>
            <a:p>
              <a:pPr algn="ctr"/>
              <a:r>
                <a:rPr lang="ru-RU" sz="2800" b="1" cap="all" spc="0"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Black" pitchFamily="34" charset="0"/>
                </a:rPr>
                <a:t>в ДОУ</a:t>
              </a:r>
              <a:endParaRPr lang="ru-RU" sz="28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Black" pitchFamily="34" charset="0"/>
              </a:endParaRPr>
            </a:p>
          </p:txBody>
        </p:sp>
        <p:sp>
          <p:nvSpPr>
            <p:cNvPr id="6" name="Скругленный прямоугольник 5"/>
            <p:cNvSpPr/>
            <p:nvPr/>
          </p:nvSpPr>
          <p:spPr>
            <a:xfrm>
              <a:off x="1714542" y="1014305"/>
              <a:ext cx="2401522" cy="1482221"/>
            </a:xfrm>
            <a:prstGeom prst="roundRect">
              <a:avLst/>
            </a:prstGeom>
            <a:ln w="38100"/>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u="sng" dirty="0" smtClean="0">
                  <a:solidFill>
                    <a:srgbClr val="0070C0"/>
                  </a:solidFill>
                </a:rPr>
                <a:t>По доминирующему принципу  </a:t>
              </a:r>
            </a:p>
            <a:p>
              <a:pPr algn="ctr"/>
              <a:r>
                <a:rPr lang="ru-RU" sz="1600" dirty="0" smtClean="0">
                  <a:solidFill>
                    <a:schemeClr val="tx1"/>
                  </a:solidFill>
                </a:rPr>
                <a:t>(творческие, исследовательские. информационные, игровые)</a:t>
              </a:r>
              <a:endParaRPr lang="ru-RU" sz="1600" dirty="0">
                <a:solidFill>
                  <a:schemeClr val="tx1"/>
                </a:solidFill>
              </a:endParaRPr>
            </a:p>
          </p:txBody>
        </p:sp>
        <p:sp>
          <p:nvSpPr>
            <p:cNvPr id="7" name="Стрелка влево 6"/>
            <p:cNvSpPr/>
            <p:nvPr/>
          </p:nvSpPr>
          <p:spPr>
            <a:xfrm rot="5400000">
              <a:off x="5130211" y="2046189"/>
              <a:ext cx="467651" cy="3593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лево 7"/>
            <p:cNvSpPr/>
            <p:nvPr/>
          </p:nvSpPr>
          <p:spPr>
            <a:xfrm rot="19245386">
              <a:off x="4211385" y="3916164"/>
              <a:ext cx="467651" cy="3593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лево 8"/>
            <p:cNvSpPr/>
            <p:nvPr/>
          </p:nvSpPr>
          <p:spPr>
            <a:xfrm rot="12600466">
              <a:off x="6209129" y="3785622"/>
              <a:ext cx="467651" cy="3593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лево 9"/>
            <p:cNvSpPr/>
            <p:nvPr/>
          </p:nvSpPr>
          <p:spPr>
            <a:xfrm rot="8408096">
              <a:off x="6211431" y="2316856"/>
              <a:ext cx="467651" cy="3593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лево 10"/>
            <p:cNvSpPr/>
            <p:nvPr/>
          </p:nvSpPr>
          <p:spPr>
            <a:xfrm rot="16200000">
              <a:off x="5148614" y="4437060"/>
              <a:ext cx="467651" cy="3593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лево 11"/>
            <p:cNvSpPr/>
            <p:nvPr/>
          </p:nvSpPr>
          <p:spPr>
            <a:xfrm rot="2383714">
              <a:off x="4176906" y="2316856"/>
              <a:ext cx="467651" cy="3593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кругленный прямоугольник 12"/>
            <p:cNvSpPr/>
            <p:nvPr/>
          </p:nvSpPr>
          <p:spPr>
            <a:xfrm>
              <a:off x="4181679" y="116632"/>
              <a:ext cx="2401522" cy="1482221"/>
            </a:xfrm>
            <a:prstGeom prst="roundRect">
              <a:avLst/>
            </a:prstGeom>
            <a:ln w="38100"/>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u="sng" dirty="0" smtClean="0">
                  <a:solidFill>
                    <a:srgbClr val="0070C0"/>
                  </a:solidFill>
                </a:rPr>
                <a:t>По характеру содержания и информативности  </a:t>
              </a:r>
            </a:p>
            <a:p>
              <a:pPr algn="ctr"/>
              <a:r>
                <a:rPr lang="ru-RU" sz="1400" dirty="0" smtClean="0">
                  <a:solidFill>
                    <a:schemeClr val="tx1"/>
                  </a:solidFill>
                </a:rPr>
                <a:t>(</a:t>
              </a:r>
              <a:r>
                <a:rPr lang="ru-RU" sz="1400" dirty="0" err="1" smtClean="0">
                  <a:solidFill>
                    <a:schemeClr val="tx1"/>
                  </a:solidFill>
                </a:rPr>
                <a:t>монопроекты</a:t>
              </a:r>
              <a:r>
                <a:rPr lang="ru-RU" sz="1400" dirty="0" smtClean="0">
                  <a:solidFill>
                    <a:schemeClr val="tx1"/>
                  </a:solidFill>
                </a:rPr>
                <a:t>, интегративные) </a:t>
              </a:r>
              <a:endParaRPr lang="ru-RU" sz="1400" dirty="0">
                <a:solidFill>
                  <a:schemeClr val="tx1"/>
                </a:solidFill>
              </a:endParaRPr>
            </a:p>
          </p:txBody>
        </p:sp>
        <p:sp>
          <p:nvSpPr>
            <p:cNvPr id="14" name="Скругленный прямоугольник 13"/>
            <p:cNvSpPr/>
            <p:nvPr/>
          </p:nvSpPr>
          <p:spPr>
            <a:xfrm>
              <a:off x="6719595" y="1017228"/>
              <a:ext cx="2401522" cy="1482221"/>
            </a:xfrm>
            <a:prstGeom prst="roundRect">
              <a:avLst/>
            </a:prstGeom>
            <a:ln w="38100"/>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u="sng" dirty="0" smtClean="0">
                  <a:solidFill>
                    <a:srgbClr val="0070C0"/>
                  </a:solidFill>
                </a:rPr>
                <a:t>По роли ребенка в проекте </a:t>
              </a:r>
            </a:p>
            <a:p>
              <a:pPr algn="ctr"/>
              <a:r>
                <a:rPr lang="ru-RU" sz="1600" dirty="0" smtClean="0">
                  <a:solidFill>
                    <a:schemeClr val="tx1"/>
                  </a:solidFill>
                </a:rPr>
                <a:t>(исполнитель, заказчик, ведущий, эксперт)</a:t>
              </a:r>
              <a:endParaRPr lang="ru-RU" sz="1600" dirty="0">
                <a:solidFill>
                  <a:schemeClr val="tx1"/>
                </a:solidFill>
              </a:endParaRPr>
            </a:p>
          </p:txBody>
        </p:sp>
        <p:sp>
          <p:nvSpPr>
            <p:cNvPr id="15" name="Скругленный прямоугольник 14"/>
            <p:cNvSpPr/>
            <p:nvPr/>
          </p:nvSpPr>
          <p:spPr>
            <a:xfrm>
              <a:off x="6719595" y="3808763"/>
              <a:ext cx="2401522" cy="1482221"/>
            </a:xfrm>
            <a:prstGeom prst="roundRect">
              <a:avLst/>
            </a:prstGeom>
            <a:ln w="38100"/>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u="sng" dirty="0" smtClean="0">
                  <a:solidFill>
                    <a:srgbClr val="0070C0"/>
                  </a:solidFill>
                </a:rPr>
                <a:t>По характеру контактов  </a:t>
              </a:r>
            </a:p>
            <a:p>
              <a:pPr algn="ctr"/>
              <a:r>
                <a:rPr lang="ru-RU" sz="1600" dirty="0" smtClean="0">
                  <a:solidFill>
                    <a:schemeClr val="tx1"/>
                  </a:solidFill>
                </a:rPr>
                <a:t>(среди детей одного возраста, другой возрастной группой, внутри ДОУ, с родителями))</a:t>
              </a:r>
              <a:endParaRPr lang="ru-RU" sz="1600" dirty="0">
                <a:solidFill>
                  <a:schemeClr val="tx1"/>
                </a:solidFill>
              </a:endParaRPr>
            </a:p>
          </p:txBody>
        </p:sp>
        <p:sp>
          <p:nvSpPr>
            <p:cNvPr id="16" name="Скругленный прямоугольник 15"/>
            <p:cNvSpPr/>
            <p:nvPr/>
          </p:nvSpPr>
          <p:spPr>
            <a:xfrm>
              <a:off x="1747512" y="3808762"/>
              <a:ext cx="2401522" cy="1482221"/>
            </a:xfrm>
            <a:prstGeom prst="roundRect">
              <a:avLst/>
            </a:prstGeom>
            <a:ln w="38100"/>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u="sng" dirty="0" smtClean="0">
                  <a:solidFill>
                    <a:srgbClr val="0070C0"/>
                  </a:solidFill>
                </a:rPr>
                <a:t>По продолжительности  </a:t>
              </a:r>
            </a:p>
            <a:p>
              <a:pPr algn="ctr"/>
              <a:r>
                <a:rPr lang="ru-RU" sz="1600" dirty="0" smtClean="0">
                  <a:solidFill>
                    <a:schemeClr val="tx1"/>
                  </a:solidFill>
                </a:rPr>
                <a:t>(краткосрочный, средней продолжительности, долгосрочный)</a:t>
              </a:r>
              <a:endParaRPr lang="ru-RU" sz="1600" dirty="0">
                <a:solidFill>
                  <a:schemeClr val="tx1"/>
                </a:solidFill>
              </a:endParaRPr>
            </a:p>
          </p:txBody>
        </p:sp>
        <p:sp>
          <p:nvSpPr>
            <p:cNvPr id="17" name="Скругленный прямоугольник 16"/>
            <p:cNvSpPr/>
            <p:nvPr/>
          </p:nvSpPr>
          <p:spPr>
            <a:xfrm>
              <a:off x="4268464" y="5157191"/>
              <a:ext cx="2401522" cy="1482221"/>
            </a:xfrm>
            <a:prstGeom prst="roundRect">
              <a:avLst/>
            </a:prstGeom>
            <a:ln w="38100"/>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u="sng" dirty="0" smtClean="0">
                  <a:solidFill>
                    <a:srgbClr val="0070C0"/>
                  </a:solidFill>
                </a:rPr>
                <a:t>По количеству участников </a:t>
              </a:r>
            </a:p>
            <a:p>
              <a:pPr algn="ctr"/>
              <a:r>
                <a:rPr lang="ru-RU" sz="1600" dirty="0" smtClean="0">
                  <a:solidFill>
                    <a:schemeClr val="tx1"/>
                  </a:solidFill>
                </a:rPr>
                <a:t>(индивидуальный, парный, групповой, фронтальный)</a:t>
              </a:r>
              <a:endParaRPr lang="ru-RU" sz="1600" dirty="0">
                <a:solidFill>
                  <a:schemeClr val="tx1"/>
                </a:solidFill>
              </a:endParaRPr>
            </a:p>
          </p:txBody>
        </p:sp>
      </p:grpSp>
    </p:spTree>
    <p:extLst>
      <p:ext uri="{BB962C8B-B14F-4D97-AF65-F5344CB8AC3E}">
        <p14:creationId xmlns:p14="http://schemas.microsoft.com/office/powerpoint/2010/main" val="2968981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idx="4294967295"/>
          </p:nvPr>
        </p:nvSpPr>
        <p:spPr/>
        <p:txBody>
          <a:bodyPr/>
          <a:lstStyle/>
          <a:p>
            <a:pPr eaLnBrk="1" hangingPunct="1"/>
            <a:endParaRPr lang="ru-RU" dirty="0" smtClean="0"/>
          </a:p>
        </p:txBody>
      </p:sp>
      <p:sp>
        <p:nvSpPr>
          <p:cNvPr id="26626" name="Rectangle 3"/>
          <p:cNvSpPr>
            <a:spLocks noGrp="1"/>
          </p:cNvSpPr>
          <p:nvPr>
            <p:ph type="body" idx="4294967295"/>
          </p:nvPr>
        </p:nvSpPr>
        <p:spPr/>
        <p:txBody>
          <a:bodyPr/>
          <a:lstStyle/>
          <a:p>
            <a:pPr eaLnBrk="1" hangingPunct="1"/>
            <a:endParaRPr lang="ru-RU" dirty="0" smtClean="0"/>
          </a:p>
        </p:txBody>
      </p:sp>
      <p:pic>
        <p:nvPicPr>
          <p:cNvPr id="26627" name="Picture 4" descr="шаблон 2 в"/>
          <p:cNvPicPr>
            <a:picLocks noChangeAspect="1" noChangeArrowheads="1"/>
          </p:cNvPicPr>
          <p:nvPr/>
        </p:nvPicPr>
        <p:blipFill rotWithShape="1">
          <a:blip r:embed="rId3" cstate="screen"/>
          <a:srcRect t="31998"/>
          <a:stretch/>
        </p:blipFill>
        <p:spPr bwMode="auto">
          <a:xfrm>
            <a:off x="-51762" y="0"/>
            <a:ext cx="9216330" cy="6858000"/>
          </a:xfrm>
          <a:prstGeom prst="rect">
            <a:avLst/>
          </a:prstGeom>
          <a:noFill/>
          <a:ln w="9525">
            <a:noFill/>
            <a:miter lim="800000"/>
            <a:headEnd/>
            <a:tailEnd/>
          </a:ln>
        </p:spPr>
      </p:pic>
      <p:sp>
        <p:nvSpPr>
          <p:cNvPr id="26628" name="Прямоугольник 6"/>
          <p:cNvSpPr>
            <a:spLocks noChangeArrowheads="1"/>
          </p:cNvSpPr>
          <p:nvPr/>
        </p:nvSpPr>
        <p:spPr bwMode="auto">
          <a:xfrm>
            <a:off x="-252413" y="5445125"/>
            <a:ext cx="2663826" cy="369888"/>
          </a:xfrm>
          <a:prstGeom prst="rect">
            <a:avLst/>
          </a:prstGeom>
          <a:noFill/>
          <a:ln w="9525">
            <a:noFill/>
            <a:miter lim="800000"/>
            <a:headEnd/>
            <a:tailEnd/>
          </a:ln>
        </p:spPr>
        <p:txBody>
          <a:bodyPr>
            <a:spAutoFit/>
          </a:bodyPr>
          <a:lstStyle/>
          <a:p>
            <a:pPr algn="just"/>
            <a:r>
              <a:rPr lang="ru-RU" b="1" dirty="0">
                <a:solidFill>
                  <a:srgbClr val="FFC000"/>
                </a:solidFill>
                <a:latin typeface="Comic Sans MS" pitchFamily="66" charset="0"/>
              </a:rPr>
              <a:t>.</a:t>
            </a:r>
          </a:p>
        </p:txBody>
      </p:sp>
      <p:sp>
        <p:nvSpPr>
          <p:cNvPr id="7" name="Прямоугольник 6"/>
          <p:cNvSpPr/>
          <p:nvPr/>
        </p:nvSpPr>
        <p:spPr>
          <a:xfrm>
            <a:off x="2285999" y="1628800"/>
            <a:ext cx="5310335" cy="2862322"/>
          </a:xfrm>
          <a:prstGeom prst="rect">
            <a:avLst/>
          </a:prstGeom>
        </p:spPr>
        <p:txBody>
          <a:bodyPr wrap="square">
            <a:spAutoFit/>
          </a:bodyPr>
          <a:lstStyle/>
          <a:p>
            <a:pPr marL="365760" indent="-283464" eaLnBrk="1" fontAlgn="auto" hangingPunct="1">
              <a:spcAft>
                <a:spcPts val="0"/>
              </a:spcAft>
              <a:buFont typeface="Arial" pitchFamily="34" charset="0"/>
              <a:buNone/>
              <a:defRPr/>
            </a:pPr>
            <a:r>
              <a:rPr lang="ru-RU" sz="2000" b="1" dirty="0" smtClean="0">
                <a:latin typeface="Franklin Gothic Medium" pitchFamily="34" charset="0"/>
                <a:cs typeface="Times New Roman" pitchFamily="18" charset="0"/>
              </a:rPr>
              <a:t>1 - </a:t>
            </a:r>
            <a:r>
              <a:rPr lang="ru-RU" sz="2000" b="1" dirty="0" smtClean="0">
                <a:solidFill>
                  <a:srgbClr val="C00000"/>
                </a:solidFill>
                <a:latin typeface="Franklin Gothic Medium" pitchFamily="34" charset="0"/>
                <a:cs typeface="Times New Roman" pitchFamily="18" charset="0"/>
              </a:rPr>
              <a:t>П</a:t>
            </a:r>
            <a:r>
              <a:rPr lang="ru-RU" sz="2000" b="1" dirty="0" smtClean="0">
                <a:latin typeface="Franklin Gothic Medium" pitchFamily="34" charset="0"/>
                <a:cs typeface="Times New Roman" pitchFamily="18" charset="0"/>
              </a:rPr>
              <a:t>роблема;</a:t>
            </a:r>
          </a:p>
          <a:p>
            <a:pPr marL="365760" indent="-283464" eaLnBrk="1" fontAlgn="auto" hangingPunct="1">
              <a:spcAft>
                <a:spcPts val="0"/>
              </a:spcAft>
              <a:buFont typeface="Arial" pitchFamily="34" charset="0"/>
              <a:buNone/>
              <a:defRPr/>
            </a:pPr>
            <a:r>
              <a:rPr lang="ru-RU" sz="2000" b="1" dirty="0" smtClean="0">
                <a:latin typeface="Franklin Gothic Medium" pitchFamily="34" charset="0"/>
                <a:cs typeface="Times New Roman" pitchFamily="18" charset="0"/>
              </a:rPr>
              <a:t>2 - </a:t>
            </a:r>
            <a:r>
              <a:rPr lang="ru-RU" sz="2000" b="1" dirty="0" smtClean="0">
                <a:solidFill>
                  <a:srgbClr val="C00000"/>
                </a:solidFill>
                <a:latin typeface="Franklin Gothic Medium" pitchFamily="34" charset="0"/>
                <a:cs typeface="Times New Roman" pitchFamily="18" charset="0"/>
              </a:rPr>
              <a:t>П</a:t>
            </a:r>
            <a:r>
              <a:rPr lang="ru-RU" sz="2000" b="1" dirty="0" smtClean="0">
                <a:latin typeface="Franklin Gothic Medium" pitchFamily="34" charset="0"/>
                <a:cs typeface="Times New Roman" pitchFamily="18" charset="0"/>
              </a:rPr>
              <a:t>роектирование </a:t>
            </a:r>
            <a:r>
              <a:rPr lang="ru-RU" sz="2000" b="1" dirty="0" smtClean="0">
                <a:latin typeface="Franklin Gothic Medium" pitchFamily="34" charset="0"/>
                <a:cs typeface="Times New Roman" pitchFamily="18" charset="0"/>
              </a:rPr>
              <a:t>     </a:t>
            </a:r>
            <a:r>
              <a:rPr lang="ru-RU" sz="2000" b="1" dirty="0" smtClean="0">
                <a:latin typeface="Franklin Gothic Medium" pitchFamily="34" charset="0"/>
                <a:cs typeface="Times New Roman" pitchFamily="18" charset="0"/>
              </a:rPr>
              <a:t>(планирование);</a:t>
            </a:r>
          </a:p>
          <a:p>
            <a:pPr marL="365760" indent="-283464" eaLnBrk="1" fontAlgn="auto" hangingPunct="1">
              <a:spcAft>
                <a:spcPts val="0"/>
              </a:spcAft>
              <a:buFont typeface="Arial" pitchFamily="34" charset="0"/>
              <a:buNone/>
              <a:defRPr/>
            </a:pPr>
            <a:r>
              <a:rPr lang="ru-RU" sz="2000" b="1" dirty="0" smtClean="0">
                <a:latin typeface="Franklin Gothic Medium" pitchFamily="34" charset="0"/>
                <a:cs typeface="Times New Roman" pitchFamily="18" charset="0"/>
              </a:rPr>
              <a:t>3 - </a:t>
            </a:r>
            <a:r>
              <a:rPr lang="ru-RU" sz="2000" b="1" dirty="0" smtClean="0">
                <a:solidFill>
                  <a:srgbClr val="C00000"/>
                </a:solidFill>
                <a:latin typeface="Franklin Gothic Medium" pitchFamily="34" charset="0"/>
                <a:cs typeface="Times New Roman" pitchFamily="18" charset="0"/>
              </a:rPr>
              <a:t>П</a:t>
            </a:r>
            <a:r>
              <a:rPr lang="ru-RU" sz="2000" b="1" dirty="0" smtClean="0">
                <a:latin typeface="Franklin Gothic Medium" pitchFamily="34" charset="0"/>
                <a:cs typeface="Times New Roman" pitchFamily="18" charset="0"/>
              </a:rPr>
              <a:t>оиск информации;</a:t>
            </a:r>
          </a:p>
          <a:p>
            <a:pPr marL="365760" indent="-283464" eaLnBrk="1" fontAlgn="auto" hangingPunct="1">
              <a:spcAft>
                <a:spcPts val="0"/>
              </a:spcAft>
              <a:buFont typeface="Arial" pitchFamily="34" charset="0"/>
              <a:buNone/>
              <a:defRPr/>
            </a:pPr>
            <a:r>
              <a:rPr lang="ru-RU" sz="2000" b="1" dirty="0" smtClean="0">
                <a:latin typeface="Franklin Gothic Medium" pitchFamily="34" charset="0"/>
                <a:cs typeface="Times New Roman" pitchFamily="18" charset="0"/>
              </a:rPr>
              <a:t>4 - </a:t>
            </a:r>
            <a:r>
              <a:rPr lang="ru-RU" sz="2000" b="1" dirty="0" smtClean="0">
                <a:solidFill>
                  <a:srgbClr val="C00000"/>
                </a:solidFill>
                <a:latin typeface="Franklin Gothic Medium" pitchFamily="34" charset="0"/>
                <a:cs typeface="Times New Roman" pitchFamily="18" charset="0"/>
              </a:rPr>
              <a:t>П</a:t>
            </a:r>
            <a:r>
              <a:rPr lang="ru-RU" sz="2000" b="1" dirty="0" smtClean="0">
                <a:latin typeface="Franklin Gothic Medium" pitchFamily="34" charset="0"/>
                <a:cs typeface="Times New Roman" pitchFamily="18" charset="0"/>
              </a:rPr>
              <a:t>родукт;</a:t>
            </a:r>
          </a:p>
          <a:p>
            <a:pPr marL="365760" indent="-283464" eaLnBrk="1" fontAlgn="auto" hangingPunct="1">
              <a:spcAft>
                <a:spcPts val="0"/>
              </a:spcAft>
              <a:buFont typeface="Arial" pitchFamily="34" charset="0"/>
              <a:buNone/>
              <a:defRPr/>
            </a:pPr>
            <a:r>
              <a:rPr lang="ru-RU" sz="2000" b="1" dirty="0" smtClean="0">
                <a:latin typeface="Franklin Gothic Medium" pitchFamily="34" charset="0"/>
                <a:cs typeface="Times New Roman" pitchFamily="18" charset="0"/>
              </a:rPr>
              <a:t>5 - </a:t>
            </a:r>
            <a:r>
              <a:rPr lang="ru-RU" sz="2000" b="1" dirty="0" smtClean="0">
                <a:solidFill>
                  <a:srgbClr val="C00000"/>
                </a:solidFill>
                <a:latin typeface="Franklin Gothic Medium" pitchFamily="34" charset="0"/>
                <a:cs typeface="Times New Roman" pitchFamily="18" charset="0"/>
              </a:rPr>
              <a:t>П</a:t>
            </a:r>
            <a:r>
              <a:rPr lang="ru-RU" sz="2000" b="1" dirty="0" smtClean="0">
                <a:latin typeface="Franklin Gothic Medium" pitchFamily="34" charset="0"/>
                <a:cs typeface="Times New Roman" pitchFamily="18" charset="0"/>
              </a:rPr>
              <a:t>резентация.</a:t>
            </a:r>
          </a:p>
          <a:p>
            <a:pPr marL="365760" indent="-283464" eaLnBrk="1" fontAlgn="auto" hangingPunct="1">
              <a:spcAft>
                <a:spcPts val="0"/>
              </a:spcAft>
              <a:buFont typeface="Arial" pitchFamily="34" charset="0"/>
              <a:buNone/>
              <a:defRPr/>
            </a:pPr>
            <a:r>
              <a:rPr lang="ru-RU" sz="2000" b="1" dirty="0" smtClean="0">
                <a:latin typeface="Franklin Gothic Medium" pitchFamily="34" charset="0"/>
                <a:cs typeface="Times New Roman" pitchFamily="18" charset="0"/>
              </a:rPr>
              <a:t>Шестое «</a:t>
            </a:r>
            <a:r>
              <a:rPr lang="ru-RU" sz="2000" b="1" dirty="0" smtClean="0">
                <a:solidFill>
                  <a:srgbClr val="C00000"/>
                </a:solidFill>
                <a:latin typeface="Franklin Gothic Medium" pitchFamily="34" charset="0"/>
                <a:cs typeface="Times New Roman" pitchFamily="18" charset="0"/>
              </a:rPr>
              <a:t>П</a:t>
            </a:r>
            <a:r>
              <a:rPr lang="ru-RU" sz="2000" b="1" dirty="0" smtClean="0">
                <a:latin typeface="Franklin Gothic Medium" pitchFamily="34" charset="0"/>
                <a:cs typeface="Times New Roman" pitchFamily="18" charset="0"/>
              </a:rPr>
              <a:t>» проекта- это его портфолио, папка, в которой собраны рабочие материалы, в том числе планы, отчеты, рисунки, схемы, карты, таблицы.</a:t>
            </a:r>
            <a:endParaRPr lang="ru-RU" sz="2000" dirty="0">
              <a:latin typeface="Franklin Gothic Medium" pitchFamily="34" charset="0"/>
              <a:cs typeface="Times New Roman" pitchFamily="18" charset="0"/>
            </a:endParaRPr>
          </a:p>
        </p:txBody>
      </p:sp>
      <p:sp>
        <p:nvSpPr>
          <p:cNvPr id="9" name="Прямоугольник 8"/>
          <p:cNvSpPr/>
          <p:nvPr/>
        </p:nvSpPr>
        <p:spPr>
          <a:xfrm>
            <a:off x="1245518" y="476672"/>
            <a:ext cx="6840759" cy="769441"/>
          </a:xfrm>
          <a:prstGeom prst="rect">
            <a:avLst/>
          </a:prstGeom>
          <a:noFill/>
        </p:spPr>
        <p:txBody>
          <a:bodyPr wrap="square" lIns="91440" tIns="45720" rIns="91440" bIns="45720">
            <a:spAutoFit/>
          </a:bodyPr>
          <a:lstStyle/>
          <a:p>
            <a:pPr algn="ctr"/>
            <a:r>
              <a:rPr lang="ru-RU" sz="4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onotype Corsiva" pitchFamily="66" charset="0"/>
              </a:rPr>
              <a:t>ПРОЕКТ </a:t>
            </a:r>
            <a:r>
              <a:rPr lang="ru-RU" sz="4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onotype Corsiva" pitchFamily="66" charset="0"/>
              </a:rPr>
              <a:t>– ЭТО 5 «П»</a:t>
            </a:r>
            <a:endParaRPr lang="ru-RU" sz="4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onotype Corsiva" pitchFamily="66" charset="0"/>
            </a:endParaRPr>
          </a:p>
        </p:txBody>
      </p:sp>
      <p:sp>
        <p:nvSpPr>
          <p:cNvPr id="11" name="TextBox 10"/>
          <p:cNvSpPr txBox="1"/>
          <p:nvPr/>
        </p:nvSpPr>
        <p:spPr>
          <a:xfrm>
            <a:off x="755576" y="2033464"/>
            <a:ext cx="489942" cy="4419872"/>
          </a:xfrm>
          <a:prstGeom prst="rect">
            <a:avLst/>
          </a:prstGeom>
        </p:spPr>
        <p:style>
          <a:lnRef idx="1">
            <a:schemeClr val="accent2"/>
          </a:lnRef>
          <a:fillRef idx="1003">
            <a:schemeClr val="lt2"/>
          </a:fillRef>
          <a:effectRef idx="1">
            <a:schemeClr val="accent2"/>
          </a:effectRef>
          <a:fontRef idx="minor">
            <a:schemeClr val="dk1"/>
          </a:fontRef>
        </p:style>
        <p:txBody>
          <a:bodyPr vert="wordArtVert" wrap="square" rtlCol="0">
            <a:spAutoFit/>
          </a:bodyPr>
          <a:lstStyle/>
          <a:p>
            <a:r>
              <a:rPr lang="ru-RU" b="1" dirty="0" smtClean="0">
                <a:solidFill>
                  <a:schemeClr val="accent2">
                    <a:lumMod val="50000"/>
                  </a:schemeClr>
                </a:solidFill>
                <a:latin typeface="Franklin Gothic Medium" pitchFamily="34" charset="0"/>
              </a:rPr>
              <a:t>ВОТ ЕЩЁ ОДНО</a:t>
            </a:r>
            <a:endParaRPr lang="ru-RU" b="1" dirty="0">
              <a:solidFill>
                <a:schemeClr val="accent2">
                  <a:lumMod val="50000"/>
                </a:schemeClr>
              </a:solidFill>
              <a:latin typeface="Franklin Gothic Medium" pitchFamily="34" charset="0"/>
            </a:endParaRPr>
          </a:p>
        </p:txBody>
      </p:sp>
      <p:cxnSp>
        <p:nvCxnSpPr>
          <p:cNvPr id="18" name="Прямая со стрелкой 17"/>
          <p:cNvCxnSpPr/>
          <p:nvPr/>
        </p:nvCxnSpPr>
        <p:spPr>
          <a:xfrm flipV="1">
            <a:off x="1475656" y="4725144"/>
            <a:ext cx="720080"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ransition spd="slow" advTm="10602">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770" decel="100000"/>
                                        <p:tgtEl>
                                          <p:spTgt spid="11"/>
                                        </p:tgtEl>
                                      </p:cBhvr>
                                    </p:animEffect>
                                    <p:animScale>
                                      <p:cBhvr>
                                        <p:cTn id="8" dur="770" decel="100000"/>
                                        <p:tgtEl>
                                          <p:spTgt spid="11"/>
                                        </p:tgtEl>
                                      </p:cBhvr>
                                      <p:from x="10000" y="10000"/>
                                      <p:to x="200000" y="450000"/>
                                    </p:animScale>
                                    <p:animScale>
                                      <p:cBhvr>
                                        <p:cTn id="9" dur="1230" accel="100000" fill="hold">
                                          <p:stCondLst>
                                            <p:cond delay="770"/>
                                          </p:stCondLst>
                                        </p:cTn>
                                        <p:tgtEl>
                                          <p:spTgt spid="11"/>
                                        </p:tgtEl>
                                      </p:cBhvr>
                                      <p:from x="200000" y="450000"/>
                                      <p:to x="100000" y="100000"/>
                                    </p:animScale>
                                    <p:set>
                                      <p:cBhvr>
                                        <p:cTn id="10" dur="770" fill="hold"/>
                                        <p:tgtEl>
                                          <p:spTgt spid="11"/>
                                        </p:tgtEl>
                                        <p:attrNameLst>
                                          <p:attrName>ppt_x</p:attrName>
                                        </p:attrNameLst>
                                      </p:cBhvr>
                                      <p:to>
                                        <p:strVal val="(0.5)"/>
                                      </p:to>
                                    </p:set>
                                    <p:anim from="(0.5)" to="(#ppt_x)" calcmode="lin" valueType="num">
                                      <p:cBhvr>
                                        <p:cTn id="11" dur="1230" accel="100000" fill="hold">
                                          <p:stCondLst>
                                            <p:cond delay="770"/>
                                          </p:stCondLst>
                                        </p:cTn>
                                        <p:tgtEl>
                                          <p:spTgt spid="11"/>
                                        </p:tgtEl>
                                        <p:attrNameLst>
                                          <p:attrName>ppt_x</p:attrName>
                                        </p:attrNameLst>
                                      </p:cBhvr>
                                    </p:anim>
                                    <p:set>
                                      <p:cBhvr>
                                        <p:cTn id="12" dur="770" fill="hold"/>
                                        <p:tgtEl>
                                          <p:spTgt spid="11"/>
                                        </p:tgtEl>
                                        <p:attrNameLst>
                                          <p:attrName>ppt_y</p:attrName>
                                        </p:attrNameLst>
                                      </p:cBhvr>
                                      <p:to>
                                        <p:strVal val="(#ppt_y+0.4)"/>
                                      </p:to>
                                    </p:set>
                                    <p:anim from="(#ppt_y+0.4)" to="(#ppt_y)" calcmode="lin" valueType="num">
                                      <p:cBhvr>
                                        <p:cTn id="13" dur="1230" accel="100000" fill="hold">
                                          <p:stCondLst>
                                            <p:cond delay="770"/>
                                          </p:stCondLst>
                                        </p:cTn>
                                        <p:tgtEl>
                                          <p:spTgt spid="11"/>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49" presetClass="entr" presetSubtype="0" decel="10000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500" fill="hold"/>
                                        <p:tgtEl>
                                          <p:spTgt spid="9"/>
                                        </p:tgtEl>
                                        <p:attrNameLst>
                                          <p:attrName>ppt_w</p:attrName>
                                        </p:attrNameLst>
                                      </p:cBhvr>
                                      <p:tavLst>
                                        <p:tav tm="0">
                                          <p:val>
                                            <p:fltVal val="0"/>
                                          </p:val>
                                        </p:tav>
                                        <p:tav tm="100000">
                                          <p:val>
                                            <p:strVal val="#ppt_w"/>
                                          </p:val>
                                        </p:tav>
                                      </p:tavLst>
                                    </p:anim>
                                    <p:anim calcmode="lin" valueType="num">
                                      <p:cBhvr>
                                        <p:cTn id="19" dur="500" fill="hold"/>
                                        <p:tgtEl>
                                          <p:spTgt spid="9"/>
                                        </p:tgtEl>
                                        <p:attrNameLst>
                                          <p:attrName>ppt_h</p:attrName>
                                        </p:attrNameLst>
                                      </p:cBhvr>
                                      <p:tavLst>
                                        <p:tav tm="0">
                                          <p:val>
                                            <p:fltVal val="0"/>
                                          </p:val>
                                        </p:tav>
                                        <p:tav tm="100000">
                                          <p:val>
                                            <p:strVal val="#ppt_h"/>
                                          </p:val>
                                        </p:tav>
                                      </p:tavLst>
                                    </p:anim>
                                    <p:anim calcmode="lin" valueType="num">
                                      <p:cBhvr>
                                        <p:cTn id="20" dur="500" fill="hold"/>
                                        <p:tgtEl>
                                          <p:spTgt spid="9"/>
                                        </p:tgtEl>
                                        <p:attrNameLst>
                                          <p:attrName>style.rotation</p:attrName>
                                        </p:attrNameLst>
                                      </p:cBhvr>
                                      <p:tavLst>
                                        <p:tav tm="0">
                                          <p:val>
                                            <p:fltVal val="360"/>
                                          </p:val>
                                        </p:tav>
                                        <p:tav tm="100000">
                                          <p:val>
                                            <p:fltVal val="0"/>
                                          </p:val>
                                        </p:tav>
                                      </p:tavLst>
                                    </p:anim>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51"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770" decel="100000"/>
                                        <p:tgtEl>
                                          <p:spTgt spid="7"/>
                                        </p:tgtEl>
                                      </p:cBhvr>
                                    </p:animEffect>
                                    <p:animScale>
                                      <p:cBhvr>
                                        <p:cTn id="27" dur="770" decel="100000"/>
                                        <p:tgtEl>
                                          <p:spTgt spid="7"/>
                                        </p:tgtEl>
                                      </p:cBhvr>
                                      <p:from x="10000" y="10000"/>
                                      <p:to x="200000" y="450000"/>
                                    </p:animScale>
                                    <p:animScale>
                                      <p:cBhvr>
                                        <p:cTn id="28" dur="1230" accel="100000" fill="hold">
                                          <p:stCondLst>
                                            <p:cond delay="770"/>
                                          </p:stCondLst>
                                        </p:cTn>
                                        <p:tgtEl>
                                          <p:spTgt spid="7"/>
                                        </p:tgtEl>
                                      </p:cBhvr>
                                      <p:from x="200000" y="450000"/>
                                      <p:to x="100000" y="100000"/>
                                    </p:animScale>
                                    <p:set>
                                      <p:cBhvr>
                                        <p:cTn id="29" dur="770" fill="hold"/>
                                        <p:tgtEl>
                                          <p:spTgt spid="7"/>
                                        </p:tgtEl>
                                        <p:attrNameLst>
                                          <p:attrName>ppt_x</p:attrName>
                                        </p:attrNameLst>
                                      </p:cBhvr>
                                      <p:to>
                                        <p:strVal val="(0.5)"/>
                                      </p:to>
                                    </p:set>
                                    <p:anim from="(0.5)" to="(#ppt_x)" calcmode="lin" valueType="num">
                                      <p:cBhvr>
                                        <p:cTn id="30" dur="1230" accel="100000" fill="hold">
                                          <p:stCondLst>
                                            <p:cond delay="770"/>
                                          </p:stCondLst>
                                        </p:cTn>
                                        <p:tgtEl>
                                          <p:spTgt spid="7"/>
                                        </p:tgtEl>
                                        <p:attrNameLst>
                                          <p:attrName>ppt_x</p:attrName>
                                        </p:attrNameLst>
                                      </p:cBhvr>
                                    </p:anim>
                                    <p:set>
                                      <p:cBhvr>
                                        <p:cTn id="31" dur="770" fill="hold"/>
                                        <p:tgtEl>
                                          <p:spTgt spid="7"/>
                                        </p:tgtEl>
                                        <p:attrNameLst>
                                          <p:attrName>ppt_y</p:attrName>
                                        </p:attrNameLst>
                                      </p:cBhvr>
                                      <p:to>
                                        <p:strVal val="(#ppt_y+0.4)"/>
                                      </p:to>
                                    </p:set>
                                    <p:anim from="(#ppt_y+0.4)" to="(#ppt_y)" calcmode="lin" valueType="num">
                                      <p:cBhvr>
                                        <p:cTn id="32" dur="1230" accel="100000" fill="hold">
                                          <p:stCondLst>
                                            <p:cond delay="770"/>
                                          </p:stCondLst>
                                        </p:cTn>
                                        <p:tgtEl>
                                          <p:spTgt spid="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grpSp>
        <p:nvGrpSpPr>
          <p:cNvPr id="4" name="Группа 3"/>
          <p:cNvGrpSpPr/>
          <p:nvPr/>
        </p:nvGrpSpPr>
        <p:grpSpPr>
          <a:xfrm>
            <a:off x="23233" y="-41661"/>
            <a:ext cx="9144000" cy="6858000"/>
            <a:chOff x="0" y="-8415"/>
            <a:chExt cx="9144000" cy="6858000"/>
          </a:xfrm>
        </p:grpSpPr>
        <p:pic>
          <p:nvPicPr>
            <p:cNvPr id="5" name="Picture 4" descr="шаблон 2 б"/>
            <p:cNvPicPr>
              <a:picLocks noChangeAspect="1" noChangeArrowheads="1"/>
            </p:cNvPicPr>
            <p:nvPr/>
          </p:nvPicPr>
          <p:blipFill>
            <a:blip r:embed="rId2" cstate="screen"/>
            <a:srcRect/>
            <a:stretch>
              <a:fillRect/>
            </a:stretch>
          </p:blipFill>
          <p:spPr bwMode="auto">
            <a:xfrm>
              <a:off x="0" y="-8415"/>
              <a:ext cx="9144000" cy="6858000"/>
            </a:xfrm>
            <a:prstGeom prst="rect">
              <a:avLst/>
            </a:prstGeom>
            <a:noFill/>
            <a:ln w="9525">
              <a:noFill/>
              <a:miter lim="800000"/>
              <a:headEnd/>
              <a:tailEnd/>
            </a:ln>
          </p:spPr>
        </p:pic>
        <p:sp>
          <p:nvSpPr>
            <p:cNvPr id="6" name="Прямоугольник 5"/>
            <p:cNvSpPr/>
            <p:nvPr/>
          </p:nvSpPr>
          <p:spPr>
            <a:xfrm>
              <a:off x="1087907" y="220336"/>
              <a:ext cx="5767926" cy="461665"/>
            </a:xfrm>
            <a:prstGeom prst="rect">
              <a:avLst/>
            </a:prstGeom>
            <a:noFill/>
          </p:spPr>
          <p:txBody>
            <a:bodyPr wrap="none" lIns="91440" tIns="45720" rIns="91440" bIns="45720">
              <a:spAutoFit/>
            </a:bodyPr>
            <a:lstStyle/>
            <a:p>
              <a:pPr algn="ctr"/>
              <a:r>
                <a:rPr lang="ru-RU" sz="2400" b="1" cap="all" spc="0"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rPr>
                <a:t>Этапы разработки проекта</a:t>
              </a:r>
              <a:r>
                <a:rPr lang="ru-RU" sz="2400" b="1" cap="all" spc="0"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rPr>
                <a:t>:</a:t>
              </a:r>
              <a:endParaRPr lang="ru-RU" sz="2400" b="1" cap="all" spc="0" dirty="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endParaRPr>
            </a:p>
          </p:txBody>
        </p:sp>
        <p:sp>
          <p:nvSpPr>
            <p:cNvPr id="7" name="Прямоугольник 6"/>
            <p:cNvSpPr/>
            <p:nvPr/>
          </p:nvSpPr>
          <p:spPr>
            <a:xfrm>
              <a:off x="1619672" y="1412776"/>
              <a:ext cx="5177640" cy="64807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400" dirty="0" smtClean="0">
                  <a:solidFill>
                    <a:srgbClr val="FF0000"/>
                  </a:solidFill>
                  <a:latin typeface="Arial Black" pitchFamily="34" charset="0"/>
                </a:rPr>
                <a:t>Организационный</a:t>
              </a:r>
              <a:endParaRPr lang="ru-RU" sz="2400" dirty="0">
                <a:solidFill>
                  <a:srgbClr val="FF0000"/>
                </a:solidFill>
                <a:latin typeface="Arial Black" pitchFamily="34" charset="0"/>
              </a:endParaRPr>
            </a:p>
          </p:txBody>
        </p:sp>
        <p:sp>
          <p:nvSpPr>
            <p:cNvPr id="8" name="Блок-схема: сохраненные данные 7"/>
            <p:cNvSpPr/>
            <p:nvPr/>
          </p:nvSpPr>
          <p:spPr>
            <a:xfrm rot="16200000">
              <a:off x="917594" y="1538790"/>
              <a:ext cx="1044116" cy="792088"/>
            </a:xfrm>
            <a:prstGeom prst="flowChartOnlineStorage">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r>
                <a:rPr lang="ru-RU" sz="3200" dirty="0" smtClean="0">
                  <a:solidFill>
                    <a:srgbClr val="FF0000"/>
                  </a:solidFill>
                  <a:latin typeface="Arial Black" pitchFamily="34" charset="0"/>
                </a:rPr>
                <a:t>1</a:t>
              </a:r>
              <a:endParaRPr lang="ru-RU" sz="3200" dirty="0">
                <a:solidFill>
                  <a:srgbClr val="FF0000"/>
                </a:solidFill>
                <a:latin typeface="Arial Black" pitchFamily="34" charset="0"/>
              </a:endParaRPr>
            </a:p>
          </p:txBody>
        </p:sp>
        <p:sp>
          <p:nvSpPr>
            <p:cNvPr id="9" name="Прямоугольник 8"/>
            <p:cNvSpPr/>
            <p:nvPr/>
          </p:nvSpPr>
          <p:spPr>
            <a:xfrm>
              <a:off x="1619672" y="3893827"/>
              <a:ext cx="5177640" cy="64807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400" dirty="0" smtClean="0">
                  <a:solidFill>
                    <a:srgbClr val="FF0000"/>
                  </a:solidFill>
                  <a:latin typeface="Arial Black" pitchFamily="34" charset="0"/>
                </a:rPr>
                <a:t>Реализация проекта</a:t>
              </a:r>
              <a:endParaRPr lang="ru-RU" sz="2400" dirty="0">
                <a:solidFill>
                  <a:srgbClr val="FF0000"/>
                </a:solidFill>
                <a:latin typeface="Arial Black" pitchFamily="34" charset="0"/>
              </a:endParaRPr>
            </a:p>
          </p:txBody>
        </p:sp>
        <p:sp>
          <p:nvSpPr>
            <p:cNvPr id="10" name="Прямоугольник 9"/>
            <p:cNvSpPr/>
            <p:nvPr/>
          </p:nvSpPr>
          <p:spPr>
            <a:xfrm>
              <a:off x="1625677" y="2652683"/>
              <a:ext cx="5177640" cy="64807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400" dirty="0" smtClean="0">
                  <a:solidFill>
                    <a:srgbClr val="FF0000"/>
                  </a:solidFill>
                  <a:latin typeface="Arial Black" pitchFamily="34" charset="0"/>
                </a:rPr>
                <a:t>Планирование проекта</a:t>
              </a:r>
              <a:endParaRPr lang="ru-RU" sz="2400" dirty="0">
                <a:solidFill>
                  <a:srgbClr val="FF0000"/>
                </a:solidFill>
                <a:latin typeface="Arial Black" pitchFamily="34" charset="0"/>
              </a:endParaRPr>
            </a:p>
          </p:txBody>
        </p:sp>
        <p:sp>
          <p:nvSpPr>
            <p:cNvPr id="11" name="Прямоугольник 10"/>
            <p:cNvSpPr/>
            <p:nvPr/>
          </p:nvSpPr>
          <p:spPr>
            <a:xfrm>
              <a:off x="1619672" y="5118929"/>
              <a:ext cx="5177640" cy="64807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ru-RU" sz="2400" dirty="0" smtClean="0">
                  <a:solidFill>
                    <a:srgbClr val="FF0000"/>
                  </a:solidFill>
                  <a:latin typeface="Arial Black" pitchFamily="34" charset="0"/>
                </a:rPr>
                <a:t>Презентация проекта</a:t>
              </a:r>
              <a:endParaRPr lang="ru-RU" sz="2400" dirty="0">
                <a:solidFill>
                  <a:srgbClr val="FF0000"/>
                </a:solidFill>
                <a:latin typeface="Arial Black" pitchFamily="34" charset="0"/>
              </a:endParaRPr>
            </a:p>
          </p:txBody>
        </p:sp>
        <p:sp>
          <p:nvSpPr>
            <p:cNvPr id="12" name="Блок-схема: сохраненные данные 11"/>
            <p:cNvSpPr/>
            <p:nvPr/>
          </p:nvSpPr>
          <p:spPr>
            <a:xfrm rot="16200000">
              <a:off x="917593" y="2829121"/>
              <a:ext cx="1044116" cy="792088"/>
            </a:xfrm>
            <a:prstGeom prst="flowChartOnlineStorage">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r>
                <a:rPr lang="ru-RU" sz="3200" dirty="0" smtClean="0">
                  <a:solidFill>
                    <a:srgbClr val="FF0000"/>
                  </a:solidFill>
                  <a:latin typeface="Arial Black" pitchFamily="34" charset="0"/>
                </a:rPr>
                <a:t>2</a:t>
              </a:r>
              <a:endParaRPr lang="ru-RU" sz="3200" dirty="0">
                <a:solidFill>
                  <a:srgbClr val="FF0000"/>
                </a:solidFill>
                <a:latin typeface="Arial Black" pitchFamily="34" charset="0"/>
              </a:endParaRPr>
            </a:p>
          </p:txBody>
        </p:sp>
        <p:sp>
          <p:nvSpPr>
            <p:cNvPr id="13" name="Блок-схема: сохраненные данные 12"/>
            <p:cNvSpPr/>
            <p:nvPr/>
          </p:nvSpPr>
          <p:spPr>
            <a:xfrm rot="16200000">
              <a:off x="924491" y="4019841"/>
              <a:ext cx="1044116" cy="792088"/>
            </a:xfrm>
            <a:prstGeom prst="flowChartOnlineStorage">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r>
                <a:rPr lang="ru-RU" sz="3200" dirty="0" smtClean="0">
                  <a:solidFill>
                    <a:srgbClr val="FF0000"/>
                  </a:solidFill>
                  <a:latin typeface="Arial Black" pitchFamily="34" charset="0"/>
                </a:rPr>
                <a:t>3</a:t>
              </a:r>
              <a:endParaRPr lang="ru-RU" sz="3200" dirty="0">
                <a:solidFill>
                  <a:srgbClr val="FF0000"/>
                </a:solidFill>
                <a:latin typeface="Arial Black" pitchFamily="34" charset="0"/>
              </a:endParaRPr>
            </a:p>
          </p:txBody>
        </p:sp>
        <p:sp>
          <p:nvSpPr>
            <p:cNvPr id="14" name="Блок-схема: сохраненные данные 13"/>
            <p:cNvSpPr/>
            <p:nvPr/>
          </p:nvSpPr>
          <p:spPr>
            <a:xfrm rot="16200000">
              <a:off x="959096" y="5283206"/>
              <a:ext cx="1044116" cy="792088"/>
            </a:xfrm>
            <a:prstGeom prst="flowChartOnlineStorage">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r>
                <a:rPr lang="ru-RU" sz="3200" dirty="0" smtClean="0">
                  <a:solidFill>
                    <a:srgbClr val="FF0000"/>
                  </a:solidFill>
                  <a:latin typeface="Arial Black" pitchFamily="34" charset="0"/>
                </a:rPr>
                <a:t>4</a:t>
              </a:r>
              <a:endParaRPr lang="ru-RU" sz="3200" dirty="0">
                <a:solidFill>
                  <a:srgbClr val="FF0000"/>
                </a:solidFill>
                <a:latin typeface="Arial Black" pitchFamily="34" charset="0"/>
              </a:endParaRPr>
            </a:p>
          </p:txBody>
        </p:sp>
        <p:sp>
          <p:nvSpPr>
            <p:cNvPr id="15" name="Стрелка вниз 14"/>
            <p:cNvSpPr/>
            <p:nvPr/>
          </p:nvSpPr>
          <p:spPr>
            <a:xfrm>
              <a:off x="3785917" y="746018"/>
              <a:ext cx="428580" cy="586759"/>
            </a:xfrm>
            <a:prstGeom prst="down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ru-RU"/>
            </a:p>
          </p:txBody>
        </p:sp>
      </p:grpSp>
      <p:grpSp>
        <p:nvGrpSpPr>
          <p:cNvPr id="19" name="Группа 18"/>
          <p:cNvGrpSpPr/>
          <p:nvPr/>
        </p:nvGrpSpPr>
        <p:grpSpPr>
          <a:xfrm>
            <a:off x="6238314" y="1179020"/>
            <a:ext cx="2878078" cy="677736"/>
            <a:chOff x="340071" y="222074"/>
            <a:chExt cx="6721019" cy="443980"/>
          </a:xfrm>
        </p:grpSpPr>
        <p:sp>
          <p:nvSpPr>
            <p:cNvPr id="20" name="Прямоугольник 19"/>
            <p:cNvSpPr/>
            <p:nvPr/>
          </p:nvSpPr>
          <p:spPr>
            <a:xfrm>
              <a:off x="340071" y="222074"/>
              <a:ext cx="6659107" cy="443980"/>
            </a:xfrm>
            <a:prstGeom prst="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1" name="Прямоугольник 20"/>
            <p:cNvSpPr/>
            <p:nvPr/>
          </p:nvSpPr>
          <p:spPr>
            <a:xfrm>
              <a:off x="401983" y="222074"/>
              <a:ext cx="6659107" cy="34193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2410" tIns="45720" rIns="45720" bIns="4572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ru-RU" altLang="ru-RU" sz="1800" kern="1200" dirty="0"/>
                <a:t>Мотивация </a:t>
              </a:r>
              <a:r>
                <a:rPr lang="ru-RU" altLang="ru-RU" sz="1800" kern="1200" dirty="0" smtClean="0"/>
                <a:t>участников, зачин</a:t>
              </a:r>
              <a:endParaRPr lang="ru-RU" sz="1800" kern="1200" dirty="0"/>
            </a:p>
          </p:txBody>
        </p:sp>
      </p:grpSp>
      <p:grpSp>
        <p:nvGrpSpPr>
          <p:cNvPr id="22" name="Группа 21"/>
          <p:cNvGrpSpPr/>
          <p:nvPr/>
        </p:nvGrpSpPr>
        <p:grpSpPr>
          <a:xfrm>
            <a:off x="6238314" y="1945805"/>
            <a:ext cx="2850446" cy="456977"/>
            <a:chOff x="705276" y="874964"/>
            <a:chExt cx="6322428" cy="456977"/>
          </a:xfrm>
        </p:grpSpPr>
        <p:sp>
          <p:nvSpPr>
            <p:cNvPr id="23" name="Прямоугольник 22"/>
            <p:cNvSpPr/>
            <p:nvPr/>
          </p:nvSpPr>
          <p:spPr>
            <a:xfrm>
              <a:off x="705276" y="887961"/>
              <a:ext cx="6293902" cy="443980"/>
            </a:xfrm>
            <a:prstGeom prst="rect">
              <a:avLst/>
            </a:prstGeom>
          </p:spPr>
          <p:style>
            <a:lnRef idx="2">
              <a:schemeClr val="lt1">
                <a:hueOff val="0"/>
                <a:satOff val="0"/>
                <a:lumOff val="0"/>
                <a:alphaOff val="0"/>
              </a:schemeClr>
            </a:lnRef>
            <a:fillRef idx="1">
              <a:schemeClr val="accent3">
                <a:hueOff val="2250053"/>
                <a:satOff val="-3376"/>
                <a:lumOff val="-549"/>
                <a:alphaOff val="0"/>
              </a:schemeClr>
            </a:fillRef>
            <a:effectRef idx="0">
              <a:schemeClr val="accent3">
                <a:hueOff val="2250053"/>
                <a:satOff val="-3376"/>
                <a:lumOff val="-549"/>
                <a:alphaOff val="0"/>
              </a:schemeClr>
            </a:effectRef>
            <a:fontRef idx="minor">
              <a:schemeClr val="lt1"/>
            </a:fontRef>
          </p:style>
        </p:sp>
        <p:sp>
          <p:nvSpPr>
            <p:cNvPr id="24" name="Прямоугольник 23"/>
            <p:cNvSpPr/>
            <p:nvPr/>
          </p:nvSpPr>
          <p:spPr>
            <a:xfrm>
              <a:off x="733802" y="874964"/>
              <a:ext cx="6293902" cy="4439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2410" tIns="45720" rIns="45720" bIns="4572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ru-RU" altLang="ru-RU" sz="1800" kern="1200" dirty="0"/>
                <a:t>Постановка цели проекта</a:t>
              </a:r>
              <a:endParaRPr lang="ru-RU" sz="1800" kern="1200" dirty="0"/>
            </a:p>
          </p:txBody>
        </p:sp>
      </p:grpSp>
      <p:grpSp>
        <p:nvGrpSpPr>
          <p:cNvPr id="25" name="Группа 24"/>
          <p:cNvGrpSpPr/>
          <p:nvPr/>
        </p:nvGrpSpPr>
        <p:grpSpPr>
          <a:xfrm>
            <a:off x="6238314" y="2759760"/>
            <a:ext cx="2837035" cy="443980"/>
            <a:chOff x="872274" y="1553848"/>
            <a:chExt cx="6126903" cy="443980"/>
          </a:xfrm>
        </p:grpSpPr>
        <p:sp>
          <p:nvSpPr>
            <p:cNvPr id="26" name="Прямоугольник 25"/>
            <p:cNvSpPr/>
            <p:nvPr/>
          </p:nvSpPr>
          <p:spPr>
            <a:xfrm>
              <a:off x="872274" y="1553848"/>
              <a:ext cx="6126903" cy="443980"/>
            </a:xfrm>
            <a:prstGeom prst="rect">
              <a:avLst/>
            </a:prstGeom>
          </p:spPr>
          <p:style>
            <a:lnRef idx="2">
              <a:schemeClr val="lt1">
                <a:hueOff val="0"/>
                <a:satOff val="0"/>
                <a:lumOff val="0"/>
                <a:alphaOff val="0"/>
              </a:schemeClr>
            </a:lnRef>
            <a:fillRef idx="1">
              <a:schemeClr val="accent3">
                <a:hueOff val="4500106"/>
                <a:satOff val="-6752"/>
                <a:lumOff val="-1098"/>
                <a:alphaOff val="0"/>
              </a:schemeClr>
            </a:fillRef>
            <a:effectRef idx="0">
              <a:schemeClr val="accent3">
                <a:hueOff val="4500106"/>
                <a:satOff val="-6752"/>
                <a:lumOff val="-1098"/>
                <a:alphaOff val="0"/>
              </a:schemeClr>
            </a:effectRef>
            <a:fontRef idx="minor">
              <a:schemeClr val="lt1"/>
            </a:fontRef>
          </p:style>
        </p:sp>
        <p:sp>
          <p:nvSpPr>
            <p:cNvPr id="27" name="Прямоугольник 26"/>
            <p:cNvSpPr/>
            <p:nvPr/>
          </p:nvSpPr>
          <p:spPr>
            <a:xfrm>
              <a:off x="872274" y="1553848"/>
              <a:ext cx="6126903" cy="4439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2410" tIns="45720" rIns="45720" bIns="4572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ru-RU" altLang="ru-RU" sz="1800" kern="1200" dirty="0"/>
                <a:t>Разработка плана</a:t>
              </a:r>
              <a:endParaRPr lang="ru-RU" sz="1800" kern="1200" dirty="0"/>
            </a:p>
          </p:txBody>
        </p:sp>
      </p:grpSp>
      <p:grpSp>
        <p:nvGrpSpPr>
          <p:cNvPr id="28" name="Группа 27"/>
          <p:cNvGrpSpPr/>
          <p:nvPr/>
        </p:nvGrpSpPr>
        <p:grpSpPr>
          <a:xfrm>
            <a:off x="6238314" y="3908916"/>
            <a:ext cx="2829270" cy="598483"/>
            <a:chOff x="929880" y="2241375"/>
            <a:chExt cx="6126903" cy="481885"/>
          </a:xfrm>
        </p:grpSpPr>
        <p:sp>
          <p:nvSpPr>
            <p:cNvPr id="29" name="Прямоугольник 28"/>
            <p:cNvSpPr/>
            <p:nvPr/>
          </p:nvSpPr>
          <p:spPr>
            <a:xfrm>
              <a:off x="929880" y="2241375"/>
              <a:ext cx="6126903" cy="443980"/>
            </a:xfrm>
            <a:prstGeom prst="rect">
              <a:avLst/>
            </a:prstGeom>
          </p:spPr>
          <p:style>
            <a:lnRef idx="2">
              <a:schemeClr val="lt1">
                <a:hueOff val="0"/>
                <a:satOff val="0"/>
                <a:lumOff val="0"/>
                <a:alphaOff val="0"/>
              </a:schemeClr>
            </a:lnRef>
            <a:fillRef idx="1">
              <a:schemeClr val="accent3">
                <a:hueOff val="6750158"/>
                <a:satOff val="-10128"/>
                <a:lumOff val="-1647"/>
                <a:alphaOff val="0"/>
              </a:schemeClr>
            </a:fillRef>
            <a:effectRef idx="0">
              <a:schemeClr val="accent3">
                <a:hueOff val="6750158"/>
                <a:satOff val="-10128"/>
                <a:lumOff val="-1647"/>
                <a:alphaOff val="0"/>
              </a:schemeClr>
            </a:effectRef>
            <a:fontRef idx="minor">
              <a:schemeClr val="lt1"/>
            </a:fontRef>
          </p:style>
        </p:sp>
        <p:sp>
          <p:nvSpPr>
            <p:cNvPr id="30" name="Прямоугольник 29"/>
            <p:cNvSpPr/>
            <p:nvPr/>
          </p:nvSpPr>
          <p:spPr>
            <a:xfrm>
              <a:off x="1024664" y="2279280"/>
              <a:ext cx="5828614" cy="4439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2410" tIns="45720" rIns="45720" bIns="45720" numCol="1" spcCol="1270" anchor="ctr" anchorCtr="0">
              <a:noAutofit/>
            </a:bodyPr>
            <a:lstStyle/>
            <a:p>
              <a:pPr lvl="0" algn="l" defTabSz="1022350">
                <a:lnSpc>
                  <a:spcPct val="90000"/>
                </a:lnSpc>
                <a:spcBef>
                  <a:spcPct val="0"/>
                </a:spcBef>
                <a:spcAft>
                  <a:spcPct val="35000"/>
                </a:spcAft>
              </a:pPr>
              <a:r>
                <a:rPr lang="ru-RU" altLang="ru-RU" sz="1800" kern="1200" dirty="0"/>
                <a:t>Выполнение </a:t>
              </a:r>
              <a:r>
                <a:rPr lang="ru-RU" altLang="ru-RU" sz="1800" kern="1200" dirty="0" smtClean="0"/>
                <a:t>плана(с </a:t>
              </a:r>
              <a:r>
                <a:rPr lang="ru-RU" altLang="ru-RU" sz="1800" kern="1200" dirty="0"/>
                <a:t>корректировкой)</a:t>
              </a:r>
              <a:endParaRPr lang="ru-RU" sz="1800" kern="1200" dirty="0"/>
            </a:p>
          </p:txBody>
        </p:sp>
      </p:grpSp>
      <p:grpSp>
        <p:nvGrpSpPr>
          <p:cNvPr id="31" name="Группа 30"/>
          <p:cNvGrpSpPr/>
          <p:nvPr/>
        </p:nvGrpSpPr>
        <p:grpSpPr>
          <a:xfrm>
            <a:off x="6293816" y="4987813"/>
            <a:ext cx="2806676" cy="443980"/>
            <a:chOff x="705276" y="2885201"/>
            <a:chExt cx="6293902" cy="443980"/>
          </a:xfrm>
        </p:grpSpPr>
        <p:sp>
          <p:nvSpPr>
            <p:cNvPr id="32" name="Прямоугольник 31"/>
            <p:cNvSpPr/>
            <p:nvPr/>
          </p:nvSpPr>
          <p:spPr>
            <a:xfrm>
              <a:off x="705276" y="2885201"/>
              <a:ext cx="6293902" cy="443980"/>
            </a:xfrm>
            <a:prstGeom prst="rect">
              <a:avLst/>
            </a:prstGeom>
          </p:spPr>
          <p:style>
            <a:lnRef idx="2">
              <a:schemeClr val="lt1">
                <a:hueOff val="0"/>
                <a:satOff val="0"/>
                <a:lumOff val="0"/>
                <a:alphaOff val="0"/>
              </a:schemeClr>
            </a:lnRef>
            <a:fillRef idx="1">
              <a:schemeClr val="accent3">
                <a:hueOff val="9000211"/>
                <a:satOff val="-13504"/>
                <a:lumOff val="-2196"/>
                <a:alphaOff val="0"/>
              </a:schemeClr>
            </a:fillRef>
            <a:effectRef idx="0">
              <a:schemeClr val="accent3">
                <a:hueOff val="9000211"/>
                <a:satOff val="-13504"/>
                <a:lumOff val="-2196"/>
                <a:alphaOff val="0"/>
              </a:schemeClr>
            </a:effectRef>
            <a:fontRef idx="minor">
              <a:schemeClr val="lt1"/>
            </a:fontRef>
          </p:style>
        </p:sp>
        <p:sp>
          <p:nvSpPr>
            <p:cNvPr id="33" name="Прямоугольник 32"/>
            <p:cNvSpPr/>
            <p:nvPr/>
          </p:nvSpPr>
          <p:spPr>
            <a:xfrm>
              <a:off x="705276" y="2885201"/>
              <a:ext cx="6293902" cy="44398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2410" tIns="45720" rIns="45720" bIns="45720" numCol="1" spcCol="1270" anchor="ctr" anchorCtr="0">
              <a:noAutofit/>
            </a:bodyPr>
            <a:lstStyle/>
            <a:p>
              <a:pPr marL="0" marR="0" lvl="0" indent="0" algn="l" defTabSz="1022350" eaLnBrk="1" fontAlgn="auto" latinLnBrk="0" hangingPunct="1">
                <a:lnSpc>
                  <a:spcPct val="100000"/>
                </a:lnSpc>
                <a:spcBef>
                  <a:spcPct val="0"/>
                </a:spcBef>
                <a:spcAft>
                  <a:spcPct val="35000"/>
                </a:spcAft>
                <a:buClrTx/>
                <a:buSzTx/>
                <a:buFontTx/>
                <a:buNone/>
                <a:tabLst/>
                <a:defRPr/>
              </a:pPr>
              <a:r>
                <a:rPr lang="ru-RU" altLang="ru-RU" sz="1800" kern="1200" dirty="0"/>
                <a:t>Презентация проекта</a:t>
              </a:r>
              <a:endParaRPr lang="ru-RU" sz="1800" kern="1200" dirty="0"/>
            </a:p>
          </p:txBody>
        </p:sp>
      </p:grpSp>
      <p:grpSp>
        <p:nvGrpSpPr>
          <p:cNvPr id="34" name="Группа 33"/>
          <p:cNvGrpSpPr/>
          <p:nvPr/>
        </p:nvGrpSpPr>
        <p:grpSpPr>
          <a:xfrm>
            <a:off x="6282084" y="5575859"/>
            <a:ext cx="2806676" cy="464148"/>
            <a:chOff x="340071" y="3551088"/>
            <a:chExt cx="6659107" cy="464148"/>
          </a:xfrm>
        </p:grpSpPr>
        <p:sp>
          <p:nvSpPr>
            <p:cNvPr id="35" name="Прямоугольник 34"/>
            <p:cNvSpPr/>
            <p:nvPr/>
          </p:nvSpPr>
          <p:spPr>
            <a:xfrm>
              <a:off x="340071" y="3551088"/>
              <a:ext cx="6659107" cy="443980"/>
            </a:xfrm>
            <a:prstGeom prst="rect">
              <a:avLst/>
            </a:prstGeom>
          </p:spPr>
          <p:style>
            <a:lnRef idx="2">
              <a:schemeClr val="lt1">
                <a:hueOff val="0"/>
                <a:satOff val="0"/>
                <a:lumOff val="0"/>
                <a:alphaOff val="0"/>
              </a:schemeClr>
            </a:lnRef>
            <a:fillRef idx="1">
              <a:schemeClr val="accent3">
                <a:hueOff val="11250264"/>
                <a:satOff val="-16880"/>
                <a:lumOff val="-2745"/>
                <a:alphaOff val="0"/>
              </a:schemeClr>
            </a:fillRef>
            <a:effectRef idx="0">
              <a:schemeClr val="accent3">
                <a:hueOff val="11250264"/>
                <a:satOff val="-16880"/>
                <a:lumOff val="-2745"/>
                <a:alphaOff val="0"/>
              </a:schemeClr>
            </a:effectRef>
            <a:fontRef idx="minor">
              <a:schemeClr val="lt1"/>
            </a:fontRef>
          </p:style>
        </p:sp>
        <p:sp>
          <p:nvSpPr>
            <p:cNvPr id="36" name="Прямоугольник 35"/>
            <p:cNvSpPr/>
            <p:nvPr/>
          </p:nvSpPr>
          <p:spPr>
            <a:xfrm>
              <a:off x="340071" y="3551088"/>
              <a:ext cx="6659107" cy="46414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2410" tIns="45720" rIns="45720" bIns="4572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ru-RU" altLang="ru-RU" sz="1800" kern="1200" dirty="0"/>
            </a:p>
            <a:p>
              <a:pPr marL="0" marR="0" lvl="0" indent="0" algn="l" defTabSz="1022350" eaLnBrk="1" fontAlgn="auto" latinLnBrk="0" hangingPunct="1">
                <a:lnSpc>
                  <a:spcPct val="100000"/>
                </a:lnSpc>
                <a:spcBef>
                  <a:spcPct val="0"/>
                </a:spcBef>
                <a:spcAft>
                  <a:spcPct val="35000"/>
                </a:spcAft>
                <a:buClrTx/>
                <a:buSzTx/>
                <a:buFontTx/>
                <a:buNone/>
                <a:tabLst/>
                <a:defRPr/>
              </a:pPr>
              <a:r>
                <a:rPr lang="ru-RU" altLang="ru-RU" sz="1800" kern="1200" dirty="0"/>
                <a:t>Подведение итогов (рефлексия)</a:t>
              </a:r>
            </a:p>
            <a:p>
              <a:pPr lvl="0" algn="l" defTabSz="1022350">
                <a:spcBef>
                  <a:spcPct val="0"/>
                </a:spcBef>
                <a:spcAft>
                  <a:spcPct val="35000"/>
                </a:spcAft>
              </a:pPr>
              <a:endParaRPr lang="ru-RU" sz="1800" kern="1200" dirty="0"/>
            </a:p>
          </p:txBody>
        </p:sp>
      </p:grpSp>
    </p:spTree>
    <p:extLst>
      <p:ext uri="{BB962C8B-B14F-4D97-AF65-F5344CB8AC3E}">
        <p14:creationId xmlns:p14="http://schemas.microsoft.com/office/powerpoint/2010/main" val="713356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grpSp>
        <p:nvGrpSpPr>
          <p:cNvPr id="4" name="Группа 3"/>
          <p:cNvGrpSpPr/>
          <p:nvPr/>
        </p:nvGrpSpPr>
        <p:grpSpPr>
          <a:xfrm>
            <a:off x="32226" y="0"/>
            <a:ext cx="9144000" cy="6858000"/>
            <a:chOff x="32226" y="0"/>
            <a:chExt cx="9144000" cy="6858000"/>
          </a:xfrm>
        </p:grpSpPr>
        <p:pic>
          <p:nvPicPr>
            <p:cNvPr id="5" name="Picture 4" descr="шаблон 2 в"/>
            <p:cNvPicPr>
              <a:picLocks noChangeAspect="1" noChangeArrowheads="1"/>
            </p:cNvPicPr>
            <p:nvPr/>
          </p:nvPicPr>
          <p:blipFill>
            <a:blip r:embed="rId2" cstate="screen"/>
            <a:srcRect/>
            <a:stretch>
              <a:fillRect/>
            </a:stretch>
          </p:blipFill>
          <p:spPr bwMode="auto">
            <a:xfrm>
              <a:off x="32226" y="0"/>
              <a:ext cx="9144000" cy="6858000"/>
            </a:xfrm>
            <a:prstGeom prst="rect">
              <a:avLst/>
            </a:prstGeom>
            <a:noFill/>
            <a:ln w="9525">
              <a:noFill/>
              <a:miter lim="800000"/>
              <a:headEnd/>
              <a:tailEnd/>
            </a:ln>
          </p:spPr>
        </p:pic>
        <p:sp>
          <p:nvSpPr>
            <p:cNvPr id="6" name="Блок-схема: документ 5"/>
            <p:cNvSpPr/>
            <p:nvPr/>
          </p:nvSpPr>
          <p:spPr>
            <a:xfrm>
              <a:off x="179512" y="2119884"/>
              <a:ext cx="2736304" cy="1887566"/>
            </a:xfrm>
            <a:prstGeom prst="flowChartDocumen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dirty="0" smtClean="0">
                  <a:solidFill>
                    <a:srgbClr val="FF0000"/>
                  </a:solidFill>
                  <a:latin typeface="Arial Black" pitchFamily="34" charset="0"/>
                </a:rPr>
                <a:t>2 этап</a:t>
              </a:r>
            </a:p>
            <a:p>
              <a:pPr algn="ctr"/>
              <a:r>
                <a:rPr lang="ru-RU" dirty="0" smtClean="0">
                  <a:solidFill>
                    <a:srgbClr val="FF0000"/>
                  </a:solidFill>
                  <a:latin typeface="Arial Black" pitchFamily="34" charset="0"/>
                </a:rPr>
                <a:t>Планирование </a:t>
              </a:r>
              <a:r>
                <a:rPr lang="ru-RU" dirty="0" smtClean="0">
                  <a:solidFill>
                    <a:srgbClr val="FF0000"/>
                  </a:solidFill>
                  <a:latin typeface="Arial Black" pitchFamily="34" charset="0"/>
                </a:rPr>
                <a:t>проекта.</a:t>
              </a:r>
            </a:p>
            <a:p>
              <a:pPr algn="ctr"/>
              <a:r>
                <a:rPr lang="ru-RU" dirty="0" smtClean="0">
                  <a:solidFill>
                    <a:srgbClr val="FF0000"/>
                  </a:solidFill>
                  <a:latin typeface="Arial Black" pitchFamily="34" charset="0"/>
                </a:rPr>
                <a:t>План деятельности по достижению цели</a:t>
              </a:r>
            </a:p>
          </p:txBody>
        </p:sp>
        <p:sp>
          <p:nvSpPr>
            <p:cNvPr id="7" name="Стрелка углом вверх 6"/>
            <p:cNvSpPr/>
            <p:nvPr/>
          </p:nvSpPr>
          <p:spPr>
            <a:xfrm rot="5400000">
              <a:off x="1820381" y="4007450"/>
              <a:ext cx="1440160" cy="1440160"/>
            </a:xfrm>
            <a:prstGeom prst="bentUp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8" name="Содержимое 2"/>
            <p:cNvSpPr txBox="1">
              <a:spLocks/>
            </p:cNvSpPr>
            <p:nvPr/>
          </p:nvSpPr>
          <p:spPr>
            <a:xfrm>
              <a:off x="3491880" y="1988840"/>
              <a:ext cx="5473502" cy="4841039"/>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ru-RU" sz="1800" b="1" dirty="0" smtClean="0">
                  <a:solidFill>
                    <a:schemeClr val="accent4">
                      <a:lumMod val="50000"/>
                    </a:schemeClr>
                  </a:solidFill>
                  <a:latin typeface="Franklin Gothic Medium" pitchFamily="34" charset="0"/>
                </a:rPr>
                <a:t>К кому обратиться за помощью;</a:t>
              </a:r>
            </a:p>
            <a:p>
              <a:r>
                <a:rPr lang="ru-RU" sz="1800" b="1" dirty="0" smtClean="0">
                  <a:solidFill>
                    <a:schemeClr val="accent4">
                      <a:lumMod val="50000"/>
                    </a:schemeClr>
                  </a:solidFill>
                  <a:latin typeface="Franklin Gothic Medium" pitchFamily="34" charset="0"/>
                </a:rPr>
                <a:t>В каких источниках можно найти информацию;</a:t>
              </a:r>
            </a:p>
            <a:p>
              <a:r>
                <a:rPr lang="ru-RU" sz="1800" b="1" dirty="0" smtClean="0">
                  <a:solidFill>
                    <a:schemeClr val="accent4">
                      <a:lumMod val="50000"/>
                    </a:schemeClr>
                  </a:solidFill>
                  <a:latin typeface="Franklin Gothic Medium" pitchFamily="34" charset="0"/>
                </a:rPr>
                <a:t>Какие предметы использовать;</a:t>
              </a:r>
            </a:p>
            <a:p>
              <a:r>
                <a:rPr lang="ru-RU" sz="1800" b="1" dirty="0" smtClean="0">
                  <a:solidFill>
                    <a:schemeClr val="accent4">
                      <a:lumMod val="50000"/>
                    </a:schemeClr>
                  </a:solidFill>
                  <a:latin typeface="Franklin Gothic Medium" pitchFamily="34" charset="0"/>
                </a:rPr>
                <a:t>С какими предметами научиться работать для достижения цели;</a:t>
              </a:r>
            </a:p>
            <a:p>
              <a:r>
                <a:rPr lang="ru-RU" sz="1800" b="1" dirty="0" smtClean="0">
                  <a:solidFill>
                    <a:schemeClr val="accent4">
                      <a:lumMod val="50000"/>
                    </a:schemeClr>
                  </a:solidFill>
                  <a:latin typeface="Franklin Gothic Medium" pitchFamily="34" charset="0"/>
                </a:rPr>
                <a:t>составление плана движения к цели (поддержание  интереса детей и родителей); </a:t>
              </a:r>
            </a:p>
            <a:p>
              <a:r>
                <a:rPr lang="ru-RU" sz="1800" b="1" dirty="0" smtClean="0">
                  <a:solidFill>
                    <a:schemeClr val="accent4">
                      <a:lumMod val="50000"/>
                    </a:schemeClr>
                  </a:solidFill>
                  <a:latin typeface="Franklin Gothic Medium" pitchFamily="34" charset="0"/>
                </a:rPr>
                <a:t> обсуждение плана с семьями на родительском собрании; </a:t>
              </a:r>
            </a:p>
            <a:p>
              <a:r>
                <a:rPr lang="ru-RU" sz="1800" b="1" dirty="0" smtClean="0">
                  <a:solidFill>
                    <a:schemeClr val="accent4">
                      <a:lumMod val="50000"/>
                    </a:schemeClr>
                  </a:solidFill>
                  <a:latin typeface="Franklin Gothic Medium" pitchFamily="34" charset="0"/>
                </a:rPr>
                <a:t>консультация со специалистами ДОУ;</a:t>
              </a:r>
            </a:p>
            <a:p>
              <a:r>
                <a:rPr lang="ru-RU" sz="1800" b="1" dirty="0" smtClean="0">
                  <a:solidFill>
                    <a:schemeClr val="accent4">
                      <a:lumMod val="50000"/>
                    </a:schemeClr>
                  </a:solidFill>
                  <a:latin typeface="Franklin Gothic Medium" pitchFamily="34" charset="0"/>
                </a:rPr>
                <a:t>составление  плана- схемы проведения проекта (вместе с детьми и родителями);</a:t>
              </a:r>
            </a:p>
            <a:p>
              <a:r>
                <a:rPr lang="ru-RU" sz="1800" b="1" dirty="0" smtClean="0">
                  <a:solidFill>
                    <a:schemeClr val="accent4">
                      <a:lumMod val="50000"/>
                    </a:schemeClr>
                  </a:solidFill>
                  <a:latin typeface="Franklin Gothic Medium" pitchFamily="34" charset="0"/>
                </a:rPr>
                <a:t> сбор  информации, материалов; </a:t>
              </a:r>
            </a:p>
            <a:p>
              <a:endParaRPr lang="ru-RU" dirty="0"/>
            </a:p>
          </p:txBody>
        </p:sp>
        <p:sp>
          <p:nvSpPr>
            <p:cNvPr id="9" name="Прямоугольник 8"/>
            <p:cNvSpPr/>
            <p:nvPr/>
          </p:nvSpPr>
          <p:spPr>
            <a:xfrm>
              <a:off x="1732283" y="220336"/>
              <a:ext cx="5240537" cy="523220"/>
            </a:xfrm>
            <a:prstGeom prst="rect">
              <a:avLst/>
            </a:prstGeom>
            <a:noFill/>
          </p:spPr>
          <p:txBody>
            <a:bodyPr wrap="none" lIns="91440" tIns="45720" rIns="91440" bIns="45720">
              <a:spAutoFit/>
            </a:bodyPr>
            <a:lstStyle/>
            <a:p>
              <a:pPr algn="ctr"/>
              <a:r>
                <a:rPr lang="ru-RU" sz="2800" b="1" cap="all" spc="0"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rPr>
                <a:t>Работа над проектом</a:t>
              </a:r>
              <a:endParaRPr lang="ru-RU" sz="2800" b="1" cap="all" spc="0" dirty="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endParaRPr>
            </a:p>
          </p:txBody>
        </p:sp>
      </p:grpSp>
    </p:spTree>
    <p:extLst>
      <p:ext uri="{BB962C8B-B14F-4D97-AF65-F5344CB8AC3E}">
        <p14:creationId xmlns:p14="http://schemas.microsoft.com/office/powerpoint/2010/main" val="553911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9" name="Объект 8"/>
          <p:cNvGraphicFramePr>
            <a:graphicFrameLocks noGrp="1"/>
          </p:cNvGraphicFramePr>
          <p:nvPr>
            <p:ph idx="1"/>
            <p:extLst>
              <p:ext uri="{D42A27DB-BD31-4B8C-83A1-F6EECF244321}">
                <p14:modId xmlns:p14="http://schemas.microsoft.com/office/powerpoint/2010/main" val="1370354556"/>
              </p:ext>
            </p:extLst>
          </p:nvPr>
        </p:nvGraphicFramePr>
        <p:xfrm>
          <a:off x="457200" y="3429000"/>
          <a:ext cx="8229600" cy="11125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ru-RU" dirty="0"/>
                    </a:p>
                  </a:txBody>
                  <a:tcPr/>
                </a:tc>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c>
                  <a:txBody>
                    <a:bodyPr/>
                    <a:lstStyle/>
                    <a:p>
                      <a:endParaRPr lang="ru-RU"/>
                    </a:p>
                  </a:txBody>
                  <a:tcPr/>
                </a:tc>
              </a:tr>
              <a:tr h="370840">
                <a:tc>
                  <a:txBody>
                    <a:bodyPr/>
                    <a:lstStyle/>
                    <a:p>
                      <a:endParaRPr lang="ru-RU"/>
                    </a:p>
                  </a:txBody>
                  <a:tcPr/>
                </a:tc>
                <a:tc>
                  <a:txBody>
                    <a:bodyPr/>
                    <a:lstStyle/>
                    <a:p>
                      <a:endParaRPr lang="ru-RU"/>
                    </a:p>
                  </a:txBody>
                  <a:tcPr/>
                </a:tc>
                <a:tc>
                  <a:txBody>
                    <a:bodyPr/>
                    <a:lstStyle/>
                    <a:p>
                      <a:endParaRPr lang="ru-RU" dirty="0"/>
                    </a:p>
                  </a:txBody>
                  <a:tcPr/>
                </a:tc>
              </a:tr>
            </a:tbl>
          </a:graphicData>
        </a:graphic>
      </p:graphicFrame>
      <p:grpSp>
        <p:nvGrpSpPr>
          <p:cNvPr id="4" name="Группа 3"/>
          <p:cNvGrpSpPr/>
          <p:nvPr/>
        </p:nvGrpSpPr>
        <p:grpSpPr>
          <a:xfrm>
            <a:off x="-1" y="0"/>
            <a:ext cx="9144001" cy="6858000"/>
            <a:chOff x="-1" y="0"/>
            <a:chExt cx="9144001" cy="6858000"/>
          </a:xfrm>
        </p:grpSpPr>
        <p:pic>
          <p:nvPicPr>
            <p:cNvPr id="5" name="Picture 4" descr="шаблон 2 в"/>
            <p:cNvPicPr>
              <a:picLocks noChangeAspect="1" noChangeArrowheads="1"/>
            </p:cNvPicPr>
            <p:nvPr/>
          </p:nvPicPr>
          <p:blipFill rotWithShape="1">
            <a:blip r:embed="rId2" cstate="screen"/>
            <a:srcRect t="30000"/>
            <a:stretch/>
          </p:blipFill>
          <p:spPr bwMode="auto">
            <a:xfrm>
              <a:off x="0" y="0"/>
              <a:ext cx="9144000" cy="6858000"/>
            </a:xfrm>
            <a:prstGeom prst="rect">
              <a:avLst/>
            </a:prstGeom>
            <a:noFill/>
            <a:ln w="9525">
              <a:noFill/>
              <a:miter lim="800000"/>
              <a:headEnd/>
              <a:tailEnd/>
            </a:ln>
          </p:spPr>
        </p:pic>
        <p:sp>
          <p:nvSpPr>
            <p:cNvPr id="6" name="Прямоугольник 5"/>
            <p:cNvSpPr/>
            <p:nvPr/>
          </p:nvSpPr>
          <p:spPr>
            <a:xfrm>
              <a:off x="-1" y="404664"/>
              <a:ext cx="8976507" cy="523220"/>
            </a:xfrm>
            <a:prstGeom prst="rect">
              <a:avLst/>
            </a:prstGeom>
          </p:spPr>
          <p:txBody>
            <a:bodyPr wrap="square">
              <a:spAutoFit/>
            </a:bodyPr>
            <a:lstStyle/>
            <a:p>
              <a:pPr algn="ctr"/>
              <a:r>
                <a:rPr lang="ru-RU" sz="2800" b="1" dirty="0" smtClean="0">
                  <a:solidFill>
                    <a:srgbClr val="00B0F0"/>
                  </a:solidFill>
                  <a:latin typeface="Monotype Corsiva" pitchFamily="66" charset="0"/>
                </a:rPr>
                <a:t>Эффективный способ разработки </a:t>
              </a:r>
              <a:r>
                <a:rPr lang="ru-RU" sz="2800" b="1" dirty="0">
                  <a:solidFill>
                    <a:srgbClr val="00B0F0"/>
                  </a:solidFill>
                  <a:latin typeface="Monotype Corsiva" pitchFamily="66" charset="0"/>
                </a:rPr>
                <a:t> </a:t>
              </a:r>
              <a:r>
                <a:rPr lang="ru-RU" sz="2800" b="1" dirty="0" smtClean="0">
                  <a:solidFill>
                    <a:srgbClr val="00B0F0"/>
                  </a:solidFill>
                  <a:latin typeface="Monotype Corsiva" pitchFamily="66" charset="0"/>
                </a:rPr>
                <a:t>проектов</a:t>
              </a:r>
              <a:endParaRPr lang="ru-RU" sz="2800" b="1" dirty="0">
                <a:solidFill>
                  <a:srgbClr val="00B0F0"/>
                </a:solidFill>
                <a:latin typeface="Monotype Corsiva" pitchFamily="66" charset="0"/>
              </a:endParaRPr>
            </a:p>
          </p:txBody>
        </p:sp>
        <p:sp>
          <p:nvSpPr>
            <p:cNvPr id="7" name="Прямоугольник 6"/>
            <p:cNvSpPr/>
            <p:nvPr/>
          </p:nvSpPr>
          <p:spPr>
            <a:xfrm>
              <a:off x="1283896" y="1364976"/>
              <a:ext cx="6408711" cy="523220"/>
            </a:xfrm>
            <a:prstGeom prst="rect">
              <a:avLst/>
            </a:prstGeom>
          </p:spPr>
          <p:txBody>
            <a:bodyPr wrap="square">
              <a:spAutoFit/>
            </a:bodyPr>
            <a:lstStyle/>
            <a:p>
              <a:pPr algn="ctr"/>
              <a:r>
                <a:rPr lang="ru-RU" sz="2800" b="1" i="1" u="sng" dirty="0" smtClean="0">
                  <a:solidFill>
                    <a:srgbClr val="FF0000"/>
                  </a:solidFill>
                  <a:latin typeface="Franklin Gothic Medium" pitchFamily="34" charset="0"/>
                </a:rPr>
                <a:t>«Модель трех вопросов»</a:t>
              </a:r>
            </a:p>
          </p:txBody>
        </p:sp>
        <p:graphicFrame>
          <p:nvGraphicFramePr>
            <p:cNvPr id="8" name="Схема 7"/>
            <p:cNvGraphicFramePr/>
            <p:nvPr>
              <p:extLst>
                <p:ext uri="{D42A27DB-BD31-4B8C-83A1-F6EECF244321}">
                  <p14:modId xmlns:p14="http://schemas.microsoft.com/office/powerpoint/2010/main" val="2487783006"/>
                </p:ext>
              </p:extLst>
            </p:nvPr>
          </p:nvGraphicFramePr>
          <p:xfrm>
            <a:off x="294039" y="2060848"/>
            <a:ext cx="8388424" cy="13681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cxnSp>
        <p:nvCxnSpPr>
          <p:cNvPr id="11" name="Прямая соединительная линия 10"/>
          <p:cNvCxnSpPr/>
          <p:nvPr/>
        </p:nvCxnSpPr>
        <p:spPr>
          <a:xfrm>
            <a:off x="323528" y="2420888"/>
            <a:ext cx="25202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6156176" y="2420888"/>
            <a:ext cx="25202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3311860" y="2420888"/>
            <a:ext cx="2520280"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07505" y="4005064"/>
            <a:ext cx="8869002" cy="1200329"/>
          </a:xfrm>
          <a:prstGeom prst="rect">
            <a:avLst/>
          </a:prstGeom>
          <a:noFill/>
        </p:spPr>
        <p:txBody>
          <a:bodyPr wrap="square" rtlCol="0">
            <a:spAutoFit/>
          </a:bodyPr>
          <a:lstStyle/>
          <a:p>
            <a:r>
              <a:rPr lang="ru-RU" dirty="0" smtClean="0"/>
              <a:t>В процессе работы в плане определить каждому участнику проекта свой цвет в оформлении. Например, Воспитатель – синий, дети – красный, родители – зеленый. Все надписи совершаются печатными буквами, крупно, дети могут использовать графические изображения.</a:t>
            </a:r>
            <a:endParaRPr lang="ru-RU" dirty="0"/>
          </a:p>
        </p:txBody>
      </p:sp>
    </p:spTree>
    <p:extLst>
      <p:ext uri="{BB962C8B-B14F-4D97-AF65-F5344CB8AC3E}">
        <p14:creationId xmlns:p14="http://schemas.microsoft.com/office/powerpoint/2010/main" val="2847872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grpSp>
        <p:nvGrpSpPr>
          <p:cNvPr id="4" name="Группа 3"/>
          <p:cNvGrpSpPr/>
          <p:nvPr/>
        </p:nvGrpSpPr>
        <p:grpSpPr>
          <a:xfrm>
            <a:off x="0" y="-9809"/>
            <a:ext cx="9144000" cy="6858000"/>
            <a:chOff x="0" y="-9809"/>
            <a:chExt cx="9144000" cy="6858000"/>
          </a:xfrm>
        </p:grpSpPr>
        <p:pic>
          <p:nvPicPr>
            <p:cNvPr id="5" name="Picture 4" descr="шаблон 2 в"/>
            <p:cNvPicPr>
              <a:picLocks noChangeAspect="1" noChangeArrowheads="1"/>
            </p:cNvPicPr>
            <p:nvPr/>
          </p:nvPicPr>
          <p:blipFill>
            <a:blip r:embed="rId2" cstate="screen"/>
            <a:srcRect/>
            <a:stretch>
              <a:fillRect/>
            </a:stretch>
          </p:blipFill>
          <p:spPr bwMode="auto">
            <a:xfrm>
              <a:off x="0" y="-9809"/>
              <a:ext cx="9144000" cy="6858000"/>
            </a:xfrm>
            <a:prstGeom prst="rect">
              <a:avLst/>
            </a:prstGeom>
            <a:noFill/>
            <a:ln w="9525">
              <a:noFill/>
              <a:miter lim="800000"/>
              <a:headEnd/>
              <a:tailEnd/>
            </a:ln>
          </p:spPr>
        </p:pic>
        <p:sp>
          <p:nvSpPr>
            <p:cNvPr id="6" name="Прямоугольник 5"/>
            <p:cNvSpPr/>
            <p:nvPr/>
          </p:nvSpPr>
          <p:spPr>
            <a:xfrm>
              <a:off x="1475656" y="1886513"/>
              <a:ext cx="6408711" cy="830997"/>
            </a:xfrm>
            <a:prstGeom prst="rect">
              <a:avLst/>
            </a:prstGeom>
          </p:spPr>
          <p:txBody>
            <a:bodyPr wrap="square">
              <a:spAutoFit/>
            </a:bodyPr>
            <a:lstStyle/>
            <a:p>
              <a:pPr algn="ctr"/>
              <a:r>
                <a:rPr lang="ru-RU" sz="2400" b="1" i="1" dirty="0" smtClean="0">
                  <a:solidFill>
                    <a:srgbClr val="FF0000"/>
                  </a:solidFill>
                  <a:latin typeface="Franklin Gothic Medium" pitchFamily="34" charset="0"/>
                </a:rPr>
                <a:t>«Модель трех вопросов» на примере </a:t>
              </a:r>
              <a:r>
                <a:rPr lang="ru-RU" sz="2400" b="1" i="1" dirty="0" smtClean="0">
                  <a:solidFill>
                    <a:srgbClr val="FF0000"/>
                  </a:solidFill>
                  <a:latin typeface="Franklin Gothic Medium" pitchFamily="34" charset="0"/>
                </a:rPr>
                <a:t>проекта </a:t>
              </a:r>
              <a:r>
                <a:rPr lang="ru-RU" sz="2400" b="1" i="1" dirty="0" smtClean="0">
                  <a:solidFill>
                    <a:srgbClr val="FF0000"/>
                  </a:solidFill>
                  <a:latin typeface="Franklin Gothic Medium" pitchFamily="34" charset="0"/>
                </a:rPr>
                <a:t>«Ягоды»</a:t>
              </a:r>
            </a:p>
          </p:txBody>
        </p:sp>
        <p:sp>
          <p:nvSpPr>
            <p:cNvPr id="7" name="Прямоугольник 6"/>
            <p:cNvSpPr/>
            <p:nvPr/>
          </p:nvSpPr>
          <p:spPr>
            <a:xfrm>
              <a:off x="605065" y="3049859"/>
              <a:ext cx="1915909" cy="40011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pPr lvl="0"/>
              <a:r>
                <a:rPr lang="ru-RU" sz="2000" dirty="0">
                  <a:latin typeface="Franklin Gothic Medium" pitchFamily="34" charset="0"/>
                </a:rPr>
                <a:t>Что мы знаем?</a:t>
              </a:r>
            </a:p>
          </p:txBody>
        </p:sp>
        <p:sp>
          <p:nvSpPr>
            <p:cNvPr id="8" name="TextBox 7"/>
            <p:cNvSpPr txBox="1"/>
            <p:nvPr/>
          </p:nvSpPr>
          <p:spPr>
            <a:xfrm>
              <a:off x="739428" y="3663492"/>
              <a:ext cx="1647182" cy="646331"/>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ru-RU" dirty="0" smtClean="0"/>
                <a:t>Ягоды бывают </a:t>
              </a:r>
            </a:p>
            <a:p>
              <a:r>
                <a:rPr lang="ru-RU" dirty="0" smtClean="0"/>
                <a:t>разного цвета.</a:t>
              </a:r>
              <a:endParaRPr lang="ru-RU" dirty="0"/>
            </a:p>
          </p:txBody>
        </p:sp>
        <p:sp>
          <p:nvSpPr>
            <p:cNvPr id="9" name="TextBox 8"/>
            <p:cNvSpPr txBox="1"/>
            <p:nvPr/>
          </p:nvSpPr>
          <p:spPr>
            <a:xfrm>
              <a:off x="434193" y="4581128"/>
              <a:ext cx="2424703" cy="369332"/>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ru-RU" dirty="0" smtClean="0"/>
                <a:t>Из ягод варят варенье.</a:t>
              </a:r>
              <a:endParaRPr lang="ru-RU" dirty="0"/>
            </a:p>
          </p:txBody>
        </p:sp>
        <p:sp>
          <p:nvSpPr>
            <p:cNvPr id="10" name="TextBox 9"/>
            <p:cNvSpPr txBox="1"/>
            <p:nvPr/>
          </p:nvSpPr>
          <p:spPr>
            <a:xfrm>
              <a:off x="418163" y="5402414"/>
              <a:ext cx="2522230" cy="646331"/>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ru-RU" dirty="0" smtClean="0"/>
                <a:t>Ягоды бывают </a:t>
              </a:r>
            </a:p>
            <a:p>
              <a:pPr algn="ctr"/>
              <a:r>
                <a:rPr lang="ru-RU" dirty="0" smtClean="0"/>
                <a:t>съедобные и ядовитые.</a:t>
              </a:r>
              <a:endParaRPr lang="ru-RU" dirty="0"/>
            </a:p>
          </p:txBody>
        </p:sp>
        <p:sp>
          <p:nvSpPr>
            <p:cNvPr id="11" name="Прямоугольник 10"/>
            <p:cNvSpPr/>
            <p:nvPr/>
          </p:nvSpPr>
          <p:spPr>
            <a:xfrm>
              <a:off x="3239840" y="3049859"/>
              <a:ext cx="2664319" cy="40011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pPr lvl="0"/>
              <a:r>
                <a:rPr lang="ru-RU" sz="2000" dirty="0" smtClean="0">
                  <a:latin typeface="Franklin Gothic Medium" pitchFamily="34" charset="0"/>
                </a:rPr>
                <a:t>Что мы хотим узнать?</a:t>
              </a:r>
              <a:endParaRPr lang="ru-RU" sz="2000" dirty="0">
                <a:latin typeface="Franklin Gothic Medium" pitchFamily="34" charset="0"/>
              </a:endParaRPr>
            </a:p>
          </p:txBody>
        </p:sp>
        <p:sp>
          <p:nvSpPr>
            <p:cNvPr id="12" name="Прямоугольник 11"/>
            <p:cNvSpPr/>
            <p:nvPr/>
          </p:nvSpPr>
          <p:spPr>
            <a:xfrm>
              <a:off x="6423751" y="3051718"/>
              <a:ext cx="2479525" cy="40011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pPr lvl="0"/>
              <a:r>
                <a:rPr lang="ru-RU" sz="2000" dirty="0" smtClean="0">
                  <a:latin typeface="Franklin Gothic Medium" pitchFamily="34" charset="0"/>
                </a:rPr>
                <a:t>Как узнать об этом?</a:t>
              </a:r>
              <a:endParaRPr lang="ru-RU" sz="2000" dirty="0">
                <a:latin typeface="Franklin Gothic Medium" pitchFamily="34" charset="0"/>
              </a:endParaRPr>
            </a:p>
          </p:txBody>
        </p:sp>
        <p:sp>
          <p:nvSpPr>
            <p:cNvPr id="13" name="TextBox 12"/>
            <p:cNvSpPr txBox="1"/>
            <p:nvPr/>
          </p:nvSpPr>
          <p:spPr>
            <a:xfrm>
              <a:off x="3723164" y="4571139"/>
              <a:ext cx="1911742" cy="369332"/>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r>
                <a:rPr lang="ru-RU" dirty="0" smtClean="0"/>
                <a:t>Где растут ягоды?</a:t>
              </a:r>
              <a:endParaRPr lang="ru-RU" dirty="0"/>
            </a:p>
          </p:txBody>
        </p:sp>
        <p:sp>
          <p:nvSpPr>
            <p:cNvPr id="14" name="TextBox 13"/>
            <p:cNvSpPr txBox="1"/>
            <p:nvPr/>
          </p:nvSpPr>
          <p:spPr>
            <a:xfrm>
              <a:off x="3693426" y="3663491"/>
              <a:ext cx="1973169" cy="646331"/>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ru-RU" dirty="0" smtClean="0"/>
                <a:t>Какая ягода самая</a:t>
              </a:r>
            </a:p>
            <a:p>
              <a:pPr algn="ctr"/>
              <a:r>
                <a:rPr lang="ru-RU" dirty="0" smtClean="0"/>
                <a:t>большая?</a:t>
              </a:r>
            </a:p>
          </p:txBody>
        </p:sp>
        <p:sp>
          <p:nvSpPr>
            <p:cNvPr id="15" name="TextBox 14"/>
            <p:cNvSpPr txBox="1"/>
            <p:nvPr/>
          </p:nvSpPr>
          <p:spPr>
            <a:xfrm>
              <a:off x="3450090" y="5404950"/>
              <a:ext cx="2459841" cy="646331"/>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ru-RU" dirty="0" smtClean="0"/>
                <a:t>Чем мы можем быстро</a:t>
              </a:r>
            </a:p>
            <a:p>
              <a:pPr algn="ctr"/>
              <a:r>
                <a:rPr lang="ru-RU" dirty="0" smtClean="0"/>
                <a:t>собрать ягоды?</a:t>
              </a:r>
              <a:endParaRPr lang="ru-RU" dirty="0"/>
            </a:p>
          </p:txBody>
        </p:sp>
        <p:sp>
          <p:nvSpPr>
            <p:cNvPr id="16" name="TextBox 15"/>
            <p:cNvSpPr txBox="1"/>
            <p:nvPr/>
          </p:nvSpPr>
          <p:spPr>
            <a:xfrm>
              <a:off x="6249275" y="5425436"/>
              <a:ext cx="2790509" cy="369332"/>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ru-RU" dirty="0" smtClean="0"/>
                <a:t>Прочитать энциклопедию.</a:t>
              </a:r>
              <a:endParaRPr lang="ru-RU" dirty="0"/>
            </a:p>
          </p:txBody>
        </p:sp>
        <p:sp>
          <p:nvSpPr>
            <p:cNvPr id="17" name="TextBox 16"/>
            <p:cNvSpPr txBox="1"/>
            <p:nvPr/>
          </p:nvSpPr>
          <p:spPr>
            <a:xfrm>
              <a:off x="6233512" y="4581128"/>
              <a:ext cx="2860015" cy="369332"/>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ru-RU" dirty="0" smtClean="0"/>
                <a:t>Посмотреть по телевизору.</a:t>
              </a:r>
              <a:endParaRPr lang="ru-RU" dirty="0"/>
            </a:p>
          </p:txBody>
        </p:sp>
        <p:sp>
          <p:nvSpPr>
            <p:cNvPr id="18" name="TextBox 17"/>
            <p:cNvSpPr txBox="1"/>
            <p:nvPr/>
          </p:nvSpPr>
          <p:spPr>
            <a:xfrm>
              <a:off x="6552473" y="3651375"/>
              <a:ext cx="2222083" cy="369332"/>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ru-RU" dirty="0" smtClean="0"/>
                <a:t>Спросить у бабушки.</a:t>
              </a:r>
              <a:endParaRPr lang="ru-RU" dirty="0"/>
            </a:p>
          </p:txBody>
        </p:sp>
      </p:grpSp>
    </p:spTree>
    <p:extLst>
      <p:ext uri="{BB962C8B-B14F-4D97-AF65-F5344CB8AC3E}">
        <p14:creationId xmlns:p14="http://schemas.microsoft.com/office/powerpoint/2010/main" val="2053173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4" descr="шаблон 2 в"/>
          <p:cNvPicPr>
            <a:picLocks noChangeAspect="1" noChangeArrowheads="1"/>
          </p:cNvPicPr>
          <p:nvPr/>
        </p:nvPicPr>
        <p:blipFill>
          <a:blip r:embed="rId2" cstate="screen"/>
          <a:srcRect/>
          <a:stretch>
            <a:fillRect/>
          </a:stretch>
        </p:blipFill>
        <p:spPr bwMode="auto">
          <a:xfrm>
            <a:off x="0" y="0"/>
            <a:ext cx="9144000" cy="6858000"/>
          </a:xfrm>
          <a:prstGeom prst="rect">
            <a:avLst/>
          </a:prstGeom>
          <a:noFill/>
          <a:ln w="9525">
            <a:noFill/>
            <a:miter lim="800000"/>
            <a:headEnd/>
            <a:tailEnd/>
          </a:ln>
        </p:spPr>
      </p:pic>
      <p:grpSp>
        <p:nvGrpSpPr>
          <p:cNvPr id="4" name="Группа 3"/>
          <p:cNvGrpSpPr/>
          <p:nvPr/>
        </p:nvGrpSpPr>
        <p:grpSpPr>
          <a:xfrm>
            <a:off x="179512" y="220336"/>
            <a:ext cx="8785870" cy="6138592"/>
            <a:chOff x="179512" y="220336"/>
            <a:chExt cx="8785870" cy="6138592"/>
          </a:xfrm>
        </p:grpSpPr>
        <p:sp>
          <p:nvSpPr>
            <p:cNvPr id="5" name="Блок-схема: документ 4"/>
            <p:cNvSpPr/>
            <p:nvPr/>
          </p:nvSpPr>
          <p:spPr>
            <a:xfrm>
              <a:off x="179512" y="2119884"/>
              <a:ext cx="2736304" cy="1887566"/>
            </a:xfrm>
            <a:prstGeom prst="flowChartDocumen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dirty="0" smtClean="0">
                  <a:solidFill>
                    <a:srgbClr val="FF0000"/>
                  </a:solidFill>
                  <a:latin typeface="Arial Black" pitchFamily="34" charset="0"/>
                </a:rPr>
                <a:t>3 этап</a:t>
              </a:r>
            </a:p>
            <a:p>
              <a:pPr algn="ctr"/>
              <a:r>
                <a:rPr lang="ru-RU" dirty="0" smtClean="0">
                  <a:solidFill>
                    <a:srgbClr val="FF0000"/>
                  </a:solidFill>
                  <a:latin typeface="Arial Black" pitchFamily="34" charset="0"/>
                </a:rPr>
                <a:t>Реализация </a:t>
              </a:r>
              <a:r>
                <a:rPr lang="ru-RU" dirty="0" smtClean="0">
                  <a:solidFill>
                    <a:srgbClr val="FF0000"/>
                  </a:solidFill>
                  <a:latin typeface="Arial Black" pitchFamily="34" charset="0"/>
                </a:rPr>
                <a:t>проекта</a:t>
              </a:r>
            </a:p>
          </p:txBody>
        </p:sp>
        <p:sp>
          <p:nvSpPr>
            <p:cNvPr id="6" name="Блок-схема: документ 5"/>
            <p:cNvSpPr/>
            <p:nvPr/>
          </p:nvSpPr>
          <p:spPr>
            <a:xfrm>
              <a:off x="3635896" y="2532145"/>
              <a:ext cx="5329486" cy="3826783"/>
            </a:xfrm>
            <a:prstGeom prst="flowChartDocument">
              <a:avLst/>
            </a:prstGeom>
          </p:spPr>
          <p:style>
            <a:lnRef idx="1">
              <a:schemeClr val="accent2"/>
            </a:lnRef>
            <a:fillRef idx="2">
              <a:schemeClr val="accent2"/>
            </a:fillRef>
            <a:effectRef idx="1">
              <a:schemeClr val="accent2"/>
            </a:effectRef>
            <a:fontRef idx="minor">
              <a:schemeClr val="dk1"/>
            </a:fontRef>
          </p:style>
          <p:txBody>
            <a:bodyPr rtlCol="0" anchor="ctr"/>
            <a:lstStyle/>
            <a:p>
              <a:pPr marL="342900" lvl="0" indent="-342900">
                <a:lnSpc>
                  <a:spcPct val="115000"/>
                </a:lnSpc>
                <a:spcAft>
                  <a:spcPts val="0"/>
                </a:spcAft>
                <a:buSzPts val="1000"/>
                <a:buFont typeface="Symbol"/>
                <a:buChar char=""/>
              </a:pPr>
              <a:endParaRPr lang="ru-RU" sz="2000" b="1" dirty="0" smtClean="0">
                <a:solidFill>
                  <a:schemeClr val="bg1">
                    <a:lumMod val="10000"/>
                  </a:schemeClr>
                </a:solidFill>
                <a:latin typeface="Times New Roman"/>
                <a:ea typeface="Calibri"/>
                <a:cs typeface="Times New Roman"/>
              </a:endParaRPr>
            </a:p>
            <a:p>
              <a:pPr marL="342900" lvl="0" indent="-342900">
                <a:lnSpc>
                  <a:spcPct val="115000"/>
                </a:lnSpc>
                <a:spcAft>
                  <a:spcPts val="0"/>
                </a:spcAft>
                <a:buSzPts val="1000"/>
                <a:buFont typeface="Symbol"/>
                <a:buChar char=""/>
              </a:pPr>
              <a:r>
                <a:rPr lang="ru-RU" sz="2000" b="1" dirty="0" smtClean="0">
                  <a:solidFill>
                    <a:schemeClr val="bg1">
                      <a:lumMod val="10000"/>
                    </a:schemeClr>
                  </a:solidFill>
                  <a:latin typeface="Times New Roman"/>
                  <a:ea typeface="Calibri"/>
                  <a:cs typeface="Times New Roman"/>
                </a:rPr>
                <a:t>Практическая помощь (по необходимости). </a:t>
              </a:r>
              <a:endParaRPr lang="ru-RU" sz="2000" b="1" dirty="0">
                <a:solidFill>
                  <a:schemeClr val="bg1">
                    <a:lumMod val="10000"/>
                  </a:schemeClr>
                </a:solidFill>
                <a:ea typeface="Calibri"/>
                <a:cs typeface="Times New Roman"/>
              </a:endParaRPr>
            </a:p>
            <a:p>
              <a:pPr marL="342900" lvl="0" indent="-342900">
                <a:lnSpc>
                  <a:spcPct val="115000"/>
                </a:lnSpc>
                <a:spcAft>
                  <a:spcPts val="0"/>
                </a:spcAft>
                <a:buSzPts val="1000"/>
                <a:buFont typeface="Symbol"/>
                <a:buChar char=""/>
              </a:pPr>
              <a:r>
                <a:rPr lang="ru-RU" sz="2000" b="1" dirty="0" smtClean="0">
                  <a:solidFill>
                    <a:schemeClr val="bg1">
                      <a:lumMod val="10000"/>
                    </a:schemeClr>
                  </a:solidFill>
                  <a:latin typeface="Times New Roman"/>
                  <a:ea typeface="Calibri"/>
                  <a:cs typeface="Times New Roman"/>
                </a:rPr>
                <a:t>Направляет и контролирует осуществление проекта (это могут быть домашние задания для самостоятельного выполнения, уточнения информации и пр.)</a:t>
              </a:r>
              <a:endParaRPr lang="ru-RU" sz="2000" b="1" dirty="0">
                <a:solidFill>
                  <a:schemeClr val="bg1">
                    <a:lumMod val="10000"/>
                  </a:schemeClr>
                </a:solidFill>
                <a:ea typeface="Calibri"/>
                <a:cs typeface="Times New Roman"/>
              </a:endParaRPr>
            </a:p>
            <a:p>
              <a:pPr marL="342900" lvl="0" indent="-342900">
                <a:lnSpc>
                  <a:spcPct val="115000"/>
                </a:lnSpc>
                <a:spcAft>
                  <a:spcPts val="0"/>
                </a:spcAft>
                <a:buSzPts val="1000"/>
                <a:buFont typeface="Symbol"/>
                <a:buChar char=""/>
              </a:pPr>
              <a:r>
                <a:rPr lang="ru-RU" sz="2000" b="1" dirty="0" smtClean="0">
                  <a:solidFill>
                    <a:schemeClr val="bg1">
                      <a:lumMod val="10000"/>
                    </a:schemeClr>
                  </a:solidFill>
                  <a:latin typeface="Times New Roman"/>
                  <a:ea typeface="Calibri"/>
                  <a:cs typeface="Times New Roman"/>
                </a:rPr>
                <a:t>Осуществляет сбор накопленного материала</a:t>
              </a:r>
              <a:endParaRPr lang="ru-RU" sz="2000" b="1" dirty="0">
                <a:solidFill>
                  <a:schemeClr val="bg1">
                    <a:lumMod val="10000"/>
                  </a:schemeClr>
                </a:solidFill>
                <a:ea typeface="Calibri"/>
                <a:cs typeface="Times New Roman"/>
              </a:endParaRPr>
            </a:p>
          </p:txBody>
        </p:sp>
        <p:sp>
          <p:nvSpPr>
            <p:cNvPr id="7" name="Стрелка углом вверх 6"/>
            <p:cNvSpPr/>
            <p:nvPr/>
          </p:nvSpPr>
          <p:spPr>
            <a:xfrm rot="5400000">
              <a:off x="2195736" y="4221088"/>
              <a:ext cx="1440160" cy="1440160"/>
            </a:xfrm>
            <a:prstGeom prst="bentUp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8" name="Прямоугольник 7"/>
            <p:cNvSpPr/>
            <p:nvPr/>
          </p:nvSpPr>
          <p:spPr>
            <a:xfrm>
              <a:off x="1732283" y="220336"/>
              <a:ext cx="5240537" cy="523220"/>
            </a:xfrm>
            <a:prstGeom prst="rect">
              <a:avLst/>
            </a:prstGeom>
            <a:noFill/>
          </p:spPr>
          <p:txBody>
            <a:bodyPr wrap="none" lIns="91440" tIns="45720" rIns="91440" bIns="45720">
              <a:spAutoFit/>
            </a:bodyPr>
            <a:lstStyle/>
            <a:p>
              <a:pPr algn="ctr"/>
              <a:r>
                <a:rPr lang="ru-RU" sz="2800" b="1" cap="all" spc="0"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rPr>
                <a:t>Работа над проектом</a:t>
              </a:r>
              <a:endParaRPr lang="ru-RU" sz="2800" b="1" cap="all" spc="0" dirty="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endParaRPr>
            </a:p>
          </p:txBody>
        </p:sp>
      </p:grpSp>
    </p:spTree>
    <p:extLst>
      <p:ext uri="{BB962C8B-B14F-4D97-AF65-F5344CB8AC3E}">
        <p14:creationId xmlns:p14="http://schemas.microsoft.com/office/powerpoint/2010/main" val="2694585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4" name="Picture 4" descr="шаблон 2 б"/>
          <p:cNvPicPr>
            <a:picLocks noChangeAspect="1" noChangeArrowheads="1"/>
          </p:cNvPicPr>
          <p:nvPr/>
        </p:nvPicPr>
        <p:blipFill>
          <a:blip r:embed="rId2" cstate="screen"/>
          <a:srcRect/>
          <a:stretch>
            <a:fillRect/>
          </a:stretch>
        </p:blipFill>
        <p:spPr bwMode="auto">
          <a:xfrm>
            <a:off x="0" y="29592"/>
            <a:ext cx="9144000" cy="6858000"/>
          </a:xfrm>
          <a:prstGeom prst="rect">
            <a:avLst/>
          </a:prstGeom>
          <a:noFill/>
          <a:ln w="9525">
            <a:noFill/>
            <a:miter lim="800000"/>
            <a:headEnd/>
            <a:tailEnd/>
          </a:ln>
        </p:spPr>
      </p:pic>
      <p:sp>
        <p:nvSpPr>
          <p:cNvPr id="5" name="Заголовок 1"/>
          <p:cNvSpPr txBox="1">
            <a:spLocks/>
          </p:cNvSpPr>
          <p:nvPr/>
        </p:nvSpPr>
        <p:spPr bwMode="auto">
          <a:xfrm>
            <a:off x="228412" y="-3552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Bef>
                <a:spcPts val="0"/>
              </a:spcBef>
              <a:spcAft>
                <a:spcPts val="0"/>
              </a:spcAft>
              <a:defRPr/>
            </a:pPr>
            <a:r>
              <a:rPr lang="ru-RU" sz="2800" b="1" kern="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Black" pitchFamily="34" charset="0"/>
                <a:cs typeface="Arial" pitchFamily="34" charset="0"/>
              </a:rPr>
              <a:t>МЕТОДЫ РЕАЛИЗАЦИИ ПРОЕКТА</a:t>
            </a:r>
            <a:endParaRPr lang="ru-RU" sz="2800" b="1" kern="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Black" pitchFamily="34" charset="0"/>
              <a:cs typeface="Arial" pitchFamily="34" charset="0"/>
            </a:endParaRPr>
          </a:p>
        </p:txBody>
      </p:sp>
      <p:sp>
        <p:nvSpPr>
          <p:cNvPr id="6" name="Скругленный прямоугольник 5"/>
          <p:cNvSpPr/>
          <p:nvPr/>
        </p:nvSpPr>
        <p:spPr>
          <a:xfrm>
            <a:off x="126728" y="1772816"/>
            <a:ext cx="2232248" cy="1152128"/>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ru-RU" sz="2400" b="1" dirty="0" smtClean="0">
                <a:latin typeface="Franklin Gothic Medium" pitchFamily="34" charset="0"/>
              </a:rPr>
              <a:t>Практические</a:t>
            </a:r>
            <a:endParaRPr lang="ru-RU" sz="2400" b="1" dirty="0">
              <a:latin typeface="Franklin Gothic Medium" pitchFamily="34" charset="0"/>
            </a:endParaRPr>
          </a:p>
        </p:txBody>
      </p:sp>
      <p:sp>
        <p:nvSpPr>
          <p:cNvPr id="7" name="Скругленный прямоугольник 6"/>
          <p:cNvSpPr/>
          <p:nvPr/>
        </p:nvSpPr>
        <p:spPr>
          <a:xfrm>
            <a:off x="2575868" y="1183432"/>
            <a:ext cx="2232248" cy="1152128"/>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ru-RU" sz="2400" b="1" dirty="0" smtClean="0">
                <a:latin typeface="Franklin Gothic Medium" pitchFamily="34" charset="0"/>
              </a:rPr>
              <a:t>Словесные</a:t>
            </a:r>
            <a:endParaRPr lang="ru-RU" sz="2400" b="1" dirty="0">
              <a:latin typeface="Franklin Gothic Medium" pitchFamily="34" charset="0"/>
            </a:endParaRPr>
          </a:p>
        </p:txBody>
      </p:sp>
      <p:sp>
        <p:nvSpPr>
          <p:cNvPr id="8" name="Скругленный прямоугольник 7"/>
          <p:cNvSpPr/>
          <p:nvPr/>
        </p:nvSpPr>
        <p:spPr>
          <a:xfrm>
            <a:off x="5076056" y="1772816"/>
            <a:ext cx="2232248" cy="115212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ru-RU" sz="2400" b="1" dirty="0" smtClean="0">
                <a:latin typeface="Franklin Gothic Medium" pitchFamily="34" charset="0"/>
              </a:rPr>
              <a:t>Наглядные</a:t>
            </a:r>
            <a:endParaRPr lang="ru-RU" sz="2400" b="1" dirty="0">
              <a:latin typeface="Franklin Gothic Medium" pitchFamily="34" charset="0"/>
            </a:endParaRPr>
          </a:p>
        </p:txBody>
      </p:sp>
      <p:sp>
        <p:nvSpPr>
          <p:cNvPr id="9" name="TextBox 8"/>
          <p:cNvSpPr txBox="1"/>
          <p:nvPr/>
        </p:nvSpPr>
        <p:spPr>
          <a:xfrm>
            <a:off x="126728" y="3279566"/>
            <a:ext cx="2406428" cy="58477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lang="ru-RU" sz="1600" dirty="0" smtClean="0">
                <a:latin typeface="Franklin Gothic Medium" pitchFamily="34" charset="0"/>
              </a:rPr>
              <a:t>Создание развивающей</a:t>
            </a:r>
          </a:p>
          <a:p>
            <a:pPr algn="ctr"/>
            <a:r>
              <a:rPr lang="ru-RU" sz="1600" dirty="0" smtClean="0">
                <a:latin typeface="Franklin Gothic Medium" pitchFamily="34" charset="0"/>
              </a:rPr>
              <a:t>среды</a:t>
            </a:r>
            <a:endParaRPr lang="ru-RU" sz="1600" dirty="0">
              <a:latin typeface="Franklin Gothic Medium" pitchFamily="34" charset="0"/>
            </a:endParaRPr>
          </a:p>
        </p:txBody>
      </p:sp>
      <p:sp>
        <p:nvSpPr>
          <p:cNvPr id="10" name="TextBox 9"/>
          <p:cNvSpPr txBox="1"/>
          <p:nvPr/>
        </p:nvSpPr>
        <p:spPr>
          <a:xfrm>
            <a:off x="587865" y="4077072"/>
            <a:ext cx="1309974" cy="58477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lang="ru-RU" sz="1600" dirty="0" smtClean="0">
                <a:latin typeface="Franklin Gothic Medium" pitchFamily="34" charset="0"/>
              </a:rPr>
              <a:t>Экскурсии</a:t>
            </a:r>
          </a:p>
          <a:p>
            <a:pPr algn="ctr"/>
            <a:r>
              <a:rPr lang="ru-RU" sz="1600" dirty="0" smtClean="0">
                <a:latin typeface="Franklin Gothic Medium" pitchFamily="34" charset="0"/>
              </a:rPr>
              <a:t>наблюдения</a:t>
            </a:r>
          </a:p>
        </p:txBody>
      </p:sp>
      <p:sp>
        <p:nvSpPr>
          <p:cNvPr id="11" name="TextBox 10"/>
          <p:cNvSpPr txBox="1"/>
          <p:nvPr/>
        </p:nvSpPr>
        <p:spPr>
          <a:xfrm>
            <a:off x="198944" y="4797151"/>
            <a:ext cx="2087815" cy="138499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pPr algn="ctr"/>
            <a:r>
              <a:rPr lang="ru-RU" sz="1600" dirty="0" smtClean="0">
                <a:latin typeface="Franklin Gothic Medium" pitchFamily="34" charset="0"/>
              </a:rPr>
              <a:t>Оформление уголков</a:t>
            </a:r>
          </a:p>
          <a:p>
            <a:pPr algn="ctr"/>
            <a:r>
              <a:rPr lang="ru-RU" sz="1600" dirty="0">
                <a:latin typeface="Franklin Gothic Medium" pitchFamily="34" charset="0"/>
              </a:rPr>
              <a:t>в</a:t>
            </a:r>
            <a:r>
              <a:rPr lang="ru-RU" sz="1600" dirty="0" smtClean="0">
                <a:latin typeface="Franklin Gothic Medium" pitchFamily="34" charset="0"/>
              </a:rPr>
              <a:t> группах для </a:t>
            </a:r>
          </a:p>
          <a:p>
            <a:pPr algn="ctr"/>
            <a:r>
              <a:rPr lang="ru-RU" sz="1600" dirty="0" smtClean="0">
                <a:latin typeface="Franklin Gothic Medium" pitchFamily="34" charset="0"/>
              </a:rPr>
              <a:t>познавательного</a:t>
            </a:r>
          </a:p>
          <a:p>
            <a:pPr algn="ctr"/>
            <a:r>
              <a:rPr lang="ru-RU" sz="1600" dirty="0" smtClean="0">
                <a:latin typeface="Franklin Gothic Medium" pitchFamily="34" charset="0"/>
              </a:rPr>
              <a:t>развития детей</a:t>
            </a:r>
            <a:r>
              <a:rPr lang="ru-RU" sz="1600" b="1" dirty="0" smtClean="0">
                <a:solidFill>
                  <a:srgbClr val="FF0000"/>
                </a:solidFill>
                <a:latin typeface="Franklin Gothic Medium" pitchFamily="34" charset="0"/>
              </a:rPr>
              <a:t> </a:t>
            </a:r>
          </a:p>
          <a:p>
            <a:pPr algn="ctr"/>
            <a:endParaRPr lang="ru-RU" b="1" dirty="0" smtClean="0">
              <a:solidFill>
                <a:srgbClr val="FF0000"/>
              </a:solidFill>
              <a:latin typeface="Franklin Gothic Medium" pitchFamily="34" charset="0"/>
            </a:endParaRPr>
          </a:p>
        </p:txBody>
      </p:sp>
      <p:sp>
        <p:nvSpPr>
          <p:cNvPr id="12" name="TextBox 11"/>
          <p:cNvSpPr txBox="1"/>
          <p:nvPr/>
        </p:nvSpPr>
        <p:spPr>
          <a:xfrm>
            <a:off x="2932233" y="4909066"/>
            <a:ext cx="1881220" cy="830997"/>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ru-RU" sz="1600" dirty="0" smtClean="0">
                <a:latin typeface="Franklin Gothic Medium" pitchFamily="34" charset="0"/>
              </a:rPr>
              <a:t>Дидактические,</a:t>
            </a:r>
          </a:p>
          <a:p>
            <a:pPr algn="ctr"/>
            <a:r>
              <a:rPr lang="ru-RU" sz="1600" dirty="0" smtClean="0">
                <a:latin typeface="Franklin Gothic Medium" pitchFamily="34" charset="0"/>
              </a:rPr>
              <a:t>сюжетно-ролевые,</a:t>
            </a:r>
          </a:p>
          <a:p>
            <a:pPr algn="ctr"/>
            <a:r>
              <a:rPr lang="ru-RU" sz="1600" dirty="0" smtClean="0">
                <a:latin typeface="Franklin Gothic Medium" pitchFamily="34" charset="0"/>
              </a:rPr>
              <a:t>подвижные игры</a:t>
            </a:r>
          </a:p>
        </p:txBody>
      </p:sp>
      <p:sp>
        <p:nvSpPr>
          <p:cNvPr id="13" name="TextBox 12"/>
          <p:cNvSpPr txBox="1"/>
          <p:nvPr/>
        </p:nvSpPr>
        <p:spPr>
          <a:xfrm>
            <a:off x="2619567" y="3808703"/>
            <a:ext cx="2349297" cy="830997"/>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ru-RU" sz="1600" dirty="0" smtClean="0">
                <a:latin typeface="Franklin Gothic Medium" pitchFamily="34" charset="0"/>
              </a:rPr>
              <a:t>Чтение худ. литературы,</a:t>
            </a:r>
          </a:p>
          <a:p>
            <a:pPr algn="ctr"/>
            <a:r>
              <a:rPr lang="ru-RU" sz="1600" dirty="0" smtClean="0">
                <a:latin typeface="Franklin Gothic Medium" pitchFamily="34" charset="0"/>
              </a:rPr>
              <a:t>заучивание</a:t>
            </a:r>
          </a:p>
          <a:p>
            <a:pPr algn="ctr"/>
            <a:r>
              <a:rPr lang="ru-RU" sz="1600" dirty="0" smtClean="0">
                <a:latin typeface="Franklin Gothic Medium" pitchFamily="34" charset="0"/>
              </a:rPr>
              <a:t>стихотворений</a:t>
            </a:r>
          </a:p>
        </p:txBody>
      </p:sp>
      <p:sp>
        <p:nvSpPr>
          <p:cNvPr id="14" name="TextBox 13"/>
          <p:cNvSpPr txBox="1"/>
          <p:nvPr/>
        </p:nvSpPr>
        <p:spPr>
          <a:xfrm>
            <a:off x="2645070" y="2710744"/>
            <a:ext cx="2093843" cy="338554"/>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ru-RU" sz="1600" dirty="0" smtClean="0">
                <a:latin typeface="Franklin Gothic Medium" pitchFamily="34" charset="0"/>
              </a:rPr>
              <a:t>Беседы, наблюдения</a:t>
            </a:r>
          </a:p>
        </p:txBody>
      </p:sp>
      <p:sp>
        <p:nvSpPr>
          <p:cNvPr id="15" name="TextBox 14"/>
          <p:cNvSpPr txBox="1"/>
          <p:nvPr/>
        </p:nvSpPr>
        <p:spPr>
          <a:xfrm>
            <a:off x="5180675" y="3738518"/>
            <a:ext cx="2202847" cy="338554"/>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pPr algn="ctr"/>
            <a:r>
              <a:rPr lang="ru-RU" sz="1600" dirty="0" smtClean="0">
                <a:latin typeface="Franklin Gothic Medium" pitchFamily="34" charset="0"/>
              </a:rPr>
              <a:t>Сбор фотоматериалов</a:t>
            </a:r>
          </a:p>
        </p:txBody>
      </p:sp>
      <p:sp>
        <p:nvSpPr>
          <p:cNvPr id="16" name="TextBox 15"/>
          <p:cNvSpPr txBox="1"/>
          <p:nvPr/>
        </p:nvSpPr>
        <p:spPr>
          <a:xfrm>
            <a:off x="5242417" y="3181942"/>
            <a:ext cx="2046074" cy="338554"/>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pPr algn="ctr"/>
            <a:r>
              <a:rPr lang="ru-RU" sz="1600" dirty="0" smtClean="0">
                <a:latin typeface="Franklin Gothic Medium" pitchFamily="34" charset="0"/>
              </a:rPr>
              <a:t>Выставки, конкурсы</a:t>
            </a:r>
          </a:p>
        </p:txBody>
      </p:sp>
      <p:sp>
        <p:nvSpPr>
          <p:cNvPr id="17" name="TextBox 16"/>
          <p:cNvSpPr txBox="1"/>
          <p:nvPr/>
        </p:nvSpPr>
        <p:spPr>
          <a:xfrm>
            <a:off x="5204113" y="4255245"/>
            <a:ext cx="1773049" cy="584775"/>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pPr algn="ctr"/>
            <a:r>
              <a:rPr lang="ru-RU" sz="1600" dirty="0" smtClean="0">
                <a:latin typeface="Franklin Gothic Medium" pitchFamily="34" charset="0"/>
              </a:rPr>
              <a:t>Рассматривание </a:t>
            </a:r>
          </a:p>
          <a:p>
            <a:pPr algn="ctr"/>
            <a:r>
              <a:rPr lang="ru-RU" sz="1600" dirty="0" smtClean="0">
                <a:latin typeface="Franklin Gothic Medium" pitchFamily="34" charset="0"/>
              </a:rPr>
              <a:t>иллюстраций</a:t>
            </a:r>
          </a:p>
        </p:txBody>
      </p:sp>
      <p:sp>
        <p:nvSpPr>
          <p:cNvPr id="18" name="TextBox 17"/>
          <p:cNvSpPr txBox="1"/>
          <p:nvPr/>
        </p:nvSpPr>
        <p:spPr>
          <a:xfrm>
            <a:off x="5139777" y="5074149"/>
            <a:ext cx="2816219" cy="830997"/>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pPr algn="ctr"/>
            <a:r>
              <a:rPr lang="ru-RU" sz="1600" dirty="0" smtClean="0">
                <a:latin typeface="Franklin Gothic Medium" pitchFamily="34" charset="0"/>
              </a:rPr>
              <a:t>Ознакомление с</a:t>
            </a:r>
          </a:p>
          <a:p>
            <a:pPr algn="ctr"/>
            <a:r>
              <a:rPr lang="ru-RU" sz="1600" dirty="0" smtClean="0">
                <a:latin typeface="Franklin Gothic Medium" pitchFamily="34" charset="0"/>
              </a:rPr>
              <a:t>художественными образами</a:t>
            </a:r>
          </a:p>
          <a:p>
            <a:pPr algn="ctr"/>
            <a:r>
              <a:rPr lang="ru-RU" sz="1600" dirty="0" smtClean="0">
                <a:latin typeface="Franklin Gothic Medium" pitchFamily="34" charset="0"/>
              </a:rPr>
              <a:t>искусства </a:t>
            </a:r>
          </a:p>
        </p:txBody>
      </p:sp>
      <p:sp>
        <p:nvSpPr>
          <p:cNvPr id="19" name="TextBox 18"/>
          <p:cNvSpPr txBox="1"/>
          <p:nvPr/>
        </p:nvSpPr>
        <p:spPr>
          <a:xfrm>
            <a:off x="5226561" y="6168772"/>
            <a:ext cx="2542876" cy="338554"/>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pPr algn="ctr"/>
            <a:r>
              <a:rPr lang="ru-RU" sz="1600" dirty="0" smtClean="0">
                <a:latin typeface="Franklin Gothic Medium" pitchFamily="34" charset="0"/>
              </a:rPr>
              <a:t>Личный пример взрослых</a:t>
            </a:r>
          </a:p>
        </p:txBody>
      </p:sp>
      <p:sp>
        <p:nvSpPr>
          <p:cNvPr id="20" name="Стрелка вниз 19"/>
          <p:cNvSpPr/>
          <p:nvPr/>
        </p:nvSpPr>
        <p:spPr>
          <a:xfrm>
            <a:off x="1025129" y="2961208"/>
            <a:ext cx="304813" cy="390011"/>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21" name="Стрелка вниз 20"/>
          <p:cNvSpPr/>
          <p:nvPr/>
        </p:nvSpPr>
        <p:spPr>
          <a:xfrm>
            <a:off x="3485844" y="2301946"/>
            <a:ext cx="304813" cy="390011"/>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22" name="Стрелка вниз 21"/>
          <p:cNvSpPr/>
          <p:nvPr/>
        </p:nvSpPr>
        <p:spPr>
          <a:xfrm>
            <a:off x="6039773" y="2912515"/>
            <a:ext cx="304813" cy="390011"/>
          </a:xfrm>
          <a:prstGeom prst="down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2677793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p:cNvSpPr>
          <p:nvPr>
            <p:ph type="title"/>
          </p:nvPr>
        </p:nvSpPr>
        <p:spPr/>
        <p:txBody>
          <a:bodyPr/>
          <a:lstStyle/>
          <a:p>
            <a:pPr eaLnBrk="1" hangingPunct="1"/>
            <a:endParaRPr lang="ru-RU" dirty="0" smtClean="0"/>
          </a:p>
        </p:txBody>
      </p:sp>
      <p:sp>
        <p:nvSpPr>
          <p:cNvPr id="14338" name="Rectangle 3"/>
          <p:cNvSpPr>
            <a:spLocks noGrp="1"/>
          </p:cNvSpPr>
          <p:nvPr>
            <p:ph type="body" idx="1"/>
          </p:nvPr>
        </p:nvSpPr>
        <p:spPr/>
        <p:txBody>
          <a:bodyPr/>
          <a:lstStyle/>
          <a:p>
            <a:pPr eaLnBrk="1" hangingPunct="1"/>
            <a:endParaRPr lang="ru-RU" dirty="0" smtClean="0"/>
          </a:p>
        </p:txBody>
      </p:sp>
      <p:pic>
        <p:nvPicPr>
          <p:cNvPr id="14339" name="Picture 4" descr="шаблон 2 титульник"/>
          <p:cNvPicPr>
            <a:picLocks noChangeAspect="1" noChangeArrowheads="1"/>
          </p:cNvPicPr>
          <p:nvPr/>
        </p:nvPicPr>
        <p:blipFill>
          <a:blip r:embed="rId2" cstate="screen"/>
          <a:srcRect/>
          <a:stretch>
            <a:fillRect/>
          </a:stretch>
        </p:blipFill>
        <p:spPr bwMode="auto">
          <a:xfrm>
            <a:off x="0" y="-11343"/>
            <a:ext cx="9144000" cy="6869343"/>
          </a:xfrm>
          <a:prstGeom prst="rect">
            <a:avLst/>
          </a:prstGeom>
          <a:ln>
            <a:noFill/>
          </a:ln>
          <a:effectLst>
            <a:outerShdw blurRad="292100" dist="139700" dir="2700000" algn="tl" rotWithShape="0">
              <a:srgbClr val="333333">
                <a:alpha val="65000"/>
              </a:srgbClr>
            </a:outerShdw>
          </a:effectLst>
        </p:spPr>
      </p:pic>
      <p:sp>
        <p:nvSpPr>
          <p:cNvPr id="14340" name="Прямоугольник 6"/>
          <p:cNvSpPr>
            <a:spLocks noChangeArrowheads="1"/>
          </p:cNvSpPr>
          <p:nvPr/>
        </p:nvSpPr>
        <p:spPr bwMode="auto">
          <a:xfrm>
            <a:off x="1258888" y="3357563"/>
            <a:ext cx="8137525" cy="522287"/>
          </a:xfrm>
          <a:prstGeom prst="rect">
            <a:avLst/>
          </a:prstGeom>
          <a:noFill/>
          <a:ln w="9525">
            <a:noFill/>
            <a:miter lim="800000"/>
            <a:headEnd/>
            <a:tailEnd/>
          </a:ln>
        </p:spPr>
        <p:txBody>
          <a:bodyPr>
            <a:spAutoFit/>
          </a:bodyPr>
          <a:lstStyle/>
          <a:p>
            <a:r>
              <a:rPr lang="ru-RU" sz="2800" b="1" i="1" dirty="0">
                <a:latin typeface="Calibri" pitchFamily="34" charset="0"/>
              </a:rPr>
              <a:t>        </a:t>
            </a:r>
            <a:endParaRPr lang="ru-RU" sz="2800" dirty="0">
              <a:latin typeface="Calibri" pitchFamily="34" charset="0"/>
            </a:endParaRPr>
          </a:p>
        </p:txBody>
      </p:sp>
      <p:sp>
        <p:nvSpPr>
          <p:cNvPr id="8" name="Прямоугольник 7"/>
          <p:cNvSpPr/>
          <p:nvPr/>
        </p:nvSpPr>
        <p:spPr>
          <a:xfrm>
            <a:off x="4427984" y="0"/>
            <a:ext cx="4536504" cy="1569660"/>
          </a:xfrm>
          <a:prstGeom prst="rect">
            <a:avLst/>
          </a:prstGeom>
          <a:noFill/>
        </p:spPr>
        <p:txBody>
          <a:bodyPr wrap="square" lIns="91440" tIns="45720" rIns="91440" bIns="45720">
            <a:spAutoFit/>
          </a:bodyPr>
          <a:lstStyle/>
          <a:p>
            <a:pPr algn="ctr"/>
            <a:r>
              <a:rPr lang="ru-RU" sz="4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onotype Corsiva" pitchFamily="66" charset="0"/>
              </a:rPr>
              <a:t>ВОВЛЕЧЕНИЕ РОДИТЕЛЕЙ</a:t>
            </a:r>
            <a:endParaRPr lang="ru-RU" sz="4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onotype Corsiva" pitchFamily="66" charset="0"/>
            </a:endParaRPr>
          </a:p>
        </p:txBody>
      </p:sp>
      <p:sp>
        <p:nvSpPr>
          <p:cNvPr id="9" name="TextBox 8"/>
          <p:cNvSpPr txBox="1"/>
          <p:nvPr/>
        </p:nvSpPr>
        <p:spPr>
          <a:xfrm>
            <a:off x="1403648" y="3212976"/>
            <a:ext cx="7560840" cy="584775"/>
          </a:xfrm>
          <a:prstGeom prst="rect">
            <a:avLst/>
          </a:prstGeom>
          <a:noFill/>
        </p:spPr>
        <p:txBody>
          <a:bodyPr wrap="square" rtlCol="0">
            <a:spAutoFit/>
          </a:bodyPr>
          <a:lstStyle/>
          <a:p>
            <a:r>
              <a:rPr lang="ru-RU" sz="1600" b="1" i="1" dirty="0" smtClean="0">
                <a:solidFill>
                  <a:srgbClr val="C00000"/>
                </a:solidFill>
              </a:rPr>
              <a:t>В ПРОЕКТНУЮ ДЕЯТЕЛЬНОСТЬ МОЖНО И НУЖНО ВОВЛЕКАТЬ РОДИТЕЛЕЙ, НАПИСАВ, НАПРИМЕР, ТАКОЕ ОБЬЯВЛЕНИЕ:</a:t>
            </a:r>
            <a:endParaRPr lang="ru-RU" sz="1600" b="1" i="1" dirty="0">
              <a:solidFill>
                <a:srgbClr val="C00000"/>
              </a:solidFill>
            </a:endParaRPr>
          </a:p>
        </p:txBody>
      </p:sp>
      <p:sp>
        <p:nvSpPr>
          <p:cNvPr id="10" name="Скругленная прямоугольная выноска 9"/>
          <p:cNvSpPr/>
          <p:nvPr/>
        </p:nvSpPr>
        <p:spPr>
          <a:xfrm rot="11006715">
            <a:off x="1400441" y="3989121"/>
            <a:ext cx="6850032" cy="2072625"/>
          </a:xfrm>
          <a:prstGeom prst="wedgeRoundRectCallout">
            <a:avLst>
              <a:gd name="adj1" fmla="val -57049"/>
              <a:gd name="adj2" fmla="val 79119"/>
              <a:gd name="adj3" fmla="val 16667"/>
            </a:avLst>
          </a:prstGeom>
          <a:solidFill>
            <a:srgbClr val="CC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p:cNvSpPr txBox="1"/>
          <p:nvPr/>
        </p:nvSpPr>
        <p:spPr>
          <a:xfrm rot="375912">
            <a:off x="1511580" y="4041829"/>
            <a:ext cx="6592173" cy="2862322"/>
          </a:xfrm>
          <a:prstGeom prst="rect">
            <a:avLst/>
          </a:prstGeom>
          <a:noFill/>
        </p:spPr>
        <p:txBody>
          <a:bodyPr wrap="square" rtlCol="0">
            <a:spAutoFit/>
          </a:bodyPr>
          <a:lstStyle/>
          <a:p>
            <a:pPr algn="ctr"/>
            <a:r>
              <a:rPr lang="ru-RU" sz="1400" b="1" dirty="0" smtClean="0">
                <a:latin typeface="Arial Black" panose="020B0A04020102020204" pitchFamily="34" charset="0"/>
              </a:rPr>
              <a:t>Дорогие мамы и папы!</a:t>
            </a:r>
          </a:p>
          <a:p>
            <a:r>
              <a:rPr lang="ru-RU" sz="1400" b="1" dirty="0" smtClean="0">
                <a:latin typeface="Arial Black" panose="020B0A04020102020204" pitchFamily="34" charset="0"/>
              </a:rPr>
              <a:t>Пока мы ещё маленькие, </a:t>
            </a:r>
            <a:r>
              <a:rPr lang="ru-RU" sz="1400" b="1" dirty="0">
                <a:latin typeface="Arial Black" panose="020B0A04020102020204" pitchFamily="34" charset="0"/>
              </a:rPr>
              <a:t>н</a:t>
            </a:r>
            <a:r>
              <a:rPr lang="ru-RU" sz="1400" b="1" dirty="0" smtClean="0">
                <a:latin typeface="Arial Black" panose="020B0A04020102020204" pitchFamily="34" charset="0"/>
              </a:rPr>
              <a:t>о когда вырастем большими, обязательно станем космонавтами или космическими туристами. В космос, конечно, без специальной подготовки не полетишь. Мы хотим многое узнать о космосе, но без вашей помощи нам не обойтись! Мы будем вам благодарны, если вы принесёте для нас бумагу, старые журналы, коробки, картинки и книги о космосе.</a:t>
            </a:r>
          </a:p>
          <a:p>
            <a:r>
              <a:rPr lang="ru-RU" sz="1400" b="1" dirty="0">
                <a:latin typeface="Arial Black" panose="020B0A04020102020204" pitchFamily="34" charset="0"/>
              </a:rPr>
              <a:t> </a:t>
            </a:r>
            <a:r>
              <a:rPr lang="ru-RU" sz="1400" b="1" dirty="0" smtClean="0">
                <a:latin typeface="Arial Black" panose="020B0A04020102020204" pitchFamily="34" charset="0"/>
              </a:rPr>
              <a:t>                           Ваши будущие космонавты.</a:t>
            </a:r>
          </a:p>
          <a:p>
            <a:r>
              <a:rPr lang="ru-RU" b="1" dirty="0"/>
              <a:t> </a:t>
            </a:r>
            <a:endParaRPr lang="ru-RU" b="1" dirty="0" smtClean="0"/>
          </a:p>
          <a:p>
            <a:endParaRPr lang="ru-RU" b="1" dirty="0" smtClean="0"/>
          </a:p>
          <a:p>
            <a:endParaRPr lang="ru-RU" b="1" dirty="0"/>
          </a:p>
        </p:txBody>
      </p:sp>
    </p:spTree>
  </p:cSld>
  <p:clrMapOvr>
    <a:masterClrMapping/>
  </p:clrMapOvr>
  <p:transition spd="slow" advClick="0" advTm="2460">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5"/>
          <p:cNvSpPr>
            <a:spLocks noGrp="1"/>
          </p:cNvSpPr>
          <p:nvPr>
            <p:ph type="ctrTitle" idx="4294967295"/>
          </p:nvPr>
        </p:nvSpPr>
        <p:spPr>
          <a:xfrm>
            <a:off x="685800" y="2130425"/>
            <a:ext cx="7772400" cy="1470025"/>
          </a:xfrm>
        </p:spPr>
        <p:txBody>
          <a:bodyPr/>
          <a:lstStyle/>
          <a:p>
            <a:pPr eaLnBrk="1" hangingPunct="1"/>
            <a:endParaRPr lang="ru-RU" dirty="0" smtClean="0"/>
          </a:p>
        </p:txBody>
      </p:sp>
      <p:sp>
        <p:nvSpPr>
          <p:cNvPr id="16386" name="Rectangle 6"/>
          <p:cNvSpPr>
            <a:spLocks noGrp="1"/>
          </p:cNvSpPr>
          <p:nvPr>
            <p:ph type="subTitle" idx="4294967295"/>
          </p:nvPr>
        </p:nvSpPr>
        <p:spPr>
          <a:xfrm>
            <a:off x="1371600" y="3886200"/>
            <a:ext cx="6400800" cy="1752600"/>
          </a:xfrm>
        </p:spPr>
        <p:txBody>
          <a:bodyPr/>
          <a:lstStyle/>
          <a:p>
            <a:pPr marL="0" indent="0" algn="ctr" eaLnBrk="1" hangingPunct="1">
              <a:buFont typeface="Arial" charset="0"/>
              <a:buNone/>
            </a:pPr>
            <a:endParaRPr lang="ru-RU" dirty="0" smtClean="0"/>
          </a:p>
        </p:txBody>
      </p:sp>
      <p:pic>
        <p:nvPicPr>
          <p:cNvPr id="16387" name="Picture 7" descr="шаблон 2 б"/>
          <p:cNvPicPr>
            <a:picLocks noChangeAspect="1" noChangeArrowheads="1"/>
          </p:cNvPicPr>
          <p:nvPr/>
        </p:nvPicPr>
        <p:blipFill>
          <a:blip r:embed="rId3" cstate="screen"/>
          <a:srcRect/>
          <a:stretch>
            <a:fillRect/>
          </a:stretch>
        </p:blipFill>
        <p:spPr bwMode="auto">
          <a:xfrm>
            <a:off x="0" y="-19618"/>
            <a:ext cx="9144000" cy="6877618"/>
          </a:xfrm>
          <a:prstGeom prst="rect">
            <a:avLst/>
          </a:prstGeom>
          <a:noFill/>
          <a:ln w="9525">
            <a:noFill/>
            <a:miter lim="800000"/>
            <a:headEnd/>
            <a:tailEnd/>
          </a:ln>
        </p:spPr>
      </p:pic>
      <p:sp>
        <p:nvSpPr>
          <p:cNvPr id="3" name="Прямоугольник 2"/>
          <p:cNvSpPr/>
          <p:nvPr/>
        </p:nvSpPr>
        <p:spPr>
          <a:xfrm>
            <a:off x="2123728" y="797511"/>
            <a:ext cx="6624736" cy="5539978"/>
          </a:xfrm>
          <a:prstGeom prst="rect">
            <a:avLst/>
          </a:prstGeom>
        </p:spPr>
        <p:txBody>
          <a:bodyPr wrap="square">
            <a:spAutoFit/>
          </a:bodyPr>
          <a:lstStyle/>
          <a:p>
            <a:pPr marL="137160" algn="ctr"/>
            <a:r>
              <a:rPr lang="ru-RU" sz="2000" dirty="0" smtClean="0">
                <a:latin typeface="Franklin Gothic Demi Cond" pitchFamily="34" charset="0"/>
              </a:rPr>
              <a:t>   </a:t>
            </a:r>
          </a:p>
          <a:p>
            <a:pPr marL="137160" algn="just"/>
            <a:r>
              <a:rPr lang="ru-RU" sz="2000" dirty="0" smtClean="0">
                <a:latin typeface="Franklin Gothic Demi Cond" pitchFamily="34" charset="0"/>
              </a:rPr>
              <a:t>            В </a:t>
            </a:r>
            <a:r>
              <a:rPr lang="ru-RU" sz="2000" dirty="0">
                <a:latin typeface="Franklin Gothic Demi Cond" pitchFamily="34" charset="0"/>
              </a:rPr>
              <a:t>настоящее время государство поставило перед образовательными учреждениями достаточно ясную и важную задачу: подготовить как можно более активное и любознательное молодое поколение. </a:t>
            </a:r>
            <a:endParaRPr lang="ru-RU" sz="2000" dirty="0" smtClean="0">
              <a:latin typeface="Franklin Gothic Demi Cond" pitchFamily="34" charset="0"/>
            </a:endParaRPr>
          </a:p>
          <a:p>
            <a:pPr marL="137160" algn="just"/>
            <a:r>
              <a:rPr lang="ru-RU" sz="2000" dirty="0" smtClean="0">
                <a:latin typeface="Franklin Gothic Demi Cond" pitchFamily="34" charset="0"/>
              </a:rPr>
              <a:t>Стоит актуальным вопрос создания </a:t>
            </a:r>
            <a:r>
              <a:rPr lang="ru-RU" sz="2000" dirty="0">
                <a:latin typeface="Franklin Gothic Demi Cond" pitchFamily="34" charset="0"/>
              </a:rPr>
              <a:t>системы работы по внедрению в образовательный процесс ДОУ метода проектов</a:t>
            </a:r>
            <a:r>
              <a:rPr lang="ru-RU" sz="2000" dirty="0" smtClean="0">
                <a:latin typeface="Franklin Gothic Demi Cond" pitchFamily="34" charset="0"/>
              </a:rPr>
              <a:t>.</a:t>
            </a:r>
            <a:r>
              <a:rPr lang="ru-RU" sz="2000" dirty="0">
                <a:latin typeface="Franklin Gothic Demi Cond" pitchFamily="34" charset="0"/>
              </a:rPr>
              <a:t> </a:t>
            </a:r>
            <a:endParaRPr lang="ru-RU" sz="2000" dirty="0" smtClean="0">
              <a:latin typeface="Franklin Gothic Demi Cond" pitchFamily="34" charset="0"/>
            </a:endParaRPr>
          </a:p>
          <a:p>
            <a:pPr marL="137160" algn="just"/>
            <a:r>
              <a:rPr lang="ru-RU" sz="2000" dirty="0" smtClean="0">
                <a:latin typeface="Franklin Gothic Demi Cond" pitchFamily="34" charset="0"/>
              </a:rPr>
              <a:t>          Большинство </a:t>
            </a:r>
            <a:r>
              <a:rPr lang="ru-RU" sz="2000" dirty="0">
                <a:latin typeface="Franklin Gothic Demi Cond" pitchFamily="34" charset="0"/>
              </a:rPr>
              <a:t>педагогов осознают необходимость развития каждого </a:t>
            </a:r>
            <a:r>
              <a:rPr lang="ru-RU" sz="2000" dirty="0" smtClean="0">
                <a:latin typeface="Franklin Gothic Demi Cond" pitchFamily="34" charset="0"/>
              </a:rPr>
              <a:t>ребенка, </a:t>
            </a:r>
            <a:r>
              <a:rPr lang="ru-RU" sz="2000" dirty="0">
                <a:latin typeface="Franklin Gothic Demi Cond" pitchFamily="34" charset="0"/>
              </a:rPr>
              <a:t>как </a:t>
            </a:r>
            <a:r>
              <a:rPr lang="ru-RU" sz="2000" dirty="0" smtClean="0">
                <a:latin typeface="Franklin Gothic Demi Cond" pitchFamily="34" charset="0"/>
              </a:rPr>
              <a:t>индивидуальной  </a:t>
            </a:r>
            <a:r>
              <a:rPr lang="ru-RU" sz="2000" dirty="0">
                <a:latin typeface="Franklin Gothic Demi Cond" pitchFamily="34" charset="0"/>
              </a:rPr>
              <a:t>личности. Однако специалисты затрудняются в определении факторов, влияющих на успешность продвижения ребенка в образовательном процессе. Уникальным средством обеспечения сотрудничества, сотворчества детей и взрослых, способом реализации личностно-ориентированного подхода к образованию является технология проектирования.</a:t>
            </a:r>
          </a:p>
          <a:p>
            <a:pPr marL="137160"/>
            <a:endParaRPr lang="ru-RU" dirty="0"/>
          </a:p>
          <a:p>
            <a:pPr marL="137160"/>
            <a:r>
              <a:rPr lang="ru-RU" dirty="0" smtClean="0"/>
              <a:t>.</a:t>
            </a:r>
            <a:endParaRPr lang="ru-RU" dirty="0"/>
          </a:p>
          <a:p>
            <a:pPr marL="137160" indent="0">
              <a:buNone/>
            </a:pPr>
            <a:endParaRPr lang="ru-RU" dirty="0"/>
          </a:p>
        </p:txBody>
      </p:sp>
      <p:sp>
        <p:nvSpPr>
          <p:cNvPr id="8" name="Прямоугольник 7"/>
          <p:cNvSpPr/>
          <p:nvPr/>
        </p:nvSpPr>
        <p:spPr>
          <a:xfrm>
            <a:off x="2987824" y="0"/>
            <a:ext cx="5400600" cy="923330"/>
          </a:xfrm>
          <a:prstGeom prst="rect">
            <a:avLst/>
          </a:prstGeom>
          <a:noFill/>
        </p:spPr>
        <p:txBody>
          <a:bodyPr wrap="square" lIns="91440" tIns="45720" rIns="91440" bIns="45720">
            <a:spAutoFit/>
          </a:bodyPr>
          <a:lstStyle/>
          <a:p>
            <a:pPr algn="ctr"/>
            <a:r>
              <a:rPr lang="ru-RU"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Calibri" pitchFamily="34" charset="0"/>
              </a:rPr>
              <a:t>Актуальность</a:t>
            </a:r>
            <a:endParaRPr lang="ru-RU"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ustDataLst>
      <p:tags r:id="rId1"/>
    </p:custDataLst>
    <p:extLst>
      <p:ext uri="{BB962C8B-B14F-4D97-AF65-F5344CB8AC3E}">
        <p14:creationId xmlns:p14="http://schemas.microsoft.com/office/powerpoint/2010/main" val="4111135033"/>
      </p:ext>
    </p:extLst>
  </p:cSld>
  <p:clrMapOvr>
    <a:masterClrMapping/>
  </p:clrMapOvr>
  <p:transition spd="slow" advTm="11319">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grpSp>
        <p:nvGrpSpPr>
          <p:cNvPr id="4" name="Группа 3"/>
          <p:cNvGrpSpPr/>
          <p:nvPr/>
        </p:nvGrpSpPr>
        <p:grpSpPr>
          <a:xfrm>
            <a:off x="0" y="0"/>
            <a:ext cx="9144000" cy="6858000"/>
            <a:chOff x="0" y="0"/>
            <a:chExt cx="9144000" cy="6858000"/>
          </a:xfrm>
        </p:grpSpPr>
        <p:pic>
          <p:nvPicPr>
            <p:cNvPr id="5" name="Picture 4" descr="шаблон 2 в"/>
            <p:cNvPicPr>
              <a:picLocks noChangeAspect="1" noChangeArrowheads="1"/>
            </p:cNvPicPr>
            <p:nvPr/>
          </p:nvPicPr>
          <p:blipFill>
            <a:blip r:embed="rId2" cstate="screen"/>
            <a:srcRect/>
            <a:stretch>
              <a:fillRect/>
            </a:stretch>
          </p:blipFill>
          <p:spPr bwMode="auto">
            <a:xfrm>
              <a:off x="0" y="0"/>
              <a:ext cx="9144000" cy="6858000"/>
            </a:xfrm>
            <a:prstGeom prst="rect">
              <a:avLst/>
            </a:prstGeom>
            <a:noFill/>
            <a:ln w="9525">
              <a:noFill/>
              <a:miter lim="800000"/>
              <a:headEnd/>
              <a:tailEnd/>
            </a:ln>
          </p:spPr>
        </p:pic>
        <p:sp>
          <p:nvSpPr>
            <p:cNvPr id="6" name="Блок-схема: документ 5"/>
            <p:cNvSpPr/>
            <p:nvPr/>
          </p:nvSpPr>
          <p:spPr>
            <a:xfrm>
              <a:off x="179512" y="2119884"/>
              <a:ext cx="2736304" cy="1887566"/>
            </a:xfrm>
            <a:prstGeom prst="flowChartDocumen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dirty="0" smtClean="0">
                  <a:solidFill>
                    <a:srgbClr val="FF0000"/>
                  </a:solidFill>
                  <a:latin typeface="Arial Black" pitchFamily="34" charset="0"/>
                </a:rPr>
                <a:t>4 этап</a:t>
              </a:r>
            </a:p>
            <a:p>
              <a:pPr algn="ctr"/>
              <a:r>
                <a:rPr lang="ru-RU" dirty="0" smtClean="0">
                  <a:solidFill>
                    <a:srgbClr val="FF0000"/>
                  </a:solidFill>
                  <a:latin typeface="Arial Black" pitchFamily="34" charset="0"/>
                </a:rPr>
                <a:t>Презентация проекта:</a:t>
              </a:r>
            </a:p>
            <a:p>
              <a:pPr algn="ctr"/>
              <a:r>
                <a:rPr lang="ru-RU" dirty="0">
                  <a:solidFill>
                    <a:srgbClr val="FF0000"/>
                  </a:solidFill>
                  <a:latin typeface="Arial Black" pitchFamily="34" charset="0"/>
                </a:rPr>
                <a:t>п</a:t>
              </a:r>
              <a:r>
                <a:rPr lang="ru-RU" dirty="0" smtClean="0">
                  <a:solidFill>
                    <a:srgbClr val="FF0000"/>
                  </a:solidFill>
                  <a:latin typeface="Arial Black" pitchFamily="34" charset="0"/>
                </a:rPr>
                <a:t>одведение итогов</a:t>
              </a:r>
            </a:p>
            <a:p>
              <a:pPr algn="ctr"/>
              <a:r>
                <a:rPr lang="ru-RU" dirty="0" smtClean="0">
                  <a:solidFill>
                    <a:srgbClr val="FF0000"/>
                  </a:solidFill>
                  <a:latin typeface="Arial Black" pitchFamily="34" charset="0"/>
                </a:rPr>
                <a:t>(рефлексия)</a:t>
              </a:r>
              <a:endParaRPr lang="ru-RU" dirty="0" smtClean="0">
                <a:solidFill>
                  <a:srgbClr val="FF0000"/>
                </a:solidFill>
                <a:latin typeface="Arial Black" pitchFamily="34" charset="0"/>
              </a:endParaRPr>
            </a:p>
          </p:txBody>
        </p:sp>
        <p:sp>
          <p:nvSpPr>
            <p:cNvPr id="7" name="Блок-схема: документ 6"/>
            <p:cNvSpPr/>
            <p:nvPr/>
          </p:nvSpPr>
          <p:spPr>
            <a:xfrm>
              <a:off x="4393382" y="2532145"/>
              <a:ext cx="4572000" cy="3826783"/>
            </a:xfrm>
            <a:prstGeom prst="flowChartDocument">
              <a:avLst/>
            </a:prstGeom>
          </p:spPr>
          <p:style>
            <a:lnRef idx="1">
              <a:schemeClr val="accent2"/>
            </a:lnRef>
            <a:fillRef idx="2">
              <a:schemeClr val="accent2"/>
            </a:fillRef>
            <a:effectRef idx="1">
              <a:schemeClr val="accent2"/>
            </a:effectRef>
            <a:fontRef idx="minor">
              <a:schemeClr val="dk1"/>
            </a:fontRef>
          </p:style>
          <p:txBody>
            <a:bodyPr rtlCol="0" anchor="ctr"/>
            <a:lstStyle/>
            <a:p>
              <a:pPr marL="342900" indent="-342900">
                <a:buFont typeface="Arial" pitchFamily="34" charset="0"/>
                <a:buChar char="•"/>
              </a:pPr>
              <a:r>
                <a:rPr lang="ru-RU" sz="2000" b="1" dirty="0">
                  <a:solidFill>
                    <a:schemeClr val="accent3">
                      <a:lumMod val="50000"/>
                    </a:schemeClr>
                  </a:solidFill>
                  <a:latin typeface="Franklin Gothic Medium" pitchFamily="34" charset="0"/>
                </a:rPr>
                <a:t>организация  презентации  проекта (праздник,  занятие,  досуг), составление книги, альбома совместно с </a:t>
              </a:r>
              <a:r>
                <a:rPr lang="ru-RU" sz="2000" b="1" dirty="0" smtClean="0">
                  <a:solidFill>
                    <a:schemeClr val="accent3">
                      <a:lumMod val="50000"/>
                    </a:schemeClr>
                  </a:solidFill>
                  <a:latin typeface="Franklin Gothic Medium" pitchFamily="34" charset="0"/>
                </a:rPr>
                <a:t>детьми;</a:t>
              </a:r>
            </a:p>
            <a:p>
              <a:pPr marL="342900" indent="-342900">
                <a:buFont typeface="Arial" pitchFamily="34" charset="0"/>
                <a:buChar char="•"/>
              </a:pPr>
              <a:r>
                <a:rPr lang="ru-RU" sz="2000" b="1" dirty="0" smtClean="0">
                  <a:solidFill>
                    <a:schemeClr val="accent3">
                      <a:lumMod val="50000"/>
                    </a:schemeClr>
                  </a:solidFill>
                  <a:latin typeface="Franklin Gothic Medium" pitchFamily="34" charset="0"/>
                </a:rPr>
                <a:t>подведение  </a:t>
              </a:r>
              <a:r>
                <a:rPr lang="ru-RU" sz="2000" b="1" dirty="0">
                  <a:solidFill>
                    <a:schemeClr val="accent3">
                      <a:lumMod val="50000"/>
                    </a:schemeClr>
                  </a:solidFill>
                  <a:latin typeface="Franklin Gothic Medium" pitchFamily="34" charset="0"/>
                </a:rPr>
                <a:t>итогов (выступление  на  педсовете,  родительском  собрании;  обобщение опыта работы). </a:t>
              </a:r>
            </a:p>
          </p:txBody>
        </p:sp>
        <p:sp>
          <p:nvSpPr>
            <p:cNvPr id="8" name="Стрелка углом вверх 7"/>
            <p:cNvSpPr/>
            <p:nvPr/>
          </p:nvSpPr>
          <p:spPr>
            <a:xfrm rot="5400000">
              <a:off x="2195736" y="4221088"/>
              <a:ext cx="1440160" cy="1440160"/>
            </a:xfrm>
            <a:prstGeom prst="bentUp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9" name="Прямоугольник 8"/>
            <p:cNvSpPr/>
            <p:nvPr/>
          </p:nvSpPr>
          <p:spPr>
            <a:xfrm>
              <a:off x="1732283" y="220336"/>
              <a:ext cx="5240537" cy="523220"/>
            </a:xfrm>
            <a:prstGeom prst="rect">
              <a:avLst/>
            </a:prstGeom>
            <a:noFill/>
          </p:spPr>
          <p:txBody>
            <a:bodyPr wrap="none" lIns="91440" tIns="45720" rIns="91440" bIns="45720">
              <a:spAutoFit/>
            </a:bodyPr>
            <a:lstStyle/>
            <a:p>
              <a:pPr algn="ctr"/>
              <a:r>
                <a:rPr lang="ru-RU" sz="2800" b="1" cap="all" spc="0"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rPr>
                <a:t>Работа над проектом</a:t>
              </a:r>
              <a:endParaRPr lang="ru-RU" sz="2800" b="1" cap="all" spc="0" dirty="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endParaRPr>
            </a:p>
          </p:txBody>
        </p:sp>
      </p:grpSp>
    </p:spTree>
    <p:extLst>
      <p:ext uri="{BB962C8B-B14F-4D97-AF65-F5344CB8AC3E}">
        <p14:creationId xmlns:p14="http://schemas.microsoft.com/office/powerpoint/2010/main" val="2121574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0" y="21814"/>
            <a:ext cx="9268848" cy="7007586"/>
            <a:chOff x="-1" y="48780"/>
            <a:chExt cx="10949675" cy="7511209"/>
          </a:xfrm>
        </p:grpSpPr>
        <p:pic>
          <p:nvPicPr>
            <p:cNvPr id="5" name="Picture 4" descr="шаблон 2 в"/>
            <p:cNvPicPr>
              <a:picLocks noChangeAspect="1" noChangeArrowheads="1"/>
            </p:cNvPicPr>
            <p:nvPr/>
          </p:nvPicPr>
          <p:blipFill rotWithShape="1">
            <a:blip r:embed="rId2" cstate="screen"/>
            <a:srcRect t="31158" b="-380"/>
            <a:stretch/>
          </p:blipFill>
          <p:spPr bwMode="auto">
            <a:xfrm>
              <a:off x="-1" y="48780"/>
              <a:ext cx="10949675" cy="7511209"/>
            </a:xfrm>
            <a:prstGeom prst="rect">
              <a:avLst/>
            </a:prstGeom>
            <a:noFill/>
            <a:ln w="9525">
              <a:noFill/>
              <a:miter lim="800000"/>
              <a:headEnd/>
              <a:tailEnd/>
            </a:ln>
          </p:spPr>
        </p:pic>
        <p:sp>
          <p:nvSpPr>
            <p:cNvPr id="7" name="Блок-схема: документ 6"/>
            <p:cNvSpPr/>
            <p:nvPr/>
          </p:nvSpPr>
          <p:spPr>
            <a:xfrm>
              <a:off x="297129" y="1462525"/>
              <a:ext cx="10207926" cy="5711549"/>
            </a:xfrm>
            <a:prstGeom prst="flowChartDocument">
              <a:avLst/>
            </a:prstGeom>
          </p:spPr>
          <p:style>
            <a:lnRef idx="1">
              <a:schemeClr val="accent2"/>
            </a:lnRef>
            <a:fillRef idx="2">
              <a:schemeClr val="accent2"/>
            </a:fillRef>
            <a:effectRef idx="1">
              <a:schemeClr val="accent2"/>
            </a:effectRef>
            <a:fontRef idx="minor">
              <a:schemeClr val="dk1"/>
            </a:fontRef>
          </p:style>
          <p:txBody>
            <a:bodyPr rtlCol="0" anchor="ctr"/>
            <a:lstStyle/>
            <a:p>
              <a:r>
                <a:rPr lang="ru-RU" sz="2000" b="1" dirty="0" smtClean="0">
                  <a:solidFill>
                    <a:schemeClr val="accent3">
                      <a:lumMod val="50000"/>
                    </a:schemeClr>
                  </a:solidFill>
                  <a:latin typeface="Franklin Gothic Medium" pitchFamily="34" charset="0"/>
                </a:rPr>
                <a:t>Должно быть аккуратным понятным, красочным.</a:t>
              </a:r>
            </a:p>
            <a:p>
              <a:r>
                <a:rPr lang="ru-RU" sz="2000" b="1" dirty="0" smtClean="0">
                  <a:solidFill>
                    <a:schemeClr val="accent3">
                      <a:lumMod val="50000"/>
                    </a:schemeClr>
                  </a:solidFill>
                  <a:latin typeface="Franklin Gothic Medium" pitchFamily="34" charset="0"/>
                </a:rPr>
                <a:t>  </a:t>
              </a:r>
              <a:endParaRPr lang="ru-RU" sz="2000" b="1" dirty="0">
                <a:solidFill>
                  <a:schemeClr val="accent3">
                    <a:lumMod val="50000"/>
                  </a:schemeClr>
                </a:solidFill>
                <a:latin typeface="Franklin Gothic Medium" pitchFamily="34" charset="0"/>
              </a:endParaRPr>
            </a:p>
            <a:p>
              <a:r>
                <a:rPr lang="ru-RU" sz="2000" b="1" dirty="0" smtClean="0">
                  <a:solidFill>
                    <a:schemeClr val="accent3">
                      <a:lumMod val="50000"/>
                    </a:schemeClr>
                  </a:solidFill>
                  <a:latin typeface="Franklin Gothic Medium" pitchFamily="34" charset="0"/>
                </a:rPr>
                <a:t>Оформляется по структуре:</a:t>
              </a:r>
            </a:p>
            <a:p>
              <a:pPr marL="457200" indent="-457200">
                <a:buAutoNum type="arabicPeriod"/>
              </a:pPr>
              <a:r>
                <a:rPr lang="ru-RU" sz="2000" b="1" dirty="0" smtClean="0">
                  <a:solidFill>
                    <a:schemeClr val="accent3">
                      <a:lumMod val="50000"/>
                    </a:schemeClr>
                  </a:solidFill>
                  <a:latin typeface="Franklin Gothic Medium" pitchFamily="34" charset="0"/>
                </a:rPr>
                <a:t>Название проекта</a:t>
              </a:r>
            </a:p>
            <a:p>
              <a:pPr marL="457200" indent="-457200">
                <a:buAutoNum type="arabicPeriod"/>
              </a:pPr>
              <a:r>
                <a:rPr lang="ru-RU" sz="2000" b="1" dirty="0" smtClean="0">
                  <a:solidFill>
                    <a:schemeClr val="accent3">
                      <a:lumMod val="50000"/>
                    </a:schemeClr>
                  </a:solidFill>
                  <a:latin typeface="Franklin Gothic Medium" pitchFamily="34" charset="0"/>
                </a:rPr>
                <a:t>Участники</a:t>
              </a:r>
            </a:p>
            <a:p>
              <a:pPr marL="457200" indent="-457200">
                <a:buAutoNum type="arabicPeriod"/>
              </a:pPr>
              <a:r>
                <a:rPr lang="ru-RU" sz="2000" b="1" dirty="0" smtClean="0">
                  <a:solidFill>
                    <a:schemeClr val="accent3">
                      <a:lumMod val="50000"/>
                    </a:schemeClr>
                  </a:solidFill>
                  <a:latin typeface="Franklin Gothic Medium" pitchFamily="34" charset="0"/>
                </a:rPr>
                <a:t>Длительность проекта</a:t>
              </a:r>
            </a:p>
            <a:p>
              <a:pPr marL="457200" indent="-457200">
                <a:buAutoNum type="arabicPeriod"/>
              </a:pPr>
              <a:r>
                <a:rPr lang="ru-RU" sz="2000" b="1" dirty="0" smtClean="0">
                  <a:solidFill>
                    <a:schemeClr val="accent3">
                      <a:lumMod val="50000"/>
                    </a:schemeClr>
                  </a:solidFill>
                  <a:latin typeface="Franklin Gothic Medium" pitchFamily="34" charset="0"/>
                </a:rPr>
                <a:t>Тип проекта (творческий, познавательно-исследовательский, нормативный  и т.д.)</a:t>
              </a:r>
            </a:p>
            <a:p>
              <a:pPr marL="457200" indent="-457200">
                <a:buAutoNum type="arabicPeriod"/>
              </a:pPr>
              <a:r>
                <a:rPr lang="ru-RU" sz="2000" b="1" dirty="0" smtClean="0">
                  <a:solidFill>
                    <a:schemeClr val="accent3">
                      <a:lumMod val="50000"/>
                    </a:schemeClr>
                  </a:solidFill>
                  <a:latin typeface="Franklin Gothic Medium" pitchFamily="34" charset="0"/>
                </a:rPr>
                <a:t>Цели и задачи (педагогические)</a:t>
              </a:r>
            </a:p>
            <a:p>
              <a:pPr marL="457200" indent="-457200">
                <a:buAutoNum type="arabicPeriod"/>
              </a:pPr>
              <a:r>
                <a:rPr lang="ru-RU" sz="2000" b="1" dirty="0" smtClean="0">
                  <a:solidFill>
                    <a:schemeClr val="accent3">
                      <a:lumMod val="50000"/>
                    </a:schemeClr>
                  </a:solidFill>
                  <a:latin typeface="Franklin Gothic Medium" pitchFamily="34" charset="0"/>
                </a:rPr>
                <a:t>Этапы проекта:</a:t>
              </a:r>
            </a:p>
            <a:p>
              <a:pPr marL="717550" indent="-361950">
                <a:buFont typeface="+mj-lt"/>
                <a:buAutoNum type="romanUcPeriod"/>
              </a:pPr>
              <a:r>
                <a:rPr lang="ru-RU" sz="2000" b="1" dirty="0">
                  <a:solidFill>
                    <a:schemeClr val="accent3">
                      <a:lumMod val="50000"/>
                    </a:schemeClr>
                  </a:solidFill>
                  <a:latin typeface="Franklin Gothic Medium" pitchFamily="34" charset="0"/>
                </a:rPr>
                <a:t> </a:t>
              </a:r>
              <a:r>
                <a:rPr lang="ru-RU" sz="2000" b="1" dirty="0" smtClean="0">
                  <a:solidFill>
                    <a:schemeClr val="accent3">
                      <a:lumMod val="50000"/>
                    </a:schemeClr>
                  </a:solidFill>
                  <a:latin typeface="Franklin Gothic Medium" pitchFamily="34" charset="0"/>
                </a:rPr>
                <a:t>Зачин проекта (мотивация участников, постановка цели)</a:t>
              </a:r>
            </a:p>
            <a:p>
              <a:pPr marL="717550" indent="-361950">
                <a:buFont typeface="+mj-lt"/>
                <a:buAutoNum type="romanUcPeriod"/>
              </a:pPr>
              <a:r>
                <a:rPr lang="ru-RU" sz="2000" b="1" dirty="0" smtClean="0">
                  <a:solidFill>
                    <a:schemeClr val="accent3">
                      <a:lumMod val="50000"/>
                    </a:schemeClr>
                  </a:solidFill>
                  <a:latin typeface="Franklin Gothic Medium" pitchFamily="34" charset="0"/>
                </a:rPr>
                <a:t>Планирование деятельности (табличка с тремя графами)</a:t>
              </a:r>
            </a:p>
            <a:p>
              <a:pPr marL="717550" indent="-361950">
                <a:buFont typeface="+mj-lt"/>
                <a:buAutoNum type="romanUcPeriod"/>
              </a:pPr>
              <a:r>
                <a:rPr lang="ru-RU" sz="2000" b="1" dirty="0" smtClean="0">
                  <a:solidFill>
                    <a:schemeClr val="accent3">
                      <a:lumMod val="50000"/>
                    </a:schemeClr>
                  </a:solidFill>
                  <a:latin typeface="Franklin Gothic Medium" pitchFamily="34" charset="0"/>
                </a:rPr>
                <a:t>Выполнение плана</a:t>
              </a:r>
            </a:p>
            <a:p>
              <a:pPr marL="717550" indent="-361950">
                <a:buFont typeface="+mj-lt"/>
                <a:buAutoNum type="romanUcPeriod"/>
              </a:pPr>
              <a:r>
                <a:rPr lang="ru-RU" sz="2000" b="1" dirty="0" smtClean="0">
                  <a:solidFill>
                    <a:schemeClr val="accent3">
                      <a:lumMod val="50000"/>
                    </a:schemeClr>
                  </a:solidFill>
                  <a:latin typeface="Franklin Gothic Medium" pitchFamily="34" charset="0"/>
                </a:rPr>
                <a:t>Презентация результатов (подведение итогов (рефлексия))</a:t>
              </a:r>
            </a:p>
            <a:p>
              <a:endParaRPr lang="ru-RU" sz="2000" b="1" dirty="0">
                <a:solidFill>
                  <a:schemeClr val="accent3">
                    <a:lumMod val="50000"/>
                  </a:schemeClr>
                </a:solidFill>
                <a:latin typeface="Franklin Gothic Medium" pitchFamily="34" charset="0"/>
              </a:endParaRPr>
            </a:p>
            <a:p>
              <a:endParaRPr lang="ru-RU" sz="2000" b="1" dirty="0" smtClean="0">
                <a:solidFill>
                  <a:schemeClr val="accent3">
                    <a:lumMod val="50000"/>
                  </a:schemeClr>
                </a:solidFill>
                <a:latin typeface="Franklin Gothic Medium" pitchFamily="34" charset="0"/>
              </a:endParaRPr>
            </a:p>
            <a:p>
              <a:endParaRPr lang="ru-RU" sz="2000" b="1" dirty="0">
                <a:solidFill>
                  <a:schemeClr val="accent3">
                    <a:lumMod val="50000"/>
                  </a:schemeClr>
                </a:solidFill>
                <a:latin typeface="Franklin Gothic Medium" pitchFamily="34" charset="0"/>
              </a:endParaRPr>
            </a:p>
          </p:txBody>
        </p:sp>
        <p:sp>
          <p:nvSpPr>
            <p:cNvPr id="9" name="Прямоугольник 8"/>
            <p:cNvSpPr/>
            <p:nvPr/>
          </p:nvSpPr>
          <p:spPr>
            <a:xfrm>
              <a:off x="1488055" y="264481"/>
              <a:ext cx="8251406" cy="560823"/>
            </a:xfrm>
            <a:prstGeom prst="rect">
              <a:avLst/>
            </a:prstGeom>
            <a:noFill/>
          </p:spPr>
          <p:txBody>
            <a:bodyPr wrap="square" lIns="91440" tIns="45720" rIns="91440" bIns="45720">
              <a:spAutoFit/>
            </a:bodyPr>
            <a:lstStyle/>
            <a:p>
              <a:pPr algn="ctr"/>
              <a:r>
                <a:rPr lang="ru-RU" sz="2800" b="1" cap="all" spc="0"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rPr>
                <a:t>Оформление проекта</a:t>
              </a:r>
              <a:endParaRPr lang="ru-RU" sz="2800" b="1" cap="all" spc="0" dirty="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endParaRPr>
            </a:p>
          </p:txBody>
        </p:sp>
      </p:grpSp>
    </p:spTree>
    <p:extLst>
      <p:ext uri="{BB962C8B-B14F-4D97-AF65-F5344CB8AC3E}">
        <p14:creationId xmlns:p14="http://schemas.microsoft.com/office/powerpoint/2010/main" val="4278297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p:nvPr>
        </p:nvSpPr>
        <p:spPr/>
        <p:txBody>
          <a:bodyPr/>
          <a:lstStyle/>
          <a:p>
            <a:pPr eaLnBrk="1" hangingPunct="1"/>
            <a:endParaRPr lang="ru-RU" smtClean="0"/>
          </a:p>
        </p:txBody>
      </p:sp>
      <p:sp>
        <p:nvSpPr>
          <p:cNvPr id="41986" name="Rectangle 3"/>
          <p:cNvSpPr>
            <a:spLocks noGrp="1"/>
          </p:cNvSpPr>
          <p:nvPr>
            <p:ph type="body" idx="1"/>
          </p:nvPr>
        </p:nvSpPr>
        <p:spPr/>
        <p:txBody>
          <a:bodyPr/>
          <a:lstStyle/>
          <a:p>
            <a:pPr eaLnBrk="1" hangingPunct="1"/>
            <a:endParaRPr lang="ru-RU" smtClean="0"/>
          </a:p>
        </p:txBody>
      </p:sp>
      <p:pic>
        <p:nvPicPr>
          <p:cNvPr id="41987" name="Picture 4" descr="шаблон 2 титульник"/>
          <p:cNvPicPr>
            <a:picLocks noChangeAspect="1" noChangeArrowheads="1"/>
          </p:cNvPicPr>
          <p:nvPr/>
        </p:nvPicPr>
        <p:blipFill>
          <a:blip r:embed="rId3" cstate="screen"/>
          <a:srcRect/>
          <a:stretch>
            <a:fillRect/>
          </a:stretch>
        </p:blipFill>
        <p:spPr bwMode="auto">
          <a:xfrm>
            <a:off x="0" y="19435"/>
            <a:ext cx="9144000" cy="6838565"/>
          </a:xfrm>
          <a:prstGeom prst="rect">
            <a:avLst/>
          </a:prstGeom>
          <a:noFill/>
          <a:ln w="9525">
            <a:noFill/>
            <a:miter lim="800000"/>
            <a:headEnd/>
            <a:tailEnd/>
          </a:ln>
        </p:spPr>
      </p:pic>
      <p:sp>
        <p:nvSpPr>
          <p:cNvPr id="2" name="Прямоугольник 1"/>
          <p:cNvSpPr/>
          <p:nvPr/>
        </p:nvSpPr>
        <p:spPr>
          <a:xfrm>
            <a:off x="1475656" y="3293616"/>
            <a:ext cx="6696744" cy="2554545"/>
          </a:xfrm>
          <a:prstGeom prst="rect">
            <a:avLst/>
          </a:prstGeom>
        </p:spPr>
        <p:txBody>
          <a:bodyPr wrap="square">
            <a:spAutoFit/>
          </a:bodyPr>
          <a:lstStyle/>
          <a:p>
            <a:pPr algn="ctr"/>
            <a:r>
              <a:rPr lang="ru-RU" sz="2000" dirty="0" smtClean="0">
                <a:solidFill>
                  <a:srgbClr val="009900"/>
                </a:solidFill>
                <a:latin typeface="Franklin Gothic Demi Cond" panose="020B0706030402020204" pitchFamily="34" charset="0"/>
              </a:rPr>
              <a:t>Таким </a:t>
            </a:r>
            <a:r>
              <a:rPr lang="ru-RU" sz="2000" dirty="0">
                <a:solidFill>
                  <a:srgbClr val="009900"/>
                </a:solidFill>
                <a:latin typeface="Franklin Gothic Demi Cond" panose="020B0706030402020204" pitchFamily="34" charset="0"/>
              </a:rPr>
              <a:t>образом, в ходе реализации проекта происходит формирование определенной позиции по конкретному вопросу у каждого ребенка, дети получают возможность раскрыть свою творческую жилку, показать всем свою индивидуальность. Все это крайне благоприятно сказывается на развитии личности ребенка, способствует формированию нормальной самооценки. Проще говоря, проекты идеально подготавливают дошкольников к их дальнейшему обучению в школе </a:t>
            </a:r>
          </a:p>
        </p:txBody>
      </p:sp>
      <p:sp>
        <p:nvSpPr>
          <p:cNvPr id="3" name="Прямоугольник 2"/>
          <p:cNvSpPr/>
          <p:nvPr/>
        </p:nvSpPr>
        <p:spPr>
          <a:xfrm>
            <a:off x="5724128" y="548680"/>
            <a:ext cx="2952328" cy="923330"/>
          </a:xfrm>
          <a:prstGeom prst="rect">
            <a:avLst/>
          </a:prstGeom>
          <a:noFill/>
        </p:spPr>
        <p:txBody>
          <a:bodyPr wrap="square" lIns="91440" tIns="45720" rIns="91440" bIns="45720">
            <a:spAutoFit/>
          </a:bodyPr>
          <a:lstStyle/>
          <a:p>
            <a:pPr algn="ctr"/>
            <a:r>
              <a:rPr lang="ru-RU"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Monotype Corsiva" panose="03010101010201010101" pitchFamily="66" charset="0"/>
              </a:rPr>
              <a:t>ВЫВОД:</a:t>
            </a:r>
            <a:endParaRPr lang="ru-RU"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Monotype Corsiva" panose="03010101010201010101" pitchFamily="66" charset="0"/>
            </a:endParaRPr>
          </a:p>
        </p:txBody>
      </p:sp>
    </p:spTree>
    <p:custDataLst>
      <p:tags r:id="rId1"/>
    </p:custDataLst>
  </p:cSld>
  <p:clrMapOvr>
    <a:masterClrMapping/>
  </p:clrMapOvr>
  <p:transition spd="slow" advClick="0" advTm="2514">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764704"/>
            <a:ext cx="8172650" cy="584775"/>
          </a:xfrm>
          <a:prstGeom prst="rect">
            <a:avLst/>
          </a:prstGeom>
          <a:noFill/>
        </p:spPr>
        <p:txBody>
          <a:bodyPr>
            <a:spAutoFit/>
          </a:bodyPr>
          <a:lstStyle/>
          <a:p>
            <a:pPr algn="ctr">
              <a:defRPr/>
            </a:pPr>
            <a:r>
              <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Спасибо за внимание!</a:t>
            </a:r>
          </a:p>
        </p:txBody>
      </p:sp>
      <p:pic>
        <p:nvPicPr>
          <p:cNvPr id="87043" name="Picture 3" descr="C:\Users\msi\Downloads\картинки по ДО\позн.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7024" y="1556792"/>
            <a:ext cx="6307890" cy="504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99860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7" descr="шаблон 2 б"/>
          <p:cNvPicPr>
            <a:picLocks noChangeAspect="1" noChangeArrowheads="1"/>
          </p:cNvPicPr>
          <p:nvPr/>
        </p:nvPicPr>
        <p:blipFill rotWithShape="1">
          <a:blip r:embed="rId2" cstate="screen"/>
          <a:srcRect l="30417"/>
          <a:stretch/>
        </p:blipFill>
        <p:spPr bwMode="auto">
          <a:xfrm>
            <a:off x="6176" y="-51070"/>
            <a:ext cx="9144000" cy="6877618"/>
          </a:xfrm>
          <a:prstGeom prst="rect">
            <a:avLst/>
          </a:prstGeom>
          <a:noFill/>
          <a:ln w="9525">
            <a:noFill/>
            <a:miter lim="800000"/>
            <a:headEnd/>
            <a:tailEnd/>
          </a:ln>
        </p:spPr>
      </p:pic>
      <p:sp>
        <p:nvSpPr>
          <p:cNvPr id="2" name="Заголовок 1"/>
          <p:cNvSpPr>
            <a:spLocks noGrp="1"/>
          </p:cNvSpPr>
          <p:nvPr>
            <p:ph type="title"/>
          </p:nvPr>
        </p:nvSpPr>
        <p:spPr>
          <a:xfrm>
            <a:off x="1769864" y="0"/>
            <a:ext cx="5616624" cy="418058"/>
          </a:xfrm>
        </p:spPr>
        <p:txBody>
          <a:bodyPr/>
          <a:lstStyle/>
          <a:p>
            <a:r>
              <a:rPr lang="ru-RU"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Calibri" pitchFamily="34" charset="0"/>
              </a:rPr>
              <a:t>Из истории:</a:t>
            </a:r>
            <a:endParaRPr lang="ru-RU" sz="3600" dirty="0"/>
          </a:p>
        </p:txBody>
      </p:sp>
      <p:pic>
        <p:nvPicPr>
          <p:cNvPr id="4" name="Picture 2" descr="C:\Users\USer\Downloads\img2.jpg"/>
          <p:cNvPicPr>
            <a:picLocks noGrp="1" noChangeAspect="1" noChangeArrowheads="1"/>
          </p:cNvPicPr>
          <p:nvPr>
            <p:ph idx="1"/>
          </p:nvPr>
        </p:nvPicPr>
        <p:blipFill rotWithShape="1">
          <a:blip r:embed="rId3" cstate="print"/>
          <a:srcRect l="9382" t="23242" r="10856" b="11328"/>
          <a:stretch/>
        </p:blipFill>
        <p:spPr bwMode="auto">
          <a:xfrm>
            <a:off x="179512" y="518164"/>
            <a:ext cx="4184948" cy="2574708"/>
          </a:xfrm>
          <a:prstGeom prst="rect">
            <a:avLst/>
          </a:prstGeom>
          <a:noFill/>
        </p:spPr>
      </p:pic>
      <p:pic>
        <p:nvPicPr>
          <p:cNvPr id="6" name="Picture 2" descr="C:\Users\USer\Downloads\img3.jpg"/>
          <p:cNvPicPr>
            <a:picLocks noChangeAspect="1" noChangeArrowheads="1"/>
          </p:cNvPicPr>
          <p:nvPr/>
        </p:nvPicPr>
        <p:blipFill rotWithShape="1">
          <a:blip r:embed="rId4" cstate="print"/>
          <a:srcRect l="13381" t="23291" r="9593" b="18905"/>
          <a:stretch/>
        </p:blipFill>
        <p:spPr bwMode="auto">
          <a:xfrm>
            <a:off x="4495800" y="476672"/>
            <a:ext cx="4648200" cy="2616200"/>
          </a:xfrm>
          <a:prstGeom prst="rect">
            <a:avLst/>
          </a:prstGeom>
          <a:noFill/>
          <a:ln w="9525">
            <a:noFill/>
            <a:miter lim="800000"/>
            <a:headEnd/>
            <a:tailEnd/>
          </a:ln>
        </p:spPr>
      </p:pic>
      <p:pic>
        <p:nvPicPr>
          <p:cNvPr id="7" name="Picture 2" descr="C:\Users\USer\Downloads\img4.jpg"/>
          <p:cNvPicPr>
            <a:picLocks noChangeAspect="1" noChangeArrowheads="1"/>
          </p:cNvPicPr>
          <p:nvPr/>
        </p:nvPicPr>
        <p:blipFill rotWithShape="1">
          <a:blip r:embed="rId5" cstate="print"/>
          <a:srcRect l="9382" t="25096" r="10646" b="16941"/>
          <a:stretch/>
        </p:blipFill>
        <p:spPr bwMode="auto">
          <a:xfrm>
            <a:off x="2411760" y="3392675"/>
            <a:ext cx="4826000" cy="2623344"/>
          </a:xfrm>
          <a:prstGeom prst="rect">
            <a:avLst/>
          </a:prstGeom>
          <a:noFill/>
          <a:ln w="9525">
            <a:noFill/>
            <a:miter lim="800000"/>
            <a:headEnd/>
            <a:tailEnd/>
          </a:ln>
        </p:spPr>
      </p:pic>
    </p:spTree>
    <p:extLst>
      <p:ext uri="{BB962C8B-B14F-4D97-AF65-F5344CB8AC3E}">
        <p14:creationId xmlns:p14="http://schemas.microsoft.com/office/powerpoint/2010/main" val="369725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4" name="Picture 7" descr="шаблон 2 б"/>
          <p:cNvPicPr>
            <a:picLocks noChangeAspect="1" noChangeArrowheads="1"/>
          </p:cNvPicPr>
          <p:nvPr/>
        </p:nvPicPr>
        <p:blipFill>
          <a:blip r:embed="rId2" cstate="screen"/>
          <a:srcRect/>
          <a:stretch>
            <a:fillRect/>
          </a:stretch>
        </p:blipFill>
        <p:spPr bwMode="auto">
          <a:xfrm>
            <a:off x="-11708" y="0"/>
            <a:ext cx="9144000" cy="6877618"/>
          </a:xfrm>
          <a:prstGeom prst="rect">
            <a:avLst/>
          </a:prstGeom>
          <a:noFill/>
          <a:ln w="9525">
            <a:noFill/>
            <a:miter lim="800000"/>
            <a:headEnd/>
            <a:tailEnd/>
          </a:ln>
        </p:spPr>
      </p:pic>
      <p:sp>
        <p:nvSpPr>
          <p:cNvPr id="5" name="Прямоугольник 4"/>
          <p:cNvSpPr/>
          <p:nvPr/>
        </p:nvSpPr>
        <p:spPr>
          <a:xfrm>
            <a:off x="2699792" y="0"/>
            <a:ext cx="6444208" cy="2185214"/>
          </a:xfrm>
          <a:prstGeom prst="rect">
            <a:avLst/>
          </a:prstGeom>
        </p:spPr>
        <p:txBody>
          <a:bodyPr wrap="square">
            <a:spAutoFit/>
          </a:bodyPr>
          <a:lstStyle/>
          <a:p>
            <a:r>
              <a:rPr lang="ru-RU" sz="4000" b="1" dirty="0" smtClean="0">
                <a:solidFill>
                  <a:srgbClr val="009900"/>
                </a:solidFill>
                <a:latin typeface="Monotype Corsiva" pitchFamily="66" charset="0"/>
              </a:rPr>
              <a:t>Проектная деятельность </a:t>
            </a:r>
            <a:r>
              <a:rPr lang="ru-RU" sz="3200" b="1" dirty="0" smtClean="0">
                <a:latin typeface="Monotype Corsiva" pitchFamily="66" charset="0"/>
              </a:rPr>
              <a:t>-</a:t>
            </a:r>
            <a:r>
              <a:rPr lang="ru-RU" sz="2400" b="1" dirty="0" smtClean="0">
                <a:solidFill>
                  <a:schemeClr val="accent1">
                    <a:lumMod val="75000"/>
                  </a:schemeClr>
                </a:solidFill>
                <a:latin typeface="Franklin Gothic Medium" pitchFamily="34" charset="0"/>
              </a:rPr>
              <a:t> </a:t>
            </a:r>
            <a:r>
              <a:rPr lang="ru-RU" sz="2400" dirty="0" smtClean="0">
                <a:latin typeface="Franklin Gothic Medium" pitchFamily="34" charset="0"/>
              </a:rPr>
              <a:t>это тот вид педагогической работы, который </a:t>
            </a:r>
            <a:r>
              <a:rPr lang="ru-RU" sz="2400" dirty="0" smtClean="0">
                <a:latin typeface="Franklin Gothic Medium" pitchFamily="34" charset="0"/>
              </a:rPr>
              <a:t>и сегодня востребован </a:t>
            </a:r>
            <a:r>
              <a:rPr lang="ru-RU" sz="2400" dirty="0" smtClean="0">
                <a:latin typeface="Franklin Gothic Medium" pitchFamily="34" charset="0"/>
              </a:rPr>
              <a:t>в связи с реализацией федеральных государственных стандартов (ФГОС</a:t>
            </a:r>
            <a:r>
              <a:rPr lang="ru-RU" sz="2400" dirty="0" smtClean="0">
                <a:latin typeface="Franklin Gothic Medium" pitchFamily="34" charset="0"/>
              </a:rPr>
              <a:t>)</a:t>
            </a:r>
            <a:endParaRPr lang="ru-RU" sz="2400" dirty="0">
              <a:latin typeface="Franklin Gothic Medium" pitchFamily="34" charset="0"/>
            </a:endParaRPr>
          </a:p>
        </p:txBody>
      </p:sp>
      <p:sp>
        <p:nvSpPr>
          <p:cNvPr id="9" name="Прямоугольник 8"/>
          <p:cNvSpPr/>
          <p:nvPr/>
        </p:nvSpPr>
        <p:spPr>
          <a:xfrm>
            <a:off x="2483768" y="2029975"/>
            <a:ext cx="6120680" cy="523220"/>
          </a:xfrm>
          <a:prstGeom prst="rect">
            <a:avLst/>
          </a:prstGeom>
          <a:noFill/>
        </p:spPr>
        <p:txBody>
          <a:bodyPr wrap="square" lIns="91440" tIns="45720" rIns="91440" bIns="45720">
            <a:spAutoFit/>
          </a:bodyPr>
          <a:lstStyle/>
          <a:p>
            <a:pPr algn="ctr"/>
            <a:r>
              <a:rPr lang="ru-RU" sz="2800" b="1" cap="all" spc="0"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Black" pitchFamily="34" charset="0"/>
              </a:rPr>
              <a:t>Проект – что это?</a:t>
            </a:r>
            <a:endParaRPr lang="ru-RU" sz="28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Black" pitchFamily="34" charset="0"/>
            </a:endParaRPr>
          </a:p>
        </p:txBody>
      </p:sp>
      <p:sp>
        <p:nvSpPr>
          <p:cNvPr id="10" name="Прямоугольник 9"/>
          <p:cNvSpPr/>
          <p:nvPr/>
        </p:nvSpPr>
        <p:spPr>
          <a:xfrm>
            <a:off x="2686486" y="7069008"/>
            <a:ext cx="3913177" cy="3785652"/>
          </a:xfrm>
          <a:prstGeom prst="rect">
            <a:avLst/>
          </a:prstGeom>
        </p:spPr>
        <p:txBody>
          <a:bodyPr wrap="square">
            <a:spAutoFit/>
          </a:bodyPr>
          <a:lstStyle/>
          <a:p>
            <a:pPr algn="just"/>
            <a:r>
              <a:rPr lang="ru-RU" sz="2400" b="1" dirty="0" smtClean="0">
                <a:latin typeface="Franklin Gothic Medium" pitchFamily="34" charset="0"/>
              </a:rPr>
              <a:t>Это специально </a:t>
            </a:r>
            <a:r>
              <a:rPr lang="ru-RU" sz="2400" b="1" dirty="0">
                <a:latin typeface="Franklin Gothic Medium" pitchFamily="34" charset="0"/>
              </a:rPr>
              <a:t>организованный взрослым и самостоятельно выполняемый детьми комплекс </a:t>
            </a:r>
            <a:r>
              <a:rPr lang="ru-RU" sz="2400" b="1" dirty="0" smtClean="0">
                <a:latin typeface="Franklin Gothic Medium" pitchFamily="34" charset="0"/>
              </a:rPr>
              <a:t>действий по решению значимой для детей проблемой, </a:t>
            </a:r>
            <a:r>
              <a:rPr lang="ru-RU" sz="2400" b="1" dirty="0">
                <a:latin typeface="Franklin Gothic Medium" pitchFamily="34" charset="0"/>
              </a:rPr>
              <a:t>завершающийся созданием творческих работ.</a:t>
            </a:r>
          </a:p>
        </p:txBody>
      </p:sp>
      <p:sp>
        <p:nvSpPr>
          <p:cNvPr id="11" name="Прямоугольник 10"/>
          <p:cNvSpPr/>
          <p:nvPr/>
        </p:nvSpPr>
        <p:spPr>
          <a:xfrm>
            <a:off x="3455151" y="4451918"/>
            <a:ext cx="4177914" cy="461665"/>
          </a:xfrm>
          <a:prstGeom prst="rect">
            <a:avLst/>
          </a:prstGeom>
        </p:spPr>
        <p:txBody>
          <a:bodyPr wrap="square">
            <a:spAutoFit/>
          </a:bodyPr>
          <a:lstStyle/>
          <a:p>
            <a:r>
              <a:rPr lang="ru-RU" sz="2400" b="1" cap="all"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rPr>
              <a:t>Метод проектов</a:t>
            </a:r>
            <a:endParaRPr lang="ru-RU" sz="2400" dirty="0">
              <a:solidFill>
                <a:srgbClr val="0070C0"/>
              </a:solidFill>
              <a:latin typeface="Arial Black" pitchFamily="34" charset="0"/>
            </a:endParaRPr>
          </a:p>
        </p:txBody>
      </p:sp>
      <p:sp>
        <p:nvSpPr>
          <p:cNvPr id="12" name="Прямоугольник 11"/>
          <p:cNvSpPr/>
          <p:nvPr/>
        </p:nvSpPr>
        <p:spPr>
          <a:xfrm>
            <a:off x="2690080" y="10256122"/>
            <a:ext cx="3856326" cy="3785652"/>
          </a:xfrm>
          <a:prstGeom prst="rect">
            <a:avLst/>
          </a:prstGeom>
        </p:spPr>
        <p:txBody>
          <a:bodyPr wrap="square">
            <a:spAutoFit/>
          </a:bodyPr>
          <a:lstStyle/>
          <a:p>
            <a:pPr algn="just"/>
            <a:r>
              <a:rPr lang="ru-RU" sz="2400" b="1" dirty="0" smtClean="0">
                <a:latin typeface="Franklin Gothic Medium" pitchFamily="34" charset="0"/>
              </a:rPr>
              <a:t>Это совокупность </a:t>
            </a:r>
            <a:r>
              <a:rPr lang="ru-RU" sz="2400" b="1" dirty="0">
                <a:latin typeface="Franklin Gothic Medium" pitchFamily="34" charset="0"/>
              </a:rPr>
              <a:t>учебно-познавательных приемов, которые позволяют решить ту или иную проблему в результате самостоятельных действий обучающихся, с обязательной презентацией этих результатов.</a:t>
            </a:r>
          </a:p>
        </p:txBody>
      </p:sp>
      <p:sp>
        <p:nvSpPr>
          <p:cNvPr id="13" name="Прямоугольник 12"/>
          <p:cNvSpPr/>
          <p:nvPr/>
        </p:nvSpPr>
        <p:spPr>
          <a:xfrm>
            <a:off x="2699792" y="2512926"/>
            <a:ext cx="6192688" cy="1938992"/>
          </a:xfrm>
          <a:prstGeom prst="rect">
            <a:avLst/>
          </a:prstGeom>
        </p:spPr>
        <p:txBody>
          <a:bodyPr wrap="square">
            <a:spAutoFit/>
          </a:bodyPr>
          <a:lstStyle/>
          <a:p>
            <a:pPr algn="just"/>
            <a:r>
              <a:rPr lang="ru-RU" sz="2400" b="1" dirty="0" smtClean="0">
                <a:latin typeface="Franklin Gothic Medium" pitchFamily="34" charset="0"/>
              </a:rPr>
              <a:t>Это специально </a:t>
            </a:r>
            <a:r>
              <a:rPr lang="ru-RU" sz="2400" b="1" dirty="0">
                <a:latin typeface="Franklin Gothic Medium" pitchFamily="34" charset="0"/>
              </a:rPr>
              <a:t>организованный взрослым и самостоятельно выполняемый детьми комплекс </a:t>
            </a:r>
            <a:r>
              <a:rPr lang="ru-RU" sz="2400" b="1" dirty="0" smtClean="0">
                <a:latin typeface="Franklin Gothic Medium" pitchFamily="34" charset="0"/>
              </a:rPr>
              <a:t>действий по решению значимой для детей </a:t>
            </a:r>
            <a:r>
              <a:rPr lang="ru-RU" sz="2400" b="1" dirty="0" smtClean="0">
                <a:latin typeface="Franklin Gothic Medium" pitchFamily="34" charset="0"/>
              </a:rPr>
              <a:t>проблемы, </a:t>
            </a:r>
            <a:r>
              <a:rPr lang="ru-RU" sz="2400" b="1" dirty="0">
                <a:latin typeface="Franklin Gothic Medium" pitchFamily="34" charset="0"/>
              </a:rPr>
              <a:t>завершающийся созданием творческих работ.</a:t>
            </a:r>
          </a:p>
        </p:txBody>
      </p:sp>
      <p:sp>
        <p:nvSpPr>
          <p:cNvPr id="14" name="Прямоугольник 13"/>
          <p:cNvSpPr/>
          <p:nvPr/>
        </p:nvSpPr>
        <p:spPr>
          <a:xfrm>
            <a:off x="2776192" y="4974302"/>
            <a:ext cx="6102720" cy="1631216"/>
          </a:xfrm>
          <a:prstGeom prst="rect">
            <a:avLst/>
          </a:prstGeom>
        </p:spPr>
        <p:txBody>
          <a:bodyPr wrap="square">
            <a:spAutoFit/>
          </a:bodyPr>
          <a:lstStyle/>
          <a:p>
            <a:pPr algn="just"/>
            <a:r>
              <a:rPr lang="ru-RU" sz="2000" b="1" dirty="0" smtClean="0">
                <a:latin typeface="Franklin Gothic Medium" pitchFamily="34" charset="0"/>
              </a:rPr>
              <a:t>Это совокупность </a:t>
            </a:r>
            <a:r>
              <a:rPr lang="ru-RU" sz="2000" b="1" dirty="0">
                <a:latin typeface="Franklin Gothic Medium" pitchFamily="34" charset="0"/>
              </a:rPr>
              <a:t>учебно-познавательных приемов, которые позволяют решить ту или иную проблему в результате самостоятельных действий обучающихся, с обязательной презентацией этих результатов.</a:t>
            </a:r>
          </a:p>
        </p:txBody>
      </p:sp>
    </p:spTree>
    <p:extLst>
      <p:ext uri="{BB962C8B-B14F-4D97-AF65-F5344CB8AC3E}">
        <p14:creationId xmlns:p14="http://schemas.microsoft.com/office/powerpoint/2010/main" val="1559316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idx="4294967295"/>
          </p:nvPr>
        </p:nvSpPr>
        <p:spPr/>
        <p:txBody>
          <a:bodyPr/>
          <a:lstStyle/>
          <a:p>
            <a:pPr eaLnBrk="1" hangingPunct="1"/>
            <a:endParaRPr lang="ru-RU" dirty="0" smtClean="0"/>
          </a:p>
        </p:txBody>
      </p:sp>
      <p:sp>
        <p:nvSpPr>
          <p:cNvPr id="21506" name="Rectangle 3"/>
          <p:cNvSpPr>
            <a:spLocks noGrp="1"/>
          </p:cNvSpPr>
          <p:nvPr>
            <p:ph type="body" idx="4294967295"/>
          </p:nvPr>
        </p:nvSpPr>
        <p:spPr>
          <a:xfrm>
            <a:off x="457200" y="404813"/>
            <a:ext cx="4978400" cy="5721350"/>
          </a:xfrm>
        </p:spPr>
        <p:txBody>
          <a:bodyPr/>
          <a:lstStyle/>
          <a:p>
            <a:pPr eaLnBrk="1" hangingPunct="1"/>
            <a:endParaRPr lang="ru-RU" dirty="0" smtClean="0"/>
          </a:p>
        </p:txBody>
      </p:sp>
      <p:pic>
        <p:nvPicPr>
          <p:cNvPr id="21507" name="Picture 4" descr="шаблон 2 б"/>
          <p:cNvPicPr>
            <a:picLocks noChangeAspect="1" noChangeArrowheads="1"/>
          </p:cNvPicPr>
          <p:nvPr/>
        </p:nvPicPr>
        <p:blipFill rotWithShape="1">
          <a:blip r:embed="rId3" cstate="screen"/>
          <a:srcRect r="27063"/>
          <a:stretch/>
        </p:blipFill>
        <p:spPr bwMode="auto">
          <a:xfrm>
            <a:off x="-4388" y="15528"/>
            <a:ext cx="9133184" cy="6842472"/>
          </a:xfrm>
          <a:prstGeom prst="rect">
            <a:avLst/>
          </a:prstGeom>
          <a:noFill/>
          <a:ln w="9525">
            <a:noFill/>
            <a:miter lim="800000"/>
            <a:headEnd/>
            <a:tailEnd/>
          </a:ln>
        </p:spPr>
      </p:pic>
      <p:graphicFrame>
        <p:nvGraphicFramePr>
          <p:cNvPr id="13" name="Схема 12"/>
          <p:cNvGraphicFramePr/>
          <p:nvPr>
            <p:extLst>
              <p:ext uri="{D42A27DB-BD31-4B8C-83A1-F6EECF244321}">
                <p14:modId xmlns:p14="http://schemas.microsoft.com/office/powerpoint/2010/main" val="1284283929"/>
              </p:ext>
            </p:extLst>
          </p:nvPr>
        </p:nvGraphicFramePr>
        <p:xfrm>
          <a:off x="611560" y="776620"/>
          <a:ext cx="7992888" cy="573325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1" name="Схема 10"/>
          <p:cNvGraphicFramePr/>
          <p:nvPr>
            <p:extLst>
              <p:ext uri="{D42A27DB-BD31-4B8C-83A1-F6EECF244321}">
                <p14:modId xmlns:p14="http://schemas.microsoft.com/office/powerpoint/2010/main" val="213839961"/>
              </p:ext>
            </p:extLst>
          </p:nvPr>
        </p:nvGraphicFramePr>
        <p:xfrm>
          <a:off x="1403648" y="332656"/>
          <a:ext cx="6696744" cy="730533"/>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custDataLst>
      <p:tags r:id="rId1"/>
    </p:custDataLst>
  </p:cSld>
  <p:clrMapOvr>
    <a:masterClrMapping/>
  </p:clrMapOvr>
  <p:transition spd="slow" advTm="19007">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3000" fill="hold"/>
                                        <p:tgtEl>
                                          <p:spTgt spid="13"/>
                                        </p:tgtEl>
                                        <p:attrNameLst>
                                          <p:attrName>ppt_w</p:attrName>
                                        </p:attrNameLst>
                                      </p:cBhvr>
                                      <p:tavLst>
                                        <p:tav tm="0">
                                          <p:val>
                                            <p:fltVal val="0"/>
                                          </p:val>
                                        </p:tav>
                                        <p:tav tm="100000">
                                          <p:val>
                                            <p:strVal val="#ppt_w"/>
                                          </p:val>
                                        </p:tav>
                                      </p:tavLst>
                                    </p:anim>
                                    <p:anim calcmode="lin" valueType="num">
                                      <p:cBhvr>
                                        <p:cTn id="8" dur="3000" fill="hold"/>
                                        <p:tgtEl>
                                          <p:spTgt spid="13"/>
                                        </p:tgtEl>
                                        <p:attrNameLst>
                                          <p:attrName>ppt_h</p:attrName>
                                        </p:attrNameLst>
                                      </p:cBhvr>
                                      <p:tavLst>
                                        <p:tav tm="0">
                                          <p:val>
                                            <p:fltVal val="0"/>
                                          </p:val>
                                        </p:tav>
                                        <p:tav tm="100000">
                                          <p:val>
                                            <p:strVal val="#ppt_h"/>
                                          </p:val>
                                        </p:tav>
                                      </p:tavLst>
                                    </p:anim>
                                    <p:anim calcmode="lin" valueType="num">
                                      <p:cBhvr>
                                        <p:cTn id="9" dur="3000" fill="hold"/>
                                        <p:tgtEl>
                                          <p:spTgt spid="13"/>
                                        </p:tgtEl>
                                        <p:attrNameLst>
                                          <p:attrName>style.rotation</p:attrName>
                                        </p:attrNameLst>
                                      </p:cBhvr>
                                      <p:tavLst>
                                        <p:tav tm="0">
                                          <p:val>
                                            <p:fltVal val="360"/>
                                          </p:val>
                                        </p:tav>
                                        <p:tav tm="100000">
                                          <p:val>
                                            <p:fltVal val="0"/>
                                          </p:val>
                                        </p:tav>
                                      </p:tavLst>
                                    </p:anim>
                                    <p:animEffect transition="in" filter="fade">
                                      <p:cBhvr>
                                        <p:cTn id="10" dur="3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шаблон 2 б"/>
          <p:cNvPicPr>
            <a:picLocks noChangeAspect="1" noChangeArrowheads="1"/>
          </p:cNvPicPr>
          <p:nvPr/>
        </p:nvPicPr>
        <p:blipFill>
          <a:blip r:embed="rId2" cstate="screen"/>
          <a:srcRect/>
          <a:stretch>
            <a:fillRect/>
          </a:stretch>
        </p:blipFill>
        <p:spPr bwMode="auto">
          <a:xfrm>
            <a:off x="-11212" y="0"/>
            <a:ext cx="9144000" cy="6858000"/>
          </a:xfrm>
          <a:prstGeom prst="rect">
            <a:avLst/>
          </a:prstGeom>
          <a:noFill/>
          <a:ln w="9525">
            <a:noFill/>
            <a:miter lim="800000"/>
            <a:headEnd/>
            <a:tailEnd/>
          </a:ln>
        </p:spPr>
      </p:pic>
      <p:sp>
        <p:nvSpPr>
          <p:cNvPr id="4" name="Прямоугольник 3"/>
          <p:cNvSpPr/>
          <p:nvPr/>
        </p:nvSpPr>
        <p:spPr>
          <a:xfrm>
            <a:off x="209506" y="145936"/>
            <a:ext cx="6636753" cy="584775"/>
          </a:xfrm>
          <a:prstGeom prst="rect">
            <a:avLst/>
          </a:prstGeom>
        </p:spPr>
        <p:txBody>
          <a:bodyPr wrap="none">
            <a:spAutoFit/>
          </a:bodyPr>
          <a:lstStyle/>
          <a:p>
            <a:r>
              <a:rPr lang="ru-RU" sz="3200" b="1" dirty="0" smtClean="0">
                <a:solidFill>
                  <a:srgbClr val="009900"/>
                </a:solidFill>
                <a:latin typeface="Monotype Corsiva" pitchFamily="66" charset="0"/>
              </a:rPr>
              <a:t>Основной целью проектной деятельности</a:t>
            </a:r>
            <a:endParaRPr lang="ru-RU" sz="3200" dirty="0"/>
          </a:p>
        </p:txBody>
      </p:sp>
      <p:sp>
        <p:nvSpPr>
          <p:cNvPr id="5" name="Прямоугольник 4"/>
          <p:cNvSpPr/>
          <p:nvPr/>
        </p:nvSpPr>
        <p:spPr>
          <a:xfrm>
            <a:off x="932724" y="638378"/>
            <a:ext cx="5197214" cy="400110"/>
          </a:xfrm>
          <a:prstGeom prst="rect">
            <a:avLst/>
          </a:prstGeom>
        </p:spPr>
        <p:txBody>
          <a:bodyPr wrap="square">
            <a:spAutoFit/>
          </a:bodyPr>
          <a:lstStyle/>
          <a:p>
            <a:pPr algn="ctr"/>
            <a:r>
              <a:rPr lang="ru-RU" sz="2000" b="1" dirty="0" smtClean="0">
                <a:latin typeface="Franklin Gothic Medium" pitchFamily="34" charset="0"/>
              </a:rPr>
              <a:t>в дошкольном учреждении является</a:t>
            </a:r>
          </a:p>
        </p:txBody>
      </p:sp>
      <p:sp>
        <p:nvSpPr>
          <p:cNvPr id="6" name="Прямоугольник 5"/>
          <p:cNvSpPr/>
          <p:nvPr/>
        </p:nvSpPr>
        <p:spPr>
          <a:xfrm>
            <a:off x="323528" y="1038488"/>
            <a:ext cx="6408711" cy="461665"/>
          </a:xfrm>
          <a:prstGeom prst="rect">
            <a:avLst/>
          </a:prstGeom>
        </p:spPr>
        <p:txBody>
          <a:bodyPr wrap="square">
            <a:spAutoFit/>
          </a:bodyPr>
          <a:lstStyle/>
          <a:p>
            <a:pPr algn="ctr"/>
            <a:r>
              <a:rPr lang="ru-RU" sz="2400" b="1" i="1" u="sng" dirty="0" smtClean="0">
                <a:solidFill>
                  <a:srgbClr val="FF0000"/>
                </a:solidFill>
                <a:latin typeface="Franklin Gothic Medium" pitchFamily="34" charset="0"/>
              </a:rPr>
              <a:t>развитие свободной творческой личности</a:t>
            </a:r>
          </a:p>
        </p:txBody>
      </p:sp>
      <p:graphicFrame>
        <p:nvGraphicFramePr>
          <p:cNvPr id="7" name="Схема 6"/>
          <p:cNvGraphicFramePr/>
          <p:nvPr>
            <p:extLst>
              <p:ext uri="{D42A27DB-BD31-4B8C-83A1-F6EECF244321}">
                <p14:modId xmlns:p14="http://schemas.microsoft.com/office/powerpoint/2010/main" val="1858033380"/>
              </p:ext>
            </p:extLst>
          </p:nvPr>
        </p:nvGraphicFramePr>
        <p:xfrm>
          <a:off x="636239" y="1844824"/>
          <a:ext cx="6096000" cy="4208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6-конечная звезда 8"/>
          <p:cNvSpPr/>
          <p:nvPr/>
        </p:nvSpPr>
        <p:spPr>
          <a:xfrm>
            <a:off x="2339752" y="2852936"/>
            <a:ext cx="2736304" cy="2232248"/>
          </a:xfrm>
          <a:prstGeom prst="star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i="1" dirty="0" smtClean="0">
                <a:solidFill>
                  <a:srgbClr val="FF0000"/>
                </a:solidFill>
                <a:latin typeface="Franklin Gothic Medium" pitchFamily="34" charset="0"/>
              </a:rPr>
              <a:t>Задачи развития</a:t>
            </a:r>
            <a:endParaRPr lang="ru-RU" sz="3200" b="1" i="1" dirty="0">
              <a:solidFill>
                <a:srgbClr val="FF0000"/>
              </a:solidFill>
              <a:latin typeface="Franklin Gothic Medium" pitchFamily="34" charset="0"/>
            </a:endParaRPr>
          </a:p>
        </p:txBody>
      </p:sp>
    </p:spTree>
    <p:extLst>
      <p:ext uri="{BB962C8B-B14F-4D97-AF65-F5344CB8AC3E}">
        <p14:creationId xmlns:p14="http://schemas.microsoft.com/office/powerpoint/2010/main" val="2942460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7" descr="шаблон 2 б"/>
          <p:cNvPicPr>
            <a:picLocks noChangeAspect="1" noChangeArrowheads="1"/>
          </p:cNvPicPr>
          <p:nvPr/>
        </p:nvPicPr>
        <p:blipFill>
          <a:blip r:embed="rId2" cstate="screen"/>
          <a:srcRect/>
          <a:stretch>
            <a:fillRect/>
          </a:stretch>
        </p:blipFill>
        <p:spPr bwMode="auto">
          <a:xfrm>
            <a:off x="133399" y="-19618"/>
            <a:ext cx="9144000" cy="6877618"/>
          </a:xfrm>
          <a:prstGeom prst="rect">
            <a:avLst/>
          </a:prstGeom>
          <a:noFill/>
          <a:ln w="9525">
            <a:noFill/>
            <a:miter lim="800000"/>
            <a:headEnd/>
            <a:tailEnd/>
          </a:ln>
        </p:spPr>
      </p:pic>
      <p:sp>
        <p:nvSpPr>
          <p:cNvPr id="5" name="Прямоугольник 4"/>
          <p:cNvSpPr/>
          <p:nvPr/>
        </p:nvSpPr>
        <p:spPr>
          <a:xfrm>
            <a:off x="4139952" y="116632"/>
            <a:ext cx="2366353" cy="830997"/>
          </a:xfrm>
          <a:prstGeom prst="rect">
            <a:avLst/>
          </a:prstGeom>
        </p:spPr>
        <p:txBody>
          <a:bodyPr wrap="none">
            <a:spAutoFit/>
          </a:bodyPr>
          <a:lstStyle/>
          <a:p>
            <a:r>
              <a:rPr lang="ru-RU" sz="4800" b="1" i="1" u="sng" dirty="0" smtClean="0">
                <a:solidFill>
                  <a:srgbClr val="FF0000"/>
                </a:solidFill>
                <a:latin typeface="Franklin Gothic Medium" pitchFamily="34" charset="0"/>
              </a:rPr>
              <a:t>ВАЖНО!</a:t>
            </a:r>
            <a:endParaRPr lang="ru-RU" sz="4800" b="1" i="1" u="sng" dirty="0">
              <a:solidFill>
                <a:srgbClr val="FF0000"/>
              </a:solidFill>
              <a:latin typeface="Franklin Gothic Medium" pitchFamily="34" charset="0"/>
            </a:endParaRPr>
          </a:p>
        </p:txBody>
      </p:sp>
      <p:sp>
        <p:nvSpPr>
          <p:cNvPr id="6" name="TextBox 5"/>
          <p:cNvSpPr txBox="1"/>
          <p:nvPr/>
        </p:nvSpPr>
        <p:spPr>
          <a:xfrm>
            <a:off x="2481891" y="945031"/>
            <a:ext cx="6804248" cy="5632311"/>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 typeface="Arial" charset="0"/>
              <a:buChar char="•"/>
              <a:tabLst/>
              <a:defRPr/>
            </a:pPr>
            <a:r>
              <a:rPr kumimoji="0" lang="ru-RU" sz="1800" b="0" i="0" u="sng" strike="noStrike" kern="0" cap="none" spc="0" normalizeH="0" baseline="0" noProof="0" dirty="0">
                <a:ln>
                  <a:noFill/>
                </a:ln>
                <a:solidFill>
                  <a:sysClr val="windowText" lastClr="000000"/>
                </a:solidFill>
                <a:effectLst/>
                <a:uLnTx/>
                <a:uFillTx/>
              </a:rPr>
              <a:t> </a:t>
            </a:r>
            <a:r>
              <a:rPr kumimoji="0" lang="ru-RU" sz="2000" i="0" u="sng" strike="noStrike" kern="0" cap="none" spc="0" normalizeH="0" baseline="0" noProof="0" dirty="0">
                <a:ln>
                  <a:noFill/>
                </a:ln>
                <a:effectLst/>
                <a:uLnTx/>
                <a:uFillTx/>
                <a:latin typeface="Franklin Gothic Medium" pitchFamily="34" charset="0"/>
              </a:rPr>
              <a:t>В младшем возрасте </a:t>
            </a:r>
            <a:r>
              <a:rPr kumimoji="0" lang="ru-RU" sz="2000" i="0" u="none" strike="noStrike" kern="0" cap="none" spc="0" normalizeH="0" baseline="0" noProof="0" dirty="0">
                <a:ln>
                  <a:noFill/>
                </a:ln>
                <a:effectLst/>
                <a:uLnTx/>
                <a:uFillTx/>
                <a:latin typeface="Franklin Gothic Medium" pitchFamily="34" charset="0"/>
              </a:rPr>
              <a:t>тему проекта предлагают взрослые. </a:t>
            </a:r>
          </a:p>
          <a:p>
            <a:pPr marL="0" marR="0" lvl="0" indent="0" defTabSz="914400" eaLnBrk="1" fontAlgn="auto" latinLnBrk="0" hangingPunct="1">
              <a:lnSpc>
                <a:spcPct val="100000"/>
              </a:lnSpc>
              <a:spcBef>
                <a:spcPts val="0"/>
              </a:spcBef>
              <a:spcAft>
                <a:spcPts val="0"/>
              </a:spcAft>
              <a:buClrTx/>
              <a:buSzTx/>
              <a:buFontTx/>
              <a:buNone/>
              <a:tabLst/>
              <a:defRPr/>
            </a:pPr>
            <a:endParaRPr kumimoji="0" lang="ru-RU" sz="2000" i="0" u="none" strike="noStrike" kern="0" cap="none" spc="0" normalizeH="0" baseline="0" noProof="0" dirty="0">
              <a:ln>
                <a:noFill/>
              </a:ln>
              <a:effectLst/>
              <a:uLnTx/>
              <a:uFillTx/>
              <a:latin typeface="Franklin Gothic Medium" pitchFamily="34" charset="0"/>
            </a:endParaRPr>
          </a:p>
          <a:p>
            <a:pPr marL="0" marR="0" lvl="0" indent="0" defTabSz="914400" eaLnBrk="1" fontAlgn="auto" latinLnBrk="0" hangingPunct="1">
              <a:lnSpc>
                <a:spcPct val="100000"/>
              </a:lnSpc>
              <a:spcBef>
                <a:spcPts val="0"/>
              </a:spcBef>
              <a:spcAft>
                <a:spcPts val="0"/>
              </a:spcAft>
              <a:buClrTx/>
              <a:buSzTx/>
              <a:buFont typeface="Arial" charset="0"/>
              <a:buChar char="•"/>
              <a:tabLst/>
              <a:defRPr/>
            </a:pPr>
            <a:r>
              <a:rPr kumimoji="0" lang="ru-RU" sz="2000" i="0" u="none" strike="noStrike" kern="0" cap="none" spc="0" normalizeH="0" baseline="0" noProof="0" dirty="0" smtClean="0">
                <a:ln>
                  <a:noFill/>
                </a:ln>
                <a:effectLst/>
                <a:uLnTx/>
                <a:uFillTx/>
                <a:latin typeface="Franklin Gothic Medium" pitchFamily="34" charset="0"/>
              </a:rPr>
              <a:t> </a:t>
            </a:r>
            <a:r>
              <a:rPr kumimoji="0" lang="ru-RU" sz="2000" i="0" u="sng" strike="noStrike" kern="0" cap="none" spc="0" normalizeH="0" baseline="0" noProof="0" dirty="0">
                <a:ln>
                  <a:noFill/>
                </a:ln>
                <a:effectLst/>
                <a:uLnTx/>
                <a:uFillTx/>
                <a:latin typeface="Franklin Gothic Medium" pitchFamily="34" charset="0"/>
              </a:rPr>
              <a:t>В средней группе </a:t>
            </a:r>
            <a:r>
              <a:rPr kumimoji="0" lang="ru-RU" sz="2000" i="0" u="none" strike="noStrike" kern="0" cap="none" spc="0" normalizeH="0" baseline="0" noProof="0" dirty="0">
                <a:ln>
                  <a:noFill/>
                </a:ln>
                <a:effectLst/>
                <a:uLnTx/>
                <a:uFillTx/>
                <a:latin typeface="Franklin Gothic Medium" pitchFamily="34" charset="0"/>
              </a:rPr>
              <a:t>тема проекта инициируется как взрослыми так и детьми. Если тему проекта инициирует взрослый, то к началу воспитатели подбирают соответствующую возрасту детей мотивацию (это могут быть иллюстрации, книги, предметы по теме, истории, сюрпризные моменты).</a:t>
            </a:r>
          </a:p>
          <a:p>
            <a:pPr marL="0" marR="0" lvl="0" indent="0" defTabSz="914400" eaLnBrk="1" fontAlgn="auto" latinLnBrk="0" hangingPunct="1">
              <a:lnSpc>
                <a:spcPct val="100000"/>
              </a:lnSpc>
              <a:spcBef>
                <a:spcPts val="0"/>
              </a:spcBef>
              <a:spcAft>
                <a:spcPts val="0"/>
              </a:spcAft>
              <a:buClrTx/>
              <a:buSzTx/>
              <a:buFontTx/>
              <a:buNone/>
              <a:tabLst/>
              <a:defRPr/>
            </a:pPr>
            <a:endParaRPr kumimoji="0" lang="ru-RU" sz="2000" i="0" u="none" strike="noStrike" kern="0" cap="none" spc="0" normalizeH="0" baseline="0" noProof="0" dirty="0">
              <a:ln>
                <a:noFill/>
              </a:ln>
              <a:effectLst/>
              <a:uLnTx/>
              <a:uFillTx/>
              <a:latin typeface="Franklin Gothic Medium" pitchFamily="34" charset="0"/>
            </a:endParaRPr>
          </a:p>
          <a:p>
            <a:pPr marL="0" marR="0" lvl="0" indent="0" defTabSz="914400" eaLnBrk="1" fontAlgn="auto" latinLnBrk="0" hangingPunct="1">
              <a:lnSpc>
                <a:spcPct val="100000"/>
              </a:lnSpc>
              <a:spcBef>
                <a:spcPts val="0"/>
              </a:spcBef>
              <a:spcAft>
                <a:spcPts val="0"/>
              </a:spcAft>
              <a:buClrTx/>
              <a:buSzTx/>
              <a:buFont typeface="Arial" charset="0"/>
              <a:buChar char="•"/>
              <a:tabLst/>
              <a:defRPr/>
            </a:pPr>
            <a:r>
              <a:rPr kumimoji="0" lang="ru-RU" sz="2000" i="0" u="none" strike="noStrike" kern="0" cap="none" spc="0" normalizeH="0" baseline="0" noProof="0" dirty="0">
                <a:ln>
                  <a:noFill/>
                </a:ln>
                <a:effectLst/>
                <a:uLnTx/>
                <a:uFillTx/>
                <a:latin typeface="Franklin Gothic Medium" pitchFamily="34" charset="0"/>
              </a:rPr>
              <a:t>   </a:t>
            </a:r>
            <a:r>
              <a:rPr kumimoji="0" lang="ru-RU" sz="2000" i="0" u="sng" strike="noStrike" kern="0" cap="none" spc="0" normalizeH="0" baseline="0" noProof="0" dirty="0">
                <a:ln>
                  <a:noFill/>
                </a:ln>
                <a:effectLst/>
                <a:uLnTx/>
                <a:uFillTx/>
                <a:latin typeface="Franklin Gothic Medium" pitchFamily="34" charset="0"/>
              </a:rPr>
              <a:t>В старшем возрасте </a:t>
            </a:r>
            <a:r>
              <a:rPr kumimoji="0" lang="ru-RU" sz="2000" i="0" u="none" strike="noStrike" kern="0" cap="none" spc="0" normalizeH="0" baseline="0" noProof="0" dirty="0">
                <a:ln>
                  <a:noFill/>
                </a:ln>
                <a:effectLst/>
                <a:uLnTx/>
                <a:uFillTx/>
                <a:latin typeface="Franklin Gothic Medium" pitchFamily="34" charset="0"/>
              </a:rPr>
              <a:t>тема проекта инициируется детьми, а воспитатель ведёт опрос (“Какую тему для обсуждения вы предлагаете?”. “Кого ещё интересует тема, предложенная Леной?”. “Сколько детей выбрали эту тему?”. </a:t>
            </a:r>
            <a:r>
              <a:rPr kumimoji="0" lang="ru-RU" sz="2000" i="0" u="none" strike="noStrike" kern="0" cap="none" spc="0" normalizeH="0" baseline="0" noProof="0" dirty="0" smtClean="0">
                <a:ln>
                  <a:noFill/>
                </a:ln>
                <a:effectLst/>
                <a:uLnTx/>
                <a:uFillTx/>
                <a:latin typeface="Franklin Gothic Medium" pitchFamily="34" charset="0"/>
              </a:rPr>
              <a:t>“</a:t>
            </a:r>
            <a:r>
              <a:rPr kumimoji="0" lang="ru-RU" sz="2000" i="0" u="none" strike="noStrike" kern="0" cap="none" spc="0" normalizeH="0" baseline="0" noProof="0" dirty="0">
                <a:ln>
                  <a:noFill/>
                </a:ln>
                <a:effectLst/>
                <a:uLnTx/>
                <a:uFillTx/>
                <a:latin typeface="Franklin Gothic Medium" pitchFamily="34" charset="0"/>
              </a:rPr>
              <a:t>А сколько детей интересуется темой, которую выбрал Игорь?” </a:t>
            </a:r>
            <a:r>
              <a:rPr kumimoji="0" lang="ru-RU" sz="2000" i="0" u="none" strike="noStrike" kern="0" cap="none" spc="0" normalizeH="0" baseline="0" noProof="0" dirty="0" smtClean="0">
                <a:ln>
                  <a:noFill/>
                </a:ln>
                <a:effectLst/>
                <a:uLnTx/>
                <a:uFillTx/>
                <a:latin typeface="Franklin Gothic Medium" pitchFamily="34" charset="0"/>
              </a:rPr>
              <a:t>“</a:t>
            </a:r>
            <a:r>
              <a:rPr kumimoji="0" lang="ru-RU" sz="2000" i="0" u="none" strike="noStrike" kern="0" cap="none" spc="0" normalizeH="0" baseline="0" noProof="0" dirty="0">
                <a:ln>
                  <a:noFill/>
                </a:ln>
                <a:effectLst/>
                <a:uLnTx/>
                <a:uFillTx/>
                <a:latin typeface="Franklin Gothic Medium" pitchFamily="34" charset="0"/>
              </a:rPr>
              <a:t>Какую тему выбрало большинство детей?”) -  детям даётся право принять самостоятельное решение в выборе темы проекта.</a:t>
            </a:r>
          </a:p>
          <a:p>
            <a:pPr marL="0" marR="0" lvl="0" indent="0" defTabSz="914400" eaLnBrk="1" fontAlgn="auto" latinLnBrk="0" hangingPunct="1">
              <a:lnSpc>
                <a:spcPct val="100000"/>
              </a:lnSpc>
              <a:spcBef>
                <a:spcPts val="0"/>
              </a:spcBef>
              <a:spcAft>
                <a:spcPts val="0"/>
              </a:spcAft>
              <a:buClrTx/>
              <a:buSzTx/>
              <a:buFontTx/>
              <a:buNone/>
              <a:tabLst/>
              <a:defRPr/>
            </a:pPr>
            <a:endParaRPr kumimoji="0" lang="ru-RU" sz="2000" i="0" u="none" strike="noStrike" kern="0" cap="none" spc="0" normalizeH="0" baseline="0" noProof="0" dirty="0">
              <a:ln>
                <a:noFill/>
              </a:ln>
              <a:solidFill>
                <a:srgbClr val="9BBB59">
                  <a:lumMod val="50000"/>
                </a:srgbClr>
              </a:solidFill>
              <a:effectLst/>
              <a:uLnTx/>
              <a:uFillTx/>
              <a:latin typeface="Franklin Gothic Medium" pitchFamily="34" charset="0"/>
            </a:endParaRPr>
          </a:p>
        </p:txBody>
      </p:sp>
    </p:spTree>
    <p:extLst>
      <p:ext uri="{BB962C8B-B14F-4D97-AF65-F5344CB8AC3E}">
        <p14:creationId xmlns:p14="http://schemas.microsoft.com/office/powerpoint/2010/main" val="2408139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4" name="Picture 4" descr="шаблон 2 в"/>
          <p:cNvPicPr>
            <a:picLocks noChangeAspect="1" noChangeArrowheads="1"/>
          </p:cNvPicPr>
          <p:nvPr/>
        </p:nvPicPr>
        <p:blipFill>
          <a:blip r:embed="rId2" cstate="screen"/>
          <a:srcRect/>
          <a:stretch>
            <a:fillRect/>
          </a:stretch>
        </p:blipFill>
        <p:spPr bwMode="auto">
          <a:xfrm>
            <a:off x="0" y="0"/>
            <a:ext cx="9144000" cy="6858000"/>
          </a:xfrm>
          <a:prstGeom prst="rect">
            <a:avLst/>
          </a:prstGeom>
          <a:noFill/>
          <a:ln w="9525">
            <a:noFill/>
            <a:miter lim="800000"/>
            <a:headEnd/>
            <a:tailEnd/>
          </a:ln>
        </p:spPr>
      </p:pic>
      <p:sp>
        <p:nvSpPr>
          <p:cNvPr id="5" name="Прямоугольник 4"/>
          <p:cNvSpPr/>
          <p:nvPr/>
        </p:nvSpPr>
        <p:spPr>
          <a:xfrm>
            <a:off x="499411" y="268682"/>
            <a:ext cx="8145178" cy="461665"/>
          </a:xfrm>
          <a:prstGeom prst="rect">
            <a:avLst/>
          </a:prstGeom>
          <a:noFill/>
        </p:spPr>
        <p:txBody>
          <a:bodyPr wrap="none" lIns="91440" tIns="45720" rIns="91440" bIns="45720">
            <a:spAutoFit/>
          </a:bodyPr>
          <a:lstStyle/>
          <a:p>
            <a:pPr algn="ctr"/>
            <a:r>
              <a:rPr lang="ru-RU" sz="2400" b="1" cap="all" dirty="0" smtClean="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rPr>
              <a:t>Участники тематических проектов ДОУ</a:t>
            </a:r>
            <a:endParaRPr lang="ru-RU" sz="2000" b="1" cap="all" spc="0" dirty="0">
              <a:ln w="9000" cmpd="sng">
                <a:solidFill>
                  <a:schemeClr val="accent4">
                    <a:shade val="50000"/>
                    <a:satMod val="120000"/>
                  </a:schemeClr>
                </a:solidFill>
                <a:prstDash val="solid"/>
              </a:ln>
              <a:solidFill>
                <a:srgbClr val="0070C0"/>
              </a:solidFill>
              <a:effectLst>
                <a:reflection blurRad="12700" stA="28000" endPos="45000" dist="1000" dir="5400000" sy="-100000" algn="bl" rotWithShape="0"/>
              </a:effectLst>
              <a:latin typeface="Arial Black" pitchFamily="34" charset="0"/>
            </a:endParaRPr>
          </a:p>
        </p:txBody>
      </p:sp>
      <p:graphicFrame>
        <p:nvGraphicFramePr>
          <p:cNvPr id="6" name="Схема 5"/>
          <p:cNvGraphicFramePr/>
          <p:nvPr>
            <p:extLst>
              <p:ext uri="{D42A27DB-BD31-4B8C-83A1-F6EECF244321}">
                <p14:modId xmlns:p14="http://schemas.microsoft.com/office/powerpoint/2010/main" val="767430251"/>
              </p:ext>
            </p:extLst>
          </p:nvPr>
        </p:nvGraphicFramePr>
        <p:xfrm>
          <a:off x="1403648" y="1975448"/>
          <a:ext cx="6768752" cy="47659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80374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5"/>
          <p:cNvSpPr>
            <a:spLocks noGrp="1"/>
          </p:cNvSpPr>
          <p:nvPr>
            <p:ph type="ctrTitle" idx="4294967295"/>
          </p:nvPr>
        </p:nvSpPr>
        <p:spPr>
          <a:xfrm>
            <a:off x="685800" y="2130425"/>
            <a:ext cx="7772400" cy="1470025"/>
          </a:xfrm>
        </p:spPr>
        <p:txBody>
          <a:bodyPr/>
          <a:lstStyle/>
          <a:p>
            <a:pPr eaLnBrk="1" hangingPunct="1"/>
            <a:endParaRPr lang="ru-RU" dirty="0" smtClean="0"/>
          </a:p>
        </p:txBody>
      </p:sp>
      <p:sp>
        <p:nvSpPr>
          <p:cNvPr id="23554" name="Rectangle 6"/>
          <p:cNvSpPr>
            <a:spLocks noGrp="1"/>
          </p:cNvSpPr>
          <p:nvPr>
            <p:ph type="subTitle" idx="4294967295"/>
          </p:nvPr>
        </p:nvSpPr>
        <p:spPr>
          <a:xfrm>
            <a:off x="1371600" y="3886200"/>
            <a:ext cx="6400800" cy="1752600"/>
          </a:xfrm>
        </p:spPr>
        <p:txBody>
          <a:bodyPr/>
          <a:lstStyle/>
          <a:p>
            <a:pPr marL="0" indent="0" algn="ctr" eaLnBrk="1" hangingPunct="1">
              <a:buFont typeface="Arial" charset="0"/>
              <a:buNone/>
            </a:pPr>
            <a:endParaRPr lang="ru-RU" dirty="0" smtClean="0"/>
          </a:p>
        </p:txBody>
      </p:sp>
      <p:pic>
        <p:nvPicPr>
          <p:cNvPr id="23555" name="Picture 7" descr="шаблон 2 б"/>
          <p:cNvPicPr>
            <a:picLocks noChangeAspect="1" noChangeArrowheads="1"/>
          </p:cNvPicPr>
          <p:nvPr/>
        </p:nvPicPr>
        <p:blipFill>
          <a:blip r:embed="rId3" cstate="screen"/>
          <a:srcRect/>
          <a:stretch>
            <a:fillRect/>
          </a:stretch>
        </p:blipFill>
        <p:spPr bwMode="auto">
          <a:xfrm>
            <a:off x="0" y="0"/>
            <a:ext cx="9144000" cy="6858000"/>
          </a:xfrm>
          <a:prstGeom prst="rect">
            <a:avLst/>
          </a:prstGeom>
          <a:noFill/>
          <a:ln w="9525">
            <a:noFill/>
            <a:miter lim="800000"/>
            <a:headEnd/>
            <a:tailEnd/>
          </a:ln>
        </p:spPr>
      </p:pic>
      <p:sp>
        <p:nvSpPr>
          <p:cNvPr id="6" name="Прямоугольник 5"/>
          <p:cNvSpPr/>
          <p:nvPr/>
        </p:nvSpPr>
        <p:spPr>
          <a:xfrm>
            <a:off x="2016813" y="182539"/>
            <a:ext cx="6731651" cy="1200329"/>
          </a:xfrm>
          <a:prstGeom prst="rect">
            <a:avLst/>
          </a:prstGeom>
          <a:noFill/>
        </p:spPr>
        <p:txBody>
          <a:bodyPr wrap="square" lIns="91440" tIns="45720" rIns="91440" bIns="45720">
            <a:spAutoFit/>
          </a:bodyPr>
          <a:lstStyle/>
          <a:p>
            <a:pPr algn="ctr"/>
            <a:r>
              <a:rPr lang="ru-RU" sz="3600" b="1" i="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Franklin Gothic Medium" pitchFamily="34" charset="0"/>
              </a:rPr>
              <a:t>Позиция детей как участников проекта: </a:t>
            </a:r>
            <a:endParaRPr lang="ru-RU" sz="3600" b="1" i="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Franklin Gothic Medium" pitchFamily="34" charset="0"/>
            </a:endParaRPr>
          </a:p>
        </p:txBody>
      </p:sp>
      <p:sp>
        <p:nvSpPr>
          <p:cNvPr id="7" name="TextBox 6"/>
          <p:cNvSpPr txBox="1"/>
          <p:nvPr/>
        </p:nvSpPr>
        <p:spPr>
          <a:xfrm>
            <a:off x="467544" y="1659866"/>
            <a:ext cx="8532440" cy="3970318"/>
          </a:xfrm>
          <a:prstGeom prst="rect">
            <a:avLst/>
          </a:prstGeom>
          <a:effectLst>
            <a:glow rad="228600">
              <a:schemeClr val="accent3">
                <a:satMod val="175000"/>
                <a:alpha val="40000"/>
              </a:schemeClr>
            </a:glow>
            <a:outerShdw blurRad="40000" dist="20000" dir="5400000" rotWithShape="0">
              <a:srgbClr val="000000">
                <a:alpha val="38000"/>
              </a:srgbClr>
            </a:outerShdw>
          </a:effectLst>
        </p:spPr>
        <p:style>
          <a:lnRef idx="1">
            <a:schemeClr val="accent5"/>
          </a:lnRef>
          <a:fillRef idx="2">
            <a:schemeClr val="accent5"/>
          </a:fillRef>
          <a:effectRef idx="1">
            <a:schemeClr val="accent5"/>
          </a:effectRef>
          <a:fontRef idx="minor">
            <a:schemeClr val="dk1"/>
          </a:fontRef>
        </p:style>
        <p:txBody>
          <a:bodyPr wrap="square" rtlCol="0" anchor="ctr">
            <a:spAutoFit/>
          </a:bodyPr>
          <a:lstStyle/>
          <a:p>
            <a:pPr algn="ctr">
              <a:buBlip>
                <a:blip r:embed="rId4"/>
              </a:buBlip>
            </a:pPr>
            <a:r>
              <a:rPr lang="ru-RU" b="1" dirty="0" smtClean="0">
                <a:latin typeface="Franklin Gothic Medium" pitchFamily="34" charset="0"/>
              </a:rPr>
              <a:t>Влияют на выбор темы, форм работы в рамках проекта;</a:t>
            </a:r>
          </a:p>
          <a:p>
            <a:pPr algn="ctr">
              <a:buBlip>
                <a:blip r:embed="rId4"/>
              </a:buBlip>
            </a:pPr>
            <a:endParaRPr lang="ru-RU" b="1" dirty="0" smtClean="0">
              <a:latin typeface="Franklin Gothic Medium" pitchFamily="34" charset="0"/>
            </a:endParaRPr>
          </a:p>
          <a:p>
            <a:pPr algn="ctr">
              <a:buBlip>
                <a:blip r:embed="rId4"/>
              </a:buBlip>
            </a:pPr>
            <a:endParaRPr lang="ru-RU" b="1" dirty="0" smtClean="0">
              <a:latin typeface="Franklin Gothic Medium" pitchFamily="34" charset="0"/>
            </a:endParaRPr>
          </a:p>
          <a:p>
            <a:pPr algn="ctr">
              <a:buBlip>
                <a:blip r:embed="rId4"/>
              </a:buBlip>
            </a:pPr>
            <a:r>
              <a:rPr lang="ru-RU" b="1" dirty="0" smtClean="0">
                <a:latin typeface="Franklin Gothic Medium" pitchFamily="34" charset="0"/>
              </a:rPr>
              <a:t> Устанавливают последовательность и общую продолжительность выполнения  самостоятельно выбранной деятельности:</a:t>
            </a:r>
          </a:p>
          <a:p>
            <a:pPr algn="ctr">
              <a:buBlip>
                <a:blip r:embed="rId4"/>
              </a:buBlip>
            </a:pPr>
            <a:endParaRPr lang="ru-RU" b="1" dirty="0" smtClean="0">
              <a:latin typeface="Franklin Gothic Medium" pitchFamily="34" charset="0"/>
            </a:endParaRPr>
          </a:p>
          <a:p>
            <a:pPr algn="ctr"/>
            <a:endParaRPr lang="ru-RU" b="1" dirty="0" smtClean="0">
              <a:latin typeface="Franklin Gothic Medium" pitchFamily="34" charset="0"/>
            </a:endParaRPr>
          </a:p>
          <a:p>
            <a:pPr algn="ctr">
              <a:buBlip>
                <a:blip r:embed="rId4"/>
              </a:buBlip>
            </a:pPr>
            <a:r>
              <a:rPr lang="ru-RU" b="1" dirty="0" smtClean="0">
                <a:latin typeface="Franklin Gothic Medium" pitchFamily="34" charset="0"/>
              </a:rPr>
              <a:t> Выступают в роли инициаторов, активных участников, а не исполнителей указаний взрослых;</a:t>
            </a:r>
          </a:p>
          <a:p>
            <a:pPr algn="ctr">
              <a:buBlip>
                <a:blip r:embed="rId4"/>
              </a:buBlip>
            </a:pPr>
            <a:endParaRPr lang="ru-RU" b="1" dirty="0" smtClean="0">
              <a:latin typeface="Franklin Gothic Medium" pitchFamily="34" charset="0"/>
            </a:endParaRPr>
          </a:p>
          <a:p>
            <a:pPr algn="ctr"/>
            <a:endParaRPr lang="ru-RU" b="1" dirty="0" smtClean="0">
              <a:latin typeface="Franklin Gothic Medium" pitchFamily="34" charset="0"/>
            </a:endParaRPr>
          </a:p>
          <a:p>
            <a:pPr algn="ctr">
              <a:buBlip>
                <a:blip r:embed="rId4"/>
              </a:buBlip>
            </a:pPr>
            <a:r>
              <a:rPr lang="ru-RU" b="1" dirty="0" smtClean="0">
                <a:latin typeface="Franklin Gothic Medium" pitchFamily="34" charset="0"/>
              </a:rPr>
              <a:t> Реализуют свои интересы, потребности в знаниях, общении, игре и других видах деятельности, в основном самостоятельно, принимая решение об участии или неучастии в общем проекте или конкретном действии</a:t>
            </a:r>
            <a:endParaRPr lang="ru-RU" b="1" dirty="0">
              <a:latin typeface="Franklin Gothic Medium" pitchFamily="34" charset="0"/>
            </a:endParaRPr>
          </a:p>
        </p:txBody>
      </p:sp>
      <p:sp>
        <p:nvSpPr>
          <p:cNvPr id="12" name="5-конечная звезда 11"/>
          <p:cNvSpPr/>
          <p:nvPr/>
        </p:nvSpPr>
        <p:spPr>
          <a:xfrm>
            <a:off x="5940152" y="5905200"/>
            <a:ext cx="395536" cy="360040"/>
          </a:xfrm>
          <a:prstGeom prst="star5">
            <a:avLst/>
          </a:prstGeom>
          <a:solidFill>
            <a:srgbClr val="FFFF00"/>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5-конечная звезда 14"/>
          <p:cNvSpPr/>
          <p:nvPr/>
        </p:nvSpPr>
        <p:spPr>
          <a:xfrm>
            <a:off x="7452320" y="878812"/>
            <a:ext cx="504056" cy="504056"/>
          </a:xfrm>
          <a:prstGeom prst="star5">
            <a:avLst/>
          </a:prstGeom>
          <a:solidFill>
            <a:srgbClr val="FFFF00"/>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5-конечная звезда 16"/>
          <p:cNvSpPr/>
          <p:nvPr/>
        </p:nvSpPr>
        <p:spPr>
          <a:xfrm>
            <a:off x="7740352" y="5776972"/>
            <a:ext cx="432048" cy="432048"/>
          </a:xfrm>
          <a:prstGeom prst="star5">
            <a:avLst/>
          </a:prstGeom>
          <a:solidFill>
            <a:srgbClr val="FFFF00"/>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5-конечная звезда 17"/>
          <p:cNvSpPr/>
          <p:nvPr/>
        </p:nvSpPr>
        <p:spPr>
          <a:xfrm>
            <a:off x="4481736" y="6209020"/>
            <a:ext cx="504056" cy="432048"/>
          </a:xfrm>
          <a:prstGeom prst="star5">
            <a:avLst/>
          </a:prstGeom>
          <a:solidFill>
            <a:srgbClr val="FFFF00"/>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ustDataLst>
      <p:tags r:id="rId1"/>
    </p:custDataLst>
  </p:cSld>
  <p:clrMapOvr>
    <a:masterClrMapping/>
  </p:clrMapOvr>
  <p:transition spd="slow" advTm="5323">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ppt_x</p:attrName>
                                        </p:attrNameLst>
                                      </p:cBhvr>
                                      <p:tavLst>
                                        <p:tav tm="0">
                                          <p:val>
                                            <p:strVal val="#ppt_x-.2"/>
                                          </p:val>
                                        </p:tav>
                                        <p:tav tm="100000">
                                          <p:val>
                                            <p:strVal val="#ppt_x"/>
                                          </p:val>
                                        </p:tav>
                                      </p:tavLst>
                                    </p:anim>
                                    <p:anim calcmode="lin" valueType="num">
                                      <p:cBhvr>
                                        <p:cTn id="8"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8"/>
</p:tagLst>
</file>

<file path=ppt/tags/tag2.xml><?xml version="1.0" encoding="utf-8"?>
<p:tagLst xmlns:a="http://schemas.openxmlformats.org/drawingml/2006/main" xmlns:r="http://schemas.openxmlformats.org/officeDocument/2006/relationships" xmlns:p="http://schemas.openxmlformats.org/presentationml/2006/main">
  <p:tag name="TIMING" val="|0.8"/>
</p:tagLst>
</file>

<file path=ppt/tags/tag3.xml><?xml version="1.0" encoding="utf-8"?>
<p:tagLst xmlns:a="http://schemas.openxmlformats.org/drawingml/2006/main" xmlns:r="http://schemas.openxmlformats.org/officeDocument/2006/relationships" xmlns:p="http://schemas.openxmlformats.org/presentationml/2006/main">
  <p:tag name="TIMING" val="|1.1|4.7|7.7"/>
</p:tagLst>
</file>

<file path=ppt/tags/tag4.xml><?xml version="1.0" encoding="utf-8"?>
<p:tagLst xmlns:a="http://schemas.openxmlformats.org/drawingml/2006/main" xmlns:r="http://schemas.openxmlformats.org/officeDocument/2006/relationships" xmlns:p="http://schemas.openxmlformats.org/presentationml/2006/main">
  <p:tag name="TIMING" val="|1.1|2.1"/>
</p:tagLst>
</file>

<file path=ppt/tags/tag5.xml><?xml version="1.0" encoding="utf-8"?>
<p:tagLst xmlns:a="http://schemas.openxmlformats.org/drawingml/2006/main" xmlns:r="http://schemas.openxmlformats.org/officeDocument/2006/relationships" xmlns:p="http://schemas.openxmlformats.org/presentationml/2006/main">
  <p:tag name="TIMING" val="|0.4|1.9"/>
</p:tagLst>
</file>

<file path=ppt/tags/tag6.xml><?xml version="1.0" encoding="utf-8"?>
<p:tagLst xmlns:a="http://schemas.openxmlformats.org/drawingml/2006/main" xmlns:r="http://schemas.openxmlformats.org/officeDocument/2006/relationships" xmlns:p="http://schemas.openxmlformats.org/presentationml/2006/main">
  <p:tag name="TIMING" val="|1|1.9|2.8|1.5"/>
</p:tagLst>
</file>

<file path=ppt/tags/tag7.xml><?xml version="1.0" encoding="utf-8"?>
<p:tagLst xmlns:a="http://schemas.openxmlformats.org/drawingml/2006/main" xmlns:r="http://schemas.openxmlformats.org/officeDocument/2006/relationships" xmlns:p="http://schemas.openxmlformats.org/presentationml/2006/main">
  <p:tag name="TIMING" val="|0.6"/>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2264</TotalTime>
  <Words>1425</Words>
  <Application>Microsoft Office PowerPoint</Application>
  <PresentationFormat>Экран (4:3)</PresentationFormat>
  <Paragraphs>217</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Презентация PowerPoint</vt:lpstr>
      <vt:lpstr>Презентация PowerPoint</vt:lpstr>
      <vt:lpstr>Из истории: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Клюшкины</dc:creator>
  <cp:lastModifiedBy>Acer lopuh</cp:lastModifiedBy>
  <cp:revision>224</cp:revision>
  <dcterms:created xsi:type="dcterms:W3CDTF">2014-05-28T18:38:22Z</dcterms:created>
  <dcterms:modified xsi:type="dcterms:W3CDTF">2021-03-21T09:13:41Z</dcterms:modified>
</cp:coreProperties>
</file>